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1240" r:id="rId5"/>
    <p:sldId id="1242" r:id="rId6"/>
    <p:sldId id="1251" r:id="rId7"/>
    <p:sldId id="1238" r:id="rId8"/>
    <p:sldId id="1248" r:id="rId9"/>
    <p:sldId id="1257" r:id="rId10"/>
    <p:sldId id="1246" r:id="rId11"/>
    <p:sldId id="1259" r:id="rId12"/>
    <p:sldId id="1260" r:id="rId13"/>
    <p:sldId id="1255" r:id="rId14"/>
    <p:sldId id="1261" r:id="rId15"/>
    <p:sldId id="1262" r:id="rId16"/>
    <p:sldId id="123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8A3BC-EB67-4292-B07E-DFBF96C4BCF7}" v="1" dt="2022-11-22T16:31:09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857" autoAdjust="0"/>
  </p:normalViewPr>
  <p:slideViewPr>
    <p:cSldViewPr>
      <p:cViewPr varScale="1">
        <p:scale>
          <a:sx n="103" d="100"/>
          <a:sy n="103" d="100"/>
        </p:scale>
        <p:origin x="84" y="2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Paul Judson" userId="9ac70dde-29e6-46e9-af14-6d9ddf3458cd" providerId="ADAL" clId="{6D98A3BC-EB67-4292-B07E-DFBF96C4BCF7}"/>
    <pc:docChg chg="modSld modMainMaster modNotesMaster">
      <pc:chgData name="Jean-Paul Judson" userId="9ac70dde-29e6-46e9-af14-6d9ddf3458cd" providerId="ADAL" clId="{6D98A3BC-EB67-4292-B07E-DFBF96C4BCF7}" dt="2022-11-22T16:31:37.101" v="4" actId="1076"/>
      <pc:docMkLst>
        <pc:docMk/>
      </pc:docMkLst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1949301119" sldId="1236"/>
        </pc:sldMkLst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k cId="1949301119" sldId="1236"/>
            <ac:spMk id="3" creationId="{DDD05EAC-A044-4248-B0F4-1B4D3D55127D}"/>
          </ac:spMkLst>
        </pc:spChg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k cId="1949301119" sldId="1236"/>
            <ac:spMk id="5" creationId="{82425E3A-2D60-A27E-6350-D57226C87DA4}"/>
          </ac:spMkLst>
        </pc:spChg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k cId="1949301119" sldId="1236"/>
            <ac:picMk id="4" creationId="{74AA3E5A-261B-B6D2-6D0D-CE3FE4317BFB}"/>
          </ac:picMkLst>
        </pc:pic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3476293823" sldId="1238"/>
        </pc:sldMkLst>
        <pc:graphicFrameChg chg="mod">
          <ac:chgData name="Jean-Paul Judson" userId="9ac70dde-29e6-46e9-af14-6d9ddf3458cd" providerId="ADAL" clId="{6D98A3BC-EB67-4292-B07E-DFBF96C4BCF7}" dt="2022-11-22T16:31:09.239" v="0"/>
          <ac:graphicFrameMkLst>
            <pc:docMk/>
            <pc:sldMk cId="3476293823" sldId="1238"/>
            <ac:graphicFrameMk id="5" creationId="{6FA81CB6-44FC-5DA6-D8A6-E422EFA2F5A5}"/>
          </ac:graphicFrameMkLst>
        </pc:graphicFrameChg>
        <pc:graphicFrameChg chg="mod">
          <ac:chgData name="Jean-Paul Judson" userId="9ac70dde-29e6-46e9-af14-6d9ddf3458cd" providerId="ADAL" clId="{6D98A3BC-EB67-4292-B07E-DFBF96C4BCF7}" dt="2022-11-22T16:31:09.239" v="0"/>
          <ac:graphicFrameMkLst>
            <pc:docMk/>
            <pc:sldMk cId="3476293823" sldId="1238"/>
            <ac:graphicFrameMk id="7" creationId="{2A8EF840-36A7-58A3-32A9-9DB934BA6E14}"/>
          </ac:graphicFrameMkLst>
        </pc:graphicFrameChg>
      </pc:sldChg>
      <pc:sldChg chg="modSp mod">
        <pc:chgData name="Jean-Paul Judson" userId="9ac70dde-29e6-46e9-af14-6d9ddf3458cd" providerId="ADAL" clId="{6D98A3BC-EB67-4292-B07E-DFBF96C4BCF7}" dt="2022-11-22T16:31:37.101" v="4" actId="1076"/>
        <pc:sldMkLst>
          <pc:docMk/>
          <pc:sldMk cId="2386821866" sldId="1240"/>
        </pc:sldMkLst>
        <pc:spChg chg="mod">
          <ac:chgData name="Jean-Paul Judson" userId="9ac70dde-29e6-46e9-af14-6d9ddf3458cd" providerId="ADAL" clId="{6D98A3BC-EB67-4292-B07E-DFBF96C4BCF7}" dt="2022-11-22T16:31:37.101" v="4" actId="1076"/>
          <ac:spMkLst>
            <pc:docMk/>
            <pc:sldMk cId="2386821866" sldId="1240"/>
            <ac:spMk id="3" creationId="{0564B971-8931-254D-EE92-96043DA7BE37}"/>
          </ac:spMkLst>
        </pc:sp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2427232541" sldId="1246"/>
        </pc:sldMkLst>
        <pc:graphicFrameChg chg="mod">
          <ac:chgData name="Jean-Paul Judson" userId="9ac70dde-29e6-46e9-af14-6d9ddf3458cd" providerId="ADAL" clId="{6D98A3BC-EB67-4292-B07E-DFBF96C4BCF7}" dt="2022-11-22T16:31:09.239" v="0"/>
          <ac:graphicFrameMkLst>
            <pc:docMk/>
            <pc:sldMk cId="2427232541" sldId="1246"/>
            <ac:graphicFrameMk id="8" creationId="{D850FDA8-FF56-7CC4-0F57-C88257E88CAC}"/>
          </ac:graphicFrameMkLst>
        </pc:graphicFrame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4169739867" sldId="1248"/>
        </pc:sldMkLst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k cId="4169739867" sldId="1248"/>
            <ac:spMk id="8" creationId="{A6D4BBFE-DC26-BFE5-09A8-DCF282AA79A6}"/>
          </ac:spMkLst>
        </pc:spChg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k cId="4169739867" sldId="1248"/>
            <ac:picMk id="5" creationId="{7F36D2A1-9B48-4516-BE79-D9B746F048BF}"/>
          </ac:picMkLst>
        </pc:picChg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k cId="4169739867" sldId="1248"/>
            <ac:picMk id="6" creationId="{B1E51B74-0574-4304-8406-C7AD1A6FDBFD}"/>
          </ac:picMkLst>
        </pc:picChg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k cId="4169739867" sldId="1248"/>
            <ac:picMk id="10" creationId="{3B4178F9-0E18-5594-1F34-E1F4F7EAB72F}"/>
          </ac:picMkLst>
        </pc:pic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2914921802" sldId="1255"/>
        </pc:sldMkLst>
        <pc:graphicFrameChg chg="mod">
          <ac:chgData name="Jean-Paul Judson" userId="9ac70dde-29e6-46e9-af14-6d9ddf3458cd" providerId="ADAL" clId="{6D98A3BC-EB67-4292-B07E-DFBF96C4BCF7}" dt="2022-11-22T16:31:09.239" v="0"/>
          <ac:graphicFrameMkLst>
            <pc:docMk/>
            <pc:sldMk cId="2914921802" sldId="1255"/>
            <ac:graphicFrameMk id="13" creationId="{CB9FEE1F-8B0B-EB56-1FF0-560D3F2369B1}"/>
          </ac:graphicFrameMkLst>
        </pc:graphicFrame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461453353" sldId="1257"/>
        </pc:sldMkLst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k cId="461453353" sldId="1257"/>
            <ac:picMk id="7" creationId="{B2D35F6C-CD8E-C309-5A31-2BC10022A924}"/>
          </ac:picMkLst>
        </pc:picChg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k cId="461453353" sldId="1257"/>
            <ac:picMk id="8" creationId="{9EC680D3-86C6-FDC2-817F-F511D5260FF7}"/>
          </ac:picMkLst>
        </pc:pic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2332359745" sldId="1259"/>
        </pc:sldMkLst>
        <pc:graphicFrameChg chg="mod">
          <ac:chgData name="Jean-Paul Judson" userId="9ac70dde-29e6-46e9-af14-6d9ddf3458cd" providerId="ADAL" clId="{6D98A3BC-EB67-4292-B07E-DFBF96C4BCF7}" dt="2022-11-22T16:31:09.239" v="0"/>
          <ac:graphicFrameMkLst>
            <pc:docMk/>
            <pc:sldMk cId="2332359745" sldId="1259"/>
            <ac:graphicFrameMk id="5" creationId="{2A3F8C4A-782B-DC8F-93B1-5C26D40593D4}"/>
          </ac:graphicFrameMkLst>
        </pc:graphicFrameChg>
      </pc:sldChg>
      <pc:sldChg chg="modSp">
        <pc:chgData name="Jean-Paul Judson" userId="9ac70dde-29e6-46e9-af14-6d9ddf3458cd" providerId="ADAL" clId="{6D98A3BC-EB67-4292-B07E-DFBF96C4BCF7}" dt="2022-11-22T16:31:09.239" v="0"/>
        <pc:sldMkLst>
          <pc:docMk/>
          <pc:sldMk cId="3574827370" sldId="1261"/>
        </pc:sldMkLst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k cId="3574827370" sldId="1261"/>
            <ac:spMk id="3" creationId="{3066A0B3-E0C6-A3DD-BD69-A85A766FCC1B}"/>
          </ac:spMkLst>
        </pc:spChg>
      </pc:sldChg>
      <pc:sldMasterChg chg="modSp modSldLayout">
        <pc:chgData name="Jean-Paul Judson" userId="9ac70dde-29e6-46e9-af14-6d9ddf3458cd" providerId="ADAL" clId="{6D98A3BC-EB67-4292-B07E-DFBF96C4BCF7}" dt="2022-11-22T16:31:09.239" v="0"/>
        <pc:sldMasterMkLst>
          <pc:docMk/>
          <pc:sldMasterMk cId="0" sldId="2147483660"/>
        </pc:sldMasterMkLst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asterMk cId="0" sldId="2147483660"/>
            <ac:spMk id="2" creationId="{00000000-0000-0000-0000-000000000000}"/>
          </ac:spMkLst>
        </pc:spChg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asterMk cId="0" sldId="2147483660"/>
            <ac:spMk id="1028" creationId="{00000000-0000-0000-0000-000000000000}"/>
          </ac:spMkLst>
        </pc:spChg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asterMk cId="0" sldId="2147483660"/>
            <ac:spMk id="1034" creationId="{00000000-0000-0000-0000-000000000000}"/>
          </ac:spMkLst>
        </pc:spChg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asterMk cId="0" sldId="2147483660"/>
            <ac:spMk id="1036" creationId="{00000000-0000-0000-0000-000000000000}"/>
          </ac:spMkLst>
        </pc:spChg>
        <pc:spChg chg="mod">
          <ac:chgData name="Jean-Paul Judson" userId="9ac70dde-29e6-46e9-af14-6d9ddf3458cd" providerId="ADAL" clId="{6D98A3BC-EB67-4292-B07E-DFBF96C4BCF7}" dt="2022-11-22T16:31:09.239" v="0"/>
          <ac:spMkLst>
            <pc:docMk/>
            <pc:sldMasterMk cId="0" sldId="2147483660"/>
            <ac:spMk id="1037" creationId="{00000000-0000-0000-0000-000000000000}"/>
          </ac:spMkLst>
        </pc:spChg>
        <pc:picChg chg="mod">
          <ac:chgData name="Jean-Paul Judson" userId="9ac70dde-29e6-46e9-af14-6d9ddf3458cd" providerId="ADAL" clId="{6D98A3BC-EB67-4292-B07E-DFBF96C4BCF7}" dt="2022-11-22T16:31:09.239" v="0"/>
          <ac:picMkLst>
            <pc:docMk/>
            <pc:sldMasterMk cId="0" sldId="2147483660"/>
            <ac:picMk id="1026" creationId="{00000000-0000-0000-0000-000000000000}"/>
          </ac:picMkLst>
        </pc:pic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61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1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63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64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65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68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69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71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72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2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2"/>
              <ac:spMk id="3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73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3"/>
              <ac:spMk id="2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74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4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4"/>
              <ac:spMk id="3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4"/>
              <ac:spMk id="4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4"/>
              <ac:spMk id="5" creationId="{00000000-0000-0000-0000-000000000000}"/>
            </ac:spMkLst>
          </pc:spChg>
        </pc:sldLayoutChg>
        <pc:sldLayoutChg chg="modSp">
          <pc:chgData name="Jean-Paul Judson" userId="9ac70dde-29e6-46e9-af14-6d9ddf3458cd" providerId="ADAL" clId="{6D98A3BC-EB67-4292-B07E-DFBF96C4BCF7}" dt="2022-11-22T16:31:09.239" v="0"/>
          <pc:sldLayoutMkLst>
            <pc:docMk/>
            <pc:sldMasterMk cId="0" sldId="2147483660"/>
            <pc:sldLayoutMk cId="0" sldId="2147483675"/>
          </pc:sldLayoutMkLst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5"/>
              <ac:spMk id="2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5"/>
              <ac:spMk id="3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5"/>
              <ac:spMk id="4" creationId="{00000000-0000-0000-0000-000000000000}"/>
            </ac:spMkLst>
          </pc:spChg>
          <pc:spChg chg="mod">
            <ac:chgData name="Jean-Paul Judson" userId="9ac70dde-29e6-46e9-af14-6d9ddf3458cd" providerId="ADAL" clId="{6D98A3BC-EB67-4292-B07E-DFBF96C4BCF7}" dt="2022-11-22T16:31:09.239" v="0"/>
            <ac:spMkLst>
              <pc:docMk/>
              <pc:sldMasterMk cId="0" sldId="2147483660"/>
              <pc:sldLayoutMk cId="0" sldId="2147483675"/>
              <ac:spMk id="5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A0-483B-A3A0-F1CFD8A7F4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A0-483B-A3A0-F1CFD8A7F4B6}"/>
              </c:ext>
            </c:extLst>
          </c:dPt>
          <c:dLbls>
            <c:dLbl>
              <c:idx val="0"/>
              <c:layout>
                <c:manualLayout>
                  <c:x val="-0.21630137223056994"/>
                  <c:y val="4.55844964618011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0-483B-A3A0-F1CFD8A7F4B6}"/>
                </c:ext>
              </c:extLst>
            </c:dLbl>
            <c:dLbl>
              <c:idx val="1"/>
              <c:layout>
                <c:manualLayout>
                  <c:x val="0.24130355881223836"/>
                  <c:y val="-0.13155997490707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0-483B-A3A0-F1CFD8A7F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Sheet1!$C$1:$D$1</c:f>
              <c:strCache>
                <c:ptCount val="2"/>
                <c:pt idx="0">
                  <c:v>Blue Bin</c:v>
                </c:pt>
                <c:pt idx="1">
                  <c:v>Blue Bell</c:v>
                </c:pt>
              </c:strCache>
            </c:strRef>
          </c:cat>
          <c:val>
            <c:numRef>
              <c:f>Sheet1!$C$2:$D$2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0-483B-A3A0-F1CFD8A7F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Put on the market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Sheet1!$J$3:$J$6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Sheet1!$K$3:$K$6</c:f>
              <c:numCache>
                <c:formatCode>#,##0</c:formatCode>
                <c:ptCount val="4"/>
                <c:pt idx="0">
                  <c:v>76000</c:v>
                </c:pt>
                <c:pt idx="1">
                  <c:v>74000</c:v>
                </c:pt>
                <c:pt idx="2">
                  <c:v>58000</c:v>
                </c:pt>
                <c:pt idx="3">
                  <c:v>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E-490D-B57B-6269FB2D444B}"/>
            </c:ext>
          </c:extLst>
        </c:ser>
        <c:ser>
          <c:idx val="1"/>
          <c:order val="1"/>
          <c:tx>
            <c:v>Glass Recycling quantity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1.8518518518518517E-2"/>
                </c:manualLayout>
              </c:layout>
              <c:tx>
                <c:rich>
                  <a:bodyPr/>
                  <a:lstStyle/>
                  <a:p>
                    <a:fld id="{1A3B8C33-D149-4544-94AA-A3E04127FA60}" type="CELLRANGE">
                      <a:rPr lang="en-US"/>
                      <a:pPr/>
                      <a:t>[CELLRANGE]</a:t>
                    </a:fld>
                    <a:endParaRPr lang="en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BE-490D-B57B-6269FB2D444B}"/>
                </c:ext>
              </c:extLst>
            </c:dLbl>
            <c:dLbl>
              <c:idx val="1"/>
              <c:layout>
                <c:manualLayout>
                  <c:x val="1.6666666666666666E-2"/>
                  <c:y val="-1.8518518518518517E-2"/>
                </c:manualLayout>
              </c:layout>
              <c:tx>
                <c:rich>
                  <a:bodyPr/>
                  <a:lstStyle/>
                  <a:p>
                    <a:fld id="{E9318D1B-1E3D-44A6-8026-56B24C83A695}" type="CELLRANGE">
                      <a:rPr lang="en-US"/>
                      <a:pPr/>
                      <a:t>[CELLRANGE]</a:t>
                    </a:fld>
                    <a:endParaRPr lang="en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FBE-490D-B57B-6269FB2D444B}"/>
                </c:ext>
              </c:extLst>
            </c:dLbl>
            <c:dLbl>
              <c:idx val="2"/>
              <c:layout>
                <c:manualLayout>
                  <c:x val="2.5000000000000001E-2"/>
                  <c:y val="-1.3888888888888973E-2"/>
                </c:manualLayout>
              </c:layout>
              <c:tx>
                <c:rich>
                  <a:bodyPr/>
                  <a:lstStyle/>
                  <a:p>
                    <a:fld id="{64A20AC4-A517-45CF-B8A2-C07C1B3D0B73}" type="CELLRANGE">
                      <a:rPr lang="en-US"/>
                      <a:pPr/>
                      <a:t>[CELLRANGE]</a:t>
                    </a:fld>
                    <a:endParaRPr lang="en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BE-490D-B57B-6269FB2D444B}"/>
                </c:ext>
              </c:extLst>
            </c:dLbl>
            <c:dLbl>
              <c:idx val="3"/>
              <c:layout>
                <c:manualLayout>
                  <c:x val="2.5000000000000001E-2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141D0058-EE3A-4C9E-B702-F0F8A38308CD}" type="CELLRANGE">
                      <a:rPr lang="en-US"/>
                      <a:pPr/>
                      <a:t>[CELLRANGE]</a:t>
                    </a:fld>
                    <a:endParaRPr lang="en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FBE-490D-B57B-6269FB2D4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Sheet1!$J$3:$J$6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Sheet1!$L$3:$L$6</c:f>
              <c:numCache>
                <c:formatCode>#,##0</c:formatCode>
                <c:ptCount val="4"/>
                <c:pt idx="0">
                  <c:v>31000</c:v>
                </c:pt>
                <c:pt idx="1">
                  <c:v>31826</c:v>
                </c:pt>
                <c:pt idx="2">
                  <c:v>25212</c:v>
                </c:pt>
                <c:pt idx="3">
                  <c:v>30383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Sheet1!$M$3:$M$6</c15:f>
                <c15:dlblRangeCache>
                  <c:ptCount val="4"/>
                  <c:pt idx="0">
                    <c:v>41%</c:v>
                  </c:pt>
                  <c:pt idx="1">
                    <c:v>43%</c:v>
                  </c:pt>
                  <c:pt idx="2">
                    <c:v>43%</c:v>
                  </c:pt>
                  <c:pt idx="3">
                    <c:v>41%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FBE-490D-B57B-6269FB2D4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4859199"/>
        <c:axId val="1634859615"/>
        <c:axId val="0"/>
      </c:bar3DChart>
      <c:catAx>
        <c:axId val="163485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BE"/>
          </a:p>
        </c:txPr>
        <c:crossAx val="1634859615"/>
        <c:crosses val="autoZero"/>
        <c:auto val="1"/>
        <c:lblAlgn val="ctr"/>
        <c:lblOffset val="100"/>
        <c:noMultiLvlLbl val="0"/>
      </c:catAx>
      <c:valAx>
        <c:axId val="163485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BE"/>
          </a:p>
        </c:txPr>
        <c:crossAx val="1634859199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'Peak season'!$B$1</c:f>
              <c:strCache>
                <c:ptCount val="1"/>
                <c:pt idx="0">
                  <c:v>% Glass recycling quantity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3B-4144-B8D7-71091DF5BD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93B-4144-B8D7-71091DF5BDCD}"/>
              </c:ext>
            </c:extLst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'Peak season'!$A$2:$A$3</c:f>
              <c:strCache>
                <c:ptCount val="2"/>
                <c:pt idx="0">
                  <c:v>November-April</c:v>
                </c:pt>
                <c:pt idx="1">
                  <c:v>May-October (Peak season)</c:v>
                </c:pt>
              </c:strCache>
            </c:strRef>
          </c:cat>
          <c:val>
            <c:numRef>
              <c:f>'Peak season'!$B$2:$B$3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3B-4144-B8D7-71091DF5BDC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TD!$A$1</c:f>
              <c:strCache>
                <c:ptCount val="1"/>
                <c:pt idx="0">
                  <c:v>Touristic destinations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333E-2"/>
                  <c:y val="-9.632609431885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B7-4A40-93AB-17C83728F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TD!$B$1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7-4A40-93AB-17C83728FF9F}"/>
            </c:ext>
          </c:extLst>
        </c:ser>
        <c:ser>
          <c:idx val="1"/>
          <c:order val="1"/>
          <c:tx>
            <c:strRef>
              <c:f>TD!$A$2</c:f>
              <c:strCache>
                <c:ptCount val="1"/>
                <c:pt idx="0">
                  <c:v>Non touristic destinations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229E-2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B7-4A40-93AB-17C83728F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TD!$B$2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B7-4A40-93AB-17C83728F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166688"/>
        <c:axId val="305180000"/>
        <c:axId val="0"/>
      </c:bar3DChart>
      <c:catAx>
        <c:axId val="30516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180000"/>
        <c:crosses val="autoZero"/>
        <c:auto val="1"/>
        <c:lblAlgn val="ctr"/>
        <c:lblOffset val="100"/>
        <c:noMultiLvlLbl val="0"/>
      </c:catAx>
      <c:valAx>
        <c:axId val="30518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BE"/>
          </a:p>
        </c:txPr>
        <c:crossAx val="30516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08F-3B27-4E9E-A74E-2D96626465A4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8F17-C43C-4BF0-8305-4AC33ACE60C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46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209EFF9-3DA3-4EAA-8694-D11A398CC7E4}" type="datetimeFigureOut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385A92-083D-4A67-BF33-2C48C9229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2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304800"/>
            <a:ext cx="27940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178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600200"/>
            <a:ext cx="111760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l-G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0" y="304800"/>
            <a:ext cx="11176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nakyklosisLogo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46401" y="1447800"/>
            <a:ext cx="649181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08000" y="1447800"/>
            <a:ext cx="11176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99CC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508000" y="6324600"/>
            <a:ext cx="11176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99CC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508000" y="304800"/>
            <a:ext cx="11176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99CC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9292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931863" indent="-474663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Symbol" pitchFamily="18" charset="2"/>
        <a:buChar char="Þ"/>
        <a:defRPr sz="2200">
          <a:solidFill>
            <a:srgbClr val="292929"/>
          </a:solidFill>
          <a:latin typeface="+mn-lt"/>
        </a:defRPr>
      </a:lvl2pPr>
      <a:lvl3pPr marL="1509713" indent="-4635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Symbol" pitchFamily="18" charset="2"/>
        <a:buChar char="®"/>
        <a:defRPr sz="2000">
          <a:solidFill>
            <a:srgbClr val="292929"/>
          </a:solidFill>
          <a:latin typeface="+mn-lt"/>
        </a:defRPr>
      </a:lvl3pPr>
      <a:lvl4pPr marL="1852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2717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72891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318611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64331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410051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5239-49C1-9019-EF07-048EF642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HERRCO</a:t>
            </a:r>
            <a:endParaRPr lang="el-GR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B971-8931-254D-EE92-96043DA7B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62" y="1447800"/>
            <a:ext cx="11176000" cy="4781128"/>
          </a:xfrm>
        </p:spPr>
        <p:txBody>
          <a:bodyPr/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4600" b="1" dirty="0"/>
              <a:t>GLASS RECYCLING</a:t>
            </a:r>
          </a:p>
          <a:p>
            <a:pPr marL="0" indent="0" algn="ctr">
              <a:buNone/>
            </a:pPr>
            <a:endParaRPr lang="en-US" sz="4600" b="1" dirty="0"/>
          </a:p>
          <a:p>
            <a:pPr marL="0" indent="0" algn="ctr">
              <a:buNone/>
            </a:pPr>
            <a:endParaRPr lang="el-GR" sz="4600" b="1" dirty="0"/>
          </a:p>
        </p:txBody>
      </p:sp>
    </p:spTree>
    <p:extLst>
      <p:ext uri="{BB962C8B-B14F-4D97-AF65-F5344CB8AC3E}">
        <p14:creationId xmlns:p14="http://schemas.microsoft.com/office/powerpoint/2010/main" val="23868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A8F2-BA1E-8AC6-02EB-964547FF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Glass recycling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Touristic destinations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B9FEE1F-8B0B-EB56-1FF0-560D3F236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55994"/>
              </p:ext>
            </p:extLst>
          </p:nvPr>
        </p:nvGraphicFramePr>
        <p:xfrm>
          <a:off x="1905000" y="16002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92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E8331A-D449-AA95-5EEA-6A7E5601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in achieving goals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66A0B3-E0C6-A3DD-BD69-A85A766F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556792"/>
            <a:ext cx="8382000" cy="4767808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Absence of legal obligation for involvement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overcrowding in many islands make it difficult for the employees to separate glass 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lack of free spaces forces the local authorities to place bells only in central parts consequently the employees have trouble with the distance.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Except for hotels(organized businesses), bars-restaurants-clubs are not so environmentally friendly.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Door to door collection is a very expensive project for 6 months in places with too many people.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is no glass market. The collected glass is transferred for sorting for zero income and after sorting the price sold is minimum. HERRCO covers the total collection expenses.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6A0D-CEE0-84AF-6E6E-E6676144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800C-84C8-2DB1-DEB5-56FBBECF5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new law is going to be implemented in July 2023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estimate that 40% of the affiliated quantities of glass will be responsibility of the new DRS system.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anticipate the new set up of the market (put on the market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% of the participation on DRS, possible changes in packaging in order to reduce cost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4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5EAC-A044-4248-B0F4-1B4D3D55127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2200" y="1600200"/>
            <a:ext cx="4114800" cy="2286000"/>
          </a:xfrm>
        </p:spPr>
        <p:txBody>
          <a:bodyPr wrap="square" anchor="t">
            <a:normAutofit/>
          </a:bodyPr>
          <a:lstStyle/>
          <a:p>
            <a:pPr marL="457200" lvl="1" indent="0">
              <a:buNone/>
            </a:pPr>
            <a:endParaRPr lang="el-GR" sz="2400" u="sng"/>
          </a:p>
          <a:p>
            <a:pPr marL="0" indent="0">
              <a:buNone/>
            </a:pPr>
            <a:endParaRPr lang="en-US" u="sng"/>
          </a:p>
          <a:p>
            <a:endParaRPr lang="el-GR"/>
          </a:p>
          <a:p>
            <a:pPr marL="0" indent="0">
              <a:buNone/>
            </a:pPr>
            <a:endParaRPr lang="el-GR"/>
          </a:p>
          <a:p>
            <a:endParaRPr lang="el-GR"/>
          </a:p>
          <a:p>
            <a:endParaRPr lang="el-GR"/>
          </a:p>
        </p:txBody>
      </p:sp>
      <p:pic>
        <p:nvPicPr>
          <p:cNvPr id="4" name="Picture 3" descr="A close up of a plant">
            <a:extLst>
              <a:ext uri="{FF2B5EF4-FFF2-40B4-BE49-F238E27FC236}">
                <a16:creationId xmlns:a16="http://schemas.microsoft.com/office/drawing/2014/main" id="{74AA3E5A-261B-B6D2-6D0D-CE3FE431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00200"/>
            <a:ext cx="8208912" cy="4565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25E3A-2D60-A27E-6350-D57226C87DA4}"/>
              </a:ext>
            </a:extLst>
          </p:cNvPr>
          <p:cNvSpPr txBox="1"/>
          <p:nvPr/>
        </p:nvSpPr>
        <p:spPr>
          <a:xfrm>
            <a:off x="1991544" y="687016"/>
            <a:ext cx="83283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HERRCO</a:t>
            </a:r>
            <a:endParaRPr lang="el-GR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0964DA-3F1E-A1AB-AAB0-5D840DF8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l-GR" dirty="0"/>
              <a:t> </a:t>
            </a:r>
            <a:r>
              <a:rPr lang="en-US" dirty="0"/>
              <a:t>Glass quantity</a:t>
            </a:r>
            <a:br>
              <a:rPr lang="el-GR" dirty="0"/>
            </a:b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73A378-3F90-1A62-63CB-44D9573AF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Put on market quantity (Only affiliated member companies - FRC 2022): </a:t>
            </a:r>
            <a:r>
              <a:rPr lang="en-US" b="1" dirty="0">
                <a:solidFill>
                  <a:schemeClr val="tx1"/>
                </a:solidFill>
              </a:rPr>
              <a:t>74.000 tn 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Glass recycling quantity (FRC 2022): </a:t>
            </a:r>
            <a:r>
              <a:rPr lang="en-US" b="1" dirty="0">
                <a:solidFill>
                  <a:schemeClr val="tx1"/>
                </a:solidFill>
              </a:rPr>
              <a:t>30.400 tn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Goal Achieved: </a:t>
            </a:r>
            <a:r>
              <a:rPr lang="en-US" b="1" dirty="0">
                <a:solidFill>
                  <a:schemeClr val="tx1"/>
                </a:solidFill>
              </a:rPr>
              <a:t>41%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Glass recycling Target: </a:t>
            </a:r>
            <a:r>
              <a:rPr lang="en-US" b="1" dirty="0">
                <a:solidFill>
                  <a:schemeClr val="tx1"/>
                </a:solidFill>
              </a:rPr>
              <a:t>60%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2DF6-231B-EF09-CBF9-BAB1ABFF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Streams glass collection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F957-BEA8-117A-DBCE-3C903E206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Blue Bell</a:t>
            </a:r>
            <a:endParaRPr lang="el-GR" sz="28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BB6AA-305F-FFEF-F42D-6A7D88133B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HORECA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Separate glass collection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23.000 Businesses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10.500 blue bells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sorting plants in 3 cities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Athens, Larisa, Thessaloniki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60% from the total   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recycling quantity  </a:t>
            </a:r>
          </a:p>
          <a:p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ABF2C-7390-E047-8D5F-553590AF9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Blue Bin</a:t>
            </a:r>
            <a:endParaRPr lang="el-GR" sz="28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0BBC8-7ADC-202E-50B0-31FBB02591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Households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Household commingled collection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160.000 bins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32 sorting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all over the country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40% from the total   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recycling quantity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607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B034-DFD6-B498-A77A-443FC4C4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Blue bell vs Blue bin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A81CB6-44FC-5DA6-D8A6-E422EFA2F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216489"/>
              </p:ext>
            </p:extLst>
          </p:nvPr>
        </p:nvGraphicFramePr>
        <p:xfrm>
          <a:off x="6312024" y="1600201"/>
          <a:ext cx="3818746" cy="43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8EF840-36A7-58A3-32A9-9DB934BA6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54251"/>
              </p:ext>
            </p:extLst>
          </p:nvPr>
        </p:nvGraphicFramePr>
        <p:xfrm>
          <a:off x="2061230" y="1600199"/>
          <a:ext cx="3818746" cy="4378924"/>
        </p:xfrm>
        <a:graphic>
          <a:graphicData uri="http://schemas.openxmlformats.org/drawingml/2006/table">
            <a:tbl>
              <a:tblPr/>
              <a:tblGrid>
                <a:gridCol w="2171064">
                  <a:extLst>
                    <a:ext uri="{9D8B030D-6E8A-4147-A177-3AD203B41FA5}">
                      <a16:colId xmlns:a16="http://schemas.microsoft.com/office/drawing/2014/main" val="3831301615"/>
                    </a:ext>
                  </a:extLst>
                </a:gridCol>
                <a:gridCol w="1647682">
                  <a:extLst>
                    <a:ext uri="{9D8B030D-6E8A-4147-A177-3AD203B41FA5}">
                      <a16:colId xmlns:a16="http://schemas.microsoft.com/office/drawing/2014/main" val="3681582724"/>
                    </a:ext>
                  </a:extLst>
                </a:gridCol>
              </a:tblGrid>
              <a:tr h="120828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fr-F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Recycling</a:t>
                      </a:r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33057"/>
                  </a:ext>
                </a:extLst>
              </a:tr>
              <a:tr h="15853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Blue Bell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54819"/>
                  </a:ext>
                </a:extLst>
              </a:tr>
              <a:tr h="1585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 Bin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8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29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8E2-8263-5F51-D81B-52011BC7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B514-CB5F-A3BA-8C81-5F543BAF19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ClrTx/>
              <a:buNone/>
            </a:pPr>
            <a:r>
              <a:rPr lang="en-US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HORECA</a:t>
            </a:r>
          </a:p>
          <a:p>
            <a:pPr marL="457200" indent="-457200" algn="ctr">
              <a:buClrTx/>
              <a:buFont typeface="+mj-lt"/>
              <a:buAutoNum type="alphaLcParenR"/>
            </a:pPr>
            <a:r>
              <a:rPr 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Plastic bell </a:t>
            </a:r>
            <a:r>
              <a:rPr lang="el-G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 </a:t>
            </a:r>
            <a:r>
              <a:rPr 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m3</a:t>
            </a:r>
            <a:endParaRPr lang="el-GR" sz="2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ClrTx/>
              <a:buFont typeface="+mj-lt"/>
              <a:buAutoNum type="alphaLcParenR"/>
            </a:pPr>
            <a:r>
              <a:rPr 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Plastic bell </a:t>
            </a:r>
            <a:r>
              <a:rPr lang="el-G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</a:t>
            </a:r>
            <a:r>
              <a:rPr 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m3</a:t>
            </a:r>
          </a:p>
          <a:p>
            <a:pPr marL="0" indent="0" algn="ctr">
              <a:buClrTx/>
              <a:buNone/>
            </a:pPr>
            <a:endParaRPr lang="el-GR"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ACA54-1D54-D175-915B-6D6F29A6D6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HOUSEHOLD</a:t>
            </a:r>
          </a:p>
          <a:p>
            <a:pPr marL="0" indent="0" algn="ctr">
              <a:buNone/>
            </a:pPr>
            <a:endParaRPr lang="en-US" sz="25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el-G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Plastic bin 1.100</a:t>
            </a:r>
            <a:r>
              <a:rPr lang="el-G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</a:t>
            </a:r>
            <a:endParaRPr lang="en-US" sz="2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2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l-GR" sz="25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6D2A1-9B48-4516-BE79-D9B746F0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33" y="4941168"/>
            <a:ext cx="1321007" cy="1293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51B74-0574-4304-8406-C7AD1A6F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2948939"/>
            <a:ext cx="1080120" cy="1461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4BBFE-DC26-BFE5-09A8-DCF282AA79A6}"/>
              </a:ext>
            </a:extLst>
          </p:cNvPr>
          <p:cNvSpPr txBox="1"/>
          <p:nvPr/>
        </p:nvSpPr>
        <p:spPr>
          <a:xfrm>
            <a:off x="1800782" y="4526900"/>
            <a:ext cx="4871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Metallic bell 2,5 m3</a:t>
            </a:r>
            <a:endParaRPr lang="el-G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text, bin, blue, container&#10;&#10;Description automatically generated">
            <a:extLst>
              <a:ext uri="{FF2B5EF4-FFF2-40B4-BE49-F238E27FC236}">
                <a16:creationId xmlns:a16="http://schemas.microsoft.com/office/drawing/2014/main" id="{3B4178F9-0E18-5594-1F34-E1F4F7EAB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43" y="3260509"/>
            <a:ext cx="2042315" cy="2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3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E2C5-9AF7-A2AC-91D6-3D41A795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Extra Equipment for HORECA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(Internal use only) 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0AD5E-C4A0-F403-FA71-E31319FB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Blue bin wheeled 120lt</a:t>
            </a:r>
            <a:endParaRPr lang="el-GR" sz="3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66160-149E-98F5-D2CE-83D9B6EB0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Glass recycling bags</a:t>
            </a:r>
            <a:r>
              <a:rPr lang="el-GR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 60</a:t>
            </a:r>
            <a:r>
              <a:rPr lang="en-US" sz="3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lt</a:t>
            </a:r>
            <a:endParaRPr lang="el-GR" sz="3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D35F6C-CD8E-C309-5A31-2BC10022A9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19" y="2707482"/>
            <a:ext cx="19621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EC680D3-86C6-FDC2-817F-F511D5260F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9633" y="2707481"/>
            <a:ext cx="2173688" cy="28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7E1174-E8D0-E512-1153-7798C612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Achievement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50FDA8-FF56-7CC4-0F57-C88257E88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34242"/>
              </p:ext>
            </p:extLst>
          </p:nvPr>
        </p:nvGraphicFramePr>
        <p:xfrm>
          <a:off x="1905000" y="16002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23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A8F2-BA1E-8AC6-02EB-964547FF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Glass recycling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Peak Season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3F8C4A-782B-DC8F-93B1-5C26D4059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708115"/>
              </p:ext>
            </p:extLst>
          </p:nvPr>
        </p:nvGraphicFramePr>
        <p:xfrm>
          <a:off x="1991544" y="1600200"/>
          <a:ext cx="8208912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35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63FA4B-649F-7B0F-72B7-0DEDB96C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Touristic destinations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6C982D-D011-32D0-9C87-F6CC6F04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.000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businesses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(57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total amount)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 Β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bells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(57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total amount)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categories: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46163" lvl="1" indent="-457200">
              <a:buClrTx/>
              <a:buSzPct val="100000"/>
              <a:buFont typeface="+mj-lt"/>
              <a:buAutoNum type="alphaLcPeriod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Η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6163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Restaurants</a:t>
            </a:r>
          </a:p>
          <a:p>
            <a:pPr marL="1046163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Café-bar, Clubs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020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17" ma:contentTypeDescription="Create a new document." ma:contentTypeScope="" ma:versionID="1b8ae5d46296f6f2a4c4df5fccf0212f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c7b78887bd2280d0973ab91639db724e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93F372-8092-4A35-BF74-9960E7B287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5041EB-0899-4DD4-862A-C335943C0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d1b78-52d7-4aa6-98a8-603488bf7179"/>
    <ds:schemaRef ds:uri="172e048e-c197-44bb-bccc-3929280278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8E1453-D0FF-45A8-AA12-D1B4975DD7C9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ebef7ef5-5889-4a76-bfb1-6a505f82d750"/>
    <ds:schemaRef ds:uri="http://schemas.microsoft.com/office/2006/metadata/properties"/>
    <ds:schemaRef ds:uri="http://schemas.openxmlformats.org/package/2006/metadata/core-properties"/>
    <ds:schemaRef ds:uri="9b0a4b7c-a567-4265-afcc-3da6b8c75054"/>
    <ds:schemaRef ds:uri="http://www.w3.org/XML/1998/namespace"/>
    <ds:schemaRef ds:uri="a25d1b78-52d7-4aa6-98a8-603488bf7179"/>
    <ds:schemaRef ds:uri="172e048e-c197-44bb-bccc-3929280278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Theme1</vt:lpstr>
      <vt:lpstr>HERRCO</vt:lpstr>
      <vt:lpstr>  Glass quantity </vt:lpstr>
      <vt:lpstr>Streams glass collection</vt:lpstr>
      <vt:lpstr>Blue bell vs Blue bin</vt:lpstr>
      <vt:lpstr>Equipment</vt:lpstr>
      <vt:lpstr>Extra Equipment for HORECA (Internal use only) </vt:lpstr>
      <vt:lpstr>Goal Achievement</vt:lpstr>
      <vt:lpstr>Glass recycling - Peak Season</vt:lpstr>
      <vt:lpstr>Touristic destinations</vt:lpstr>
      <vt:lpstr>Glass recycling - Touristic destinations</vt:lpstr>
      <vt:lpstr>Difficulties in achieving goals</vt:lpstr>
      <vt:lpstr>DRS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Αντώνης Σιάτης</dc:title>
  <dc:creator>ashiatis</dc:creator>
  <cp:lastModifiedBy>Jean-Paul Judson</cp:lastModifiedBy>
  <cp:revision>899</cp:revision>
  <dcterms:created xsi:type="dcterms:W3CDTF">2009-10-12T08:37:26Z</dcterms:created>
  <dcterms:modified xsi:type="dcterms:W3CDTF">2022-11-22T16:31:38Z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0x010100EF4F32C380C9B94498680A67B9B40E31</vt:lpwstr>
  </property>
  <property fmtid="{D5CDD505-2E9C-101B-9397-08002B2CF9AE}" pid="3" name="MediaServiceImageTags">
    <vt:lpwstr/>
  </property>
</Properties>
</file>