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Lst>
  <p:notesMasterIdLst>
    <p:notesMasterId r:id="rId32"/>
  </p:notesMasterIdLst>
  <p:sldIdLst>
    <p:sldId id="11518" r:id="rId6"/>
    <p:sldId id="11525" r:id="rId7"/>
    <p:sldId id="11526" r:id="rId8"/>
    <p:sldId id="11522" r:id="rId9"/>
    <p:sldId id="256" r:id="rId10"/>
    <p:sldId id="257" r:id="rId11"/>
    <p:sldId id="258" r:id="rId12"/>
    <p:sldId id="259" r:id="rId13"/>
    <p:sldId id="260" r:id="rId14"/>
    <p:sldId id="261" r:id="rId15"/>
    <p:sldId id="262" r:id="rId16"/>
    <p:sldId id="263" r:id="rId17"/>
    <p:sldId id="264" r:id="rId18"/>
    <p:sldId id="265" r:id="rId19"/>
    <p:sldId id="266" r:id="rId20"/>
    <p:sldId id="11530" r:id="rId21"/>
    <p:sldId id="11529" r:id="rId22"/>
    <p:sldId id="11536" r:id="rId23"/>
    <p:sldId id="11537" r:id="rId24"/>
    <p:sldId id="11528" r:id="rId25"/>
    <p:sldId id="11531" r:id="rId26"/>
    <p:sldId id="11532" r:id="rId27"/>
    <p:sldId id="2279" r:id="rId28"/>
    <p:sldId id="11524" r:id="rId29"/>
    <p:sldId id="11533" r:id="rId30"/>
    <p:sldId id="315" r:id="rId31"/>
  </p:sldIdLst>
  <p:sldSz cx="12192000" cy="6858000"/>
  <p:notesSz cx="6808788" cy="9940925"/>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fo" initials="I" lastIdx="1" clrIdx="0">
    <p:extLst>
      <p:ext uri="{19B8F6BF-5375-455C-9EA6-DF929625EA0E}">
        <p15:presenceInfo xmlns:p15="http://schemas.microsoft.com/office/powerpoint/2012/main" userId="Inf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D30F"/>
    <a:srgbClr val="C0D639"/>
    <a:srgbClr val="4DBDC6"/>
    <a:srgbClr val="F7BFD9"/>
    <a:srgbClr val="78CAB5"/>
    <a:srgbClr val="B8D590"/>
    <a:srgbClr val="9BCEA4"/>
    <a:srgbClr val="DDAE7D"/>
    <a:srgbClr val="94D4EE"/>
    <a:srgbClr val="7AC6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77F737-8683-47C1-BDF8-A15A469DDFB2}" v="52" dt="2023-06-29T07:32:47.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625" autoAdjust="0"/>
  </p:normalViewPr>
  <p:slideViewPr>
    <p:cSldViewPr snapToGrid="0" snapToObjects="1">
      <p:cViewPr varScale="1">
        <p:scale>
          <a:sx n="90" d="100"/>
          <a:sy n="90" d="100"/>
        </p:scale>
        <p:origin x="6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C-01.internal.feve.org\Groupes\Circular%20Economy\Close%20the%20Glass%20Loop%20-%20Project%2090\Communication\CGL%20Press%20Statements\2020%20statistics\2020%20data%20for%20bar%20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942720123904101E-2"/>
          <c:y val="4.3670238123148818E-2"/>
          <c:w val="0.94947318103130829"/>
          <c:h val="0.65558905586945815"/>
        </c:manualLayout>
      </c:layout>
      <c:barChart>
        <c:barDir val="col"/>
        <c:grouping val="clustered"/>
        <c:varyColors val="0"/>
        <c:ser>
          <c:idx val="0"/>
          <c:order val="0"/>
          <c:spPr>
            <a:solidFill>
              <a:srgbClr val="C0D639"/>
            </a:solidFill>
            <a:ln>
              <a:noFill/>
            </a:ln>
            <a:effectLst/>
          </c:spPr>
          <c:invertIfNegative val="0"/>
          <c:dPt>
            <c:idx val="5"/>
            <c:invertIfNegative val="0"/>
            <c:bubble3D val="0"/>
            <c:spPr>
              <a:solidFill>
                <a:srgbClr val="4DBDC6"/>
              </a:solidFill>
              <a:ln>
                <a:noFill/>
              </a:ln>
              <a:effectLst/>
            </c:spPr>
            <c:extLst>
              <c:ext xmlns:c16="http://schemas.microsoft.com/office/drawing/2014/chart" uri="{C3380CC4-5D6E-409C-BE32-E72D297353CC}">
                <c16:uniqueId val="{00000005-C7E3-4BF3-B402-F5BF3EB4529C}"/>
              </c:ext>
            </c:extLst>
          </c:dPt>
          <c:dLbls>
            <c:dLbl>
              <c:idx val="0"/>
              <c:layout>
                <c:manualLayout>
                  <c:x val="0"/>
                  <c:y val="7.55753395881679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7E3-4BF3-B402-F5BF3EB4529C}"/>
                </c:ext>
              </c:extLst>
            </c:dLbl>
            <c:dLbl>
              <c:idx val="1"/>
              <c:layout>
                <c:manualLayout>
                  <c:x val="0"/>
                  <c:y val="7.80945175744401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7E3-4BF3-B402-F5BF3EB4529C}"/>
                </c:ext>
              </c:extLst>
            </c:dLbl>
            <c:dLbl>
              <c:idx val="2"/>
              <c:layout>
                <c:manualLayout>
                  <c:x val="0"/>
                  <c:y val="0.1007671194508905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7E3-4BF3-B402-F5BF3EB4529C}"/>
                </c:ext>
              </c:extLst>
            </c:dLbl>
            <c:dLbl>
              <c:idx val="3"/>
              <c:layout>
                <c:manualLayout>
                  <c:x val="-9.0559612812875825E-17"/>
                  <c:y val="9.069040750580155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7E3-4BF3-B402-F5BF3EB4529C}"/>
                </c:ext>
              </c:extLst>
            </c:dLbl>
            <c:dLbl>
              <c:idx val="4"/>
              <c:layout>
                <c:manualLayout>
                  <c:x val="-1.2349180767988745E-3"/>
                  <c:y val="8.56520515332570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7E3-4BF3-B402-F5BF3EB4529C}"/>
                </c:ext>
              </c:extLst>
            </c:dLbl>
            <c:dLbl>
              <c:idx val="5"/>
              <c:layout>
                <c:manualLayout>
                  <c:x val="-2.4698361535977491E-3"/>
                  <c:y val="0.16122739112142498"/>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Roboto" panose="02000000000000000000" pitchFamily="2" charset="0"/>
                      <a:ea typeface="Roboto" panose="02000000000000000000" pitchFamily="2" charset="0"/>
                      <a:cs typeface="+mn-cs"/>
                    </a:defRPr>
                  </a:pPr>
                  <a:endParaRPr lang="LID4096"/>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7E3-4BF3-B402-F5BF3EB4529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mn-cs"/>
                  </a:defRPr>
                </a:pPr>
                <a:endParaRPr lang="LID4096"/>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xmlns:c15="http://schemas.microsoft.com/office/drawing/2012/chart" uri="{02D57815-91ED-43cb-92C2-25804820EDAC}">
                  <c15:fullRef>
                    <c15:sqref>Sheet1!$A$1:$A$29</c15:sqref>
                  </c15:fullRef>
                </c:ext>
              </c:extLst>
              <c:f>Sheet1!$A$1:$A$6</c:f>
              <c:numCache>
                <c:formatCode>General</c:formatCode>
                <c:ptCount val="6"/>
                <c:pt idx="0">
                  <c:v>2017</c:v>
                </c:pt>
                <c:pt idx="1">
                  <c:v>2018</c:v>
                </c:pt>
                <c:pt idx="2">
                  <c:v>2019</c:v>
                </c:pt>
                <c:pt idx="3">
                  <c:v>2020</c:v>
                </c:pt>
                <c:pt idx="4">
                  <c:v>2021</c:v>
                </c:pt>
                <c:pt idx="5">
                  <c:v>2030</c:v>
                </c:pt>
              </c:numCache>
            </c:numRef>
          </c:cat>
          <c:val>
            <c:numRef>
              <c:extLst>
                <c:ext xmlns:c15="http://schemas.microsoft.com/office/drawing/2012/chart" uri="{02D57815-91ED-43cb-92C2-25804820EDAC}">
                  <c15:fullRef>
                    <c15:sqref>Sheet1!$B$1:$B$29</c15:sqref>
                  </c15:fullRef>
                </c:ext>
              </c:extLst>
              <c:f>Sheet1!$B$1:$B$6</c:f>
              <c:numCache>
                <c:formatCode>0.0</c:formatCode>
                <c:ptCount val="6"/>
                <c:pt idx="0">
                  <c:v>76.099999999999994</c:v>
                </c:pt>
                <c:pt idx="1">
                  <c:v>76.400000000000006</c:v>
                </c:pt>
                <c:pt idx="2">
                  <c:v>78.400000000000006</c:v>
                </c:pt>
                <c:pt idx="3">
                  <c:v>79.099999999999994</c:v>
                </c:pt>
                <c:pt idx="4">
                  <c:v>80.099999999999994</c:v>
                </c:pt>
                <c:pt idx="5">
                  <c:v>90</c:v>
                </c:pt>
              </c:numCache>
            </c:numRef>
          </c:val>
          <c:extLst>
            <c:ext xmlns:c15="http://schemas.microsoft.com/office/drawing/2012/chart" uri="{02D57815-91ED-43cb-92C2-25804820EDAC}">
              <c15:categoryFilterExceptions/>
            </c:ext>
            <c:ext xmlns:c16="http://schemas.microsoft.com/office/drawing/2014/chart" uri="{C3380CC4-5D6E-409C-BE32-E72D297353CC}">
              <c16:uniqueId val="{00000004-C7E3-4BF3-B402-F5BF3EB4529C}"/>
            </c:ext>
          </c:extLst>
        </c:ser>
        <c:dLbls>
          <c:showLegendKey val="0"/>
          <c:showVal val="0"/>
          <c:showCatName val="0"/>
          <c:showSerName val="0"/>
          <c:showPercent val="0"/>
          <c:showBubbleSize val="0"/>
        </c:dLbls>
        <c:gapWidth val="50"/>
        <c:overlap val="-27"/>
        <c:axId val="579491200"/>
        <c:axId val="579493496"/>
      </c:barChart>
      <c:catAx>
        <c:axId val="579491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1200" b="1" i="0" u="none" strike="noStrike" kern="1200" baseline="0">
                <a:solidFill>
                  <a:srgbClr val="3E89B5"/>
                </a:solidFill>
                <a:latin typeface="Roboto" panose="02000000000000000000" pitchFamily="2" charset="0"/>
                <a:ea typeface="Roboto" panose="02000000000000000000" pitchFamily="2" charset="0"/>
                <a:cs typeface="+mn-cs"/>
              </a:defRPr>
            </a:pPr>
            <a:endParaRPr lang="LID4096"/>
          </a:p>
        </c:txPr>
        <c:crossAx val="579493496"/>
        <c:crosses val="autoZero"/>
        <c:auto val="1"/>
        <c:lblAlgn val="ctr"/>
        <c:lblOffset val="100"/>
        <c:noMultiLvlLbl val="0"/>
      </c:catAx>
      <c:valAx>
        <c:axId val="579493496"/>
        <c:scaling>
          <c:orientation val="minMax"/>
          <c:max val="100"/>
          <c:min val="7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3E89B5"/>
                </a:solidFill>
                <a:latin typeface="Roboto" panose="02000000000000000000" pitchFamily="2" charset="0"/>
                <a:ea typeface="Roboto" panose="02000000000000000000" pitchFamily="2" charset="0"/>
                <a:cs typeface="+mn-cs"/>
              </a:defRPr>
            </a:pPr>
            <a:endParaRPr lang="LID4096"/>
          </a:p>
        </c:txPr>
        <c:crossAx val="579491200"/>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CCD8B018-84FB-7345-9456-E9CDC6F27653}" type="datetimeFigureOut">
              <a:rPr lang="en-NL" smtClean="0"/>
              <a:t>06/26/2023</a:t>
            </a:fld>
            <a:endParaRPr lang="en-NL"/>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74F33710-7F6E-F145-AA26-7050D752B3C9}" type="slidenum">
              <a:rPr lang="en-NL" smtClean="0"/>
              <a:t>‹#›</a:t>
            </a:fld>
            <a:endParaRPr lang="en-NL"/>
          </a:p>
        </p:txBody>
      </p:sp>
    </p:spTree>
    <p:extLst>
      <p:ext uri="{BB962C8B-B14F-4D97-AF65-F5344CB8AC3E}">
        <p14:creationId xmlns:p14="http://schemas.microsoft.com/office/powerpoint/2010/main" val="236455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F33710-7F6E-F145-AA26-7050D752B3C9}" type="slidenum">
              <a:rPr lang="en-NL" smtClean="0"/>
              <a:t>1</a:t>
            </a:fld>
            <a:endParaRPr lang="en-NL"/>
          </a:p>
        </p:txBody>
      </p:sp>
    </p:spTree>
    <p:extLst>
      <p:ext uri="{BB962C8B-B14F-4D97-AF65-F5344CB8AC3E}">
        <p14:creationId xmlns:p14="http://schemas.microsoft.com/office/powerpoint/2010/main" val="1133181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07000"/>
              </a:lnSpc>
              <a:spcAft>
                <a:spcPts val="600"/>
              </a:spcAft>
              <a:buFont typeface="Symbol" panose="05050102010706020507" pitchFamily="18" charset="2"/>
              <a:buChar char=""/>
            </a:pPr>
            <a:r>
              <a:rPr lang="en-GB" sz="1800" dirty="0">
                <a:effectLst/>
                <a:latin typeface="Roboto" panose="02000000000000000000" pitchFamily="2" charset="0"/>
                <a:ea typeface="Calibri" panose="020F0502020204030204" pitchFamily="34" charset="0"/>
                <a:cs typeface="Times New Roman" panose="02020603050405020304" pitchFamily="18" charset="0"/>
              </a:rPr>
              <a:t>For instance if we look at the absolute tonnage generated in the HORECA channel, 6 countries stand out: UK, Italy, Spain, France, Germany and Portugal.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Font typeface="Symbol" panose="05050102010706020507" pitchFamily="18" charset="2"/>
              <a:buChar char=""/>
            </a:pPr>
            <a:r>
              <a:rPr lang="en-GB" sz="1800" dirty="0">
                <a:effectLst/>
                <a:latin typeface="Roboto" panose="02000000000000000000" pitchFamily="2" charset="0"/>
                <a:ea typeface="Calibri" panose="020F0502020204030204" pitchFamily="34" charset="0"/>
                <a:cs typeface="Times New Roman" panose="02020603050405020304" pitchFamily="18" charset="0"/>
              </a:rPr>
              <a:t>They individually produce more than 100,000 tonnes per year and represent more than three quarters of the total one-way HORECA tonnage.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4F33710-7F6E-F145-AA26-7050D752B3C9}" type="slidenum">
              <a:rPr lang="en-NL" smtClean="0"/>
              <a:t>10</a:t>
            </a:fld>
            <a:endParaRPr lang="en-NL"/>
          </a:p>
        </p:txBody>
      </p:sp>
    </p:spTree>
    <p:extLst>
      <p:ext uri="{BB962C8B-B14F-4D97-AF65-F5344CB8AC3E}">
        <p14:creationId xmlns:p14="http://schemas.microsoft.com/office/powerpoint/2010/main" val="2432791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F33710-7F6E-F145-AA26-7050D752B3C9}" type="slidenum">
              <a:rPr lang="en-NL" smtClean="0"/>
              <a:t>11</a:t>
            </a:fld>
            <a:endParaRPr lang="en-NL"/>
          </a:p>
        </p:txBody>
      </p:sp>
    </p:spTree>
    <p:extLst>
      <p:ext uri="{BB962C8B-B14F-4D97-AF65-F5344CB8AC3E}">
        <p14:creationId xmlns:p14="http://schemas.microsoft.com/office/powerpoint/2010/main" val="3525225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F33710-7F6E-F145-AA26-7050D752B3C9}" type="slidenum">
              <a:rPr lang="en-NL" smtClean="0"/>
              <a:t>12</a:t>
            </a:fld>
            <a:endParaRPr lang="en-NL"/>
          </a:p>
        </p:txBody>
      </p:sp>
    </p:spTree>
    <p:extLst>
      <p:ext uri="{BB962C8B-B14F-4D97-AF65-F5344CB8AC3E}">
        <p14:creationId xmlns:p14="http://schemas.microsoft.com/office/powerpoint/2010/main" val="950666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F33710-7F6E-F145-AA26-7050D752B3C9}" type="slidenum">
              <a:rPr lang="en-NL" smtClean="0"/>
              <a:t>13</a:t>
            </a:fld>
            <a:endParaRPr lang="en-NL"/>
          </a:p>
        </p:txBody>
      </p:sp>
    </p:spTree>
    <p:extLst>
      <p:ext uri="{BB962C8B-B14F-4D97-AF65-F5344CB8AC3E}">
        <p14:creationId xmlns:p14="http://schemas.microsoft.com/office/powerpoint/2010/main" val="1288664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50000"/>
              </a:lnSpc>
              <a:spcAft>
                <a:spcPts val="600"/>
              </a:spcAft>
              <a:buFont typeface="Symbol" panose="05050102010706020507" pitchFamily="18" charset="2"/>
              <a:buChar char=""/>
            </a:pPr>
            <a:r>
              <a:rPr lang="en-GB" sz="1100" dirty="0">
                <a:effectLst/>
                <a:latin typeface="+mn-lt"/>
                <a:ea typeface="Calibri" panose="020F0502020204030204" pitchFamily="34" charset="0"/>
                <a:cs typeface="Times New Roman" panose="02020603050405020304" pitchFamily="18" charset="0"/>
              </a:rPr>
              <a:t>Moving forward, Close the Glass Loop will work on Crossing the 3 dimensions we looked at, we can identify 3 levels of priorities:</a:t>
            </a:r>
          </a:p>
          <a:p>
            <a:pPr marL="742950" lvl="1" indent="-285750" algn="just">
              <a:lnSpc>
                <a:spcPct val="150000"/>
              </a:lnSpc>
              <a:spcAft>
                <a:spcPts val="600"/>
              </a:spcAft>
              <a:buFont typeface="Courier New" panose="02070309020205020404" pitchFamily="49" charset="0"/>
              <a:buChar char="o"/>
            </a:pPr>
            <a:r>
              <a:rPr lang="en-GB" sz="1100" dirty="0">
                <a:effectLst/>
                <a:latin typeface="+mn-lt"/>
                <a:ea typeface="Calibri" panose="020F0502020204030204" pitchFamily="34" charset="0"/>
                <a:cs typeface="Times New Roman" panose="02020603050405020304" pitchFamily="18" charset="0"/>
              </a:rPr>
              <a:t>Tier 1 countries (above thresholds for the 3 dimensions): the UK, Spain and Portugal </a:t>
            </a:r>
          </a:p>
          <a:p>
            <a:pPr marL="742950" lvl="1" indent="-285750" algn="just">
              <a:lnSpc>
                <a:spcPct val="150000"/>
              </a:lnSpc>
              <a:spcAft>
                <a:spcPts val="600"/>
              </a:spcAft>
              <a:buFont typeface="Courier New" panose="02070309020205020404" pitchFamily="49" charset="0"/>
              <a:buChar char="o"/>
            </a:pPr>
            <a:r>
              <a:rPr lang="en-GB" sz="1100" dirty="0">
                <a:effectLst/>
                <a:latin typeface="+mn-lt"/>
                <a:ea typeface="Calibri" panose="020F0502020204030204" pitchFamily="34" charset="0"/>
                <a:cs typeface="Times New Roman" panose="02020603050405020304" pitchFamily="18" charset="0"/>
              </a:rPr>
              <a:t>Tier 2 countries (above thresholds for 2 dimensions): Italy, Latvia, France</a:t>
            </a:r>
          </a:p>
          <a:p>
            <a:pPr marL="742950" lvl="1" indent="-285750" algn="just">
              <a:lnSpc>
                <a:spcPct val="150000"/>
              </a:lnSpc>
              <a:spcAft>
                <a:spcPts val="600"/>
              </a:spcAft>
              <a:buFont typeface="Courier New" panose="02070309020205020404" pitchFamily="49" charset="0"/>
              <a:buChar char="o"/>
            </a:pPr>
            <a:r>
              <a:rPr lang="en-GB" sz="1100" dirty="0">
                <a:effectLst/>
                <a:latin typeface="+mn-lt"/>
                <a:ea typeface="Calibri" panose="020F0502020204030204" pitchFamily="34" charset="0"/>
                <a:cs typeface="Times New Roman" panose="02020603050405020304" pitchFamily="18" charset="0"/>
              </a:rPr>
              <a:t>Tier 3 countries (above thresholds for 1 dimension): Germany, Romania, Greece, Austria, and Czech Republic</a:t>
            </a:r>
          </a:p>
          <a:p>
            <a:pPr marL="742950" lvl="1" indent="-285750" algn="just">
              <a:lnSpc>
                <a:spcPct val="150000"/>
              </a:lnSpc>
              <a:spcAft>
                <a:spcPts val="600"/>
              </a:spcAft>
              <a:buFont typeface="Courier New" panose="02070309020205020404" pitchFamily="49" charset="0"/>
              <a:buChar char="o"/>
            </a:pPr>
            <a:endParaRPr lang="en-GB" sz="1100" dirty="0">
              <a:effectLst/>
              <a:latin typeface="+mn-lt"/>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Symbol" panose="05050102010706020507" pitchFamily="18" charset="2"/>
              <a:buChar char=""/>
            </a:pPr>
            <a:r>
              <a:rPr lang="en-GB" sz="1100" dirty="0">
                <a:effectLst/>
                <a:latin typeface="+mn-lt"/>
                <a:ea typeface="Calibri" panose="020F0502020204030204" pitchFamily="34" charset="0"/>
                <a:cs typeface="Times New Roman" panose="02020603050405020304" pitchFamily="18" charset="0"/>
              </a:rPr>
              <a:t>The study helps us identify the ‘significant few’ countries we need to focus us to close the loop in the HORECA channel and contribute to our overall 90% collection for recycling rate and we will be working on a HORECA Roadmap</a:t>
            </a:r>
          </a:p>
          <a:p>
            <a:pPr marL="342900" lvl="0" indent="-342900" algn="just">
              <a:lnSpc>
                <a:spcPct val="150000"/>
              </a:lnSpc>
              <a:spcAft>
                <a:spcPts val="600"/>
              </a:spcAft>
              <a:buFont typeface="Symbol" panose="05050102010706020507" pitchFamily="18" charset="2"/>
              <a:buChar char=""/>
            </a:pPr>
            <a:endParaRPr lang="en-GB" sz="1100" dirty="0">
              <a:effectLst/>
              <a:latin typeface="+mn-lt"/>
              <a:ea typeface="Calibri" panose="020F0502020204030204" pitchFamily="34" charset="0"/>
              <a:cs typeface="Times New Roman" panose="02020603050405020304" pitchFamily="18" charset="0"/>
            </a:endParaRPr>
          </a:p>
          <a:p>
            <a:pPr>
              <a:lnSpc>
                <a:spcPct val="150000"/>
              </a:lnSpc>
            </a:pPr>
            <a:endParaRPr lang="en-GB" dirty="0">
              <a:latin typeface="+mn-lt"/>
            </a:endParaRPr>
          </a:p>
        </p:txBody>
      </p:sp>
      <p:sp>
        <p:nvSpPr>
          <p:cNvPr id="4" name="Slide Number Placeholder 3"/>
          <p:cNvSpPr>
            <a:spLocks noGrp="1"/>
          </p:cNvSpPr>
          <p:nvPr>
            <p:ph type="sldNum" sz="quarter" idx="5"/>
          </p:nvPr>
        </p:nvSpPr>
        <p:spPr/>
        <p:txBody>
          <a:bodyPr/>
          <a:lstStyle/>
          <a:p>
            <a:fld id="{74F33710-7F6E-F145-AA26-7050D752B3C9}" type="slidenum">
              <a:rPr lang="en-NL" smtClean="0"/>
              <a:t>14</a:t>
            </a:fld>
            <a:endParaRPr lang="en-NL"/>
          </a:p>
        </p:txBody>
      </p:sp>
    </p:spTree>
    <p:extLst>
      <p:ext uri="{BB962C8B-B14F-4D97-AF65-F5344CB8AC3E}">
        <p14:creationId xmlns:p14="http://schemas.microsoft.com/office/powerpoint/2010/main" val="2045503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50000"/>
              </a:lnSpc>
              <a:spcAft>
                <a:spcPts val="600"/>
              </a:spcAft>
              <a:buFont typeface="Symbol" panose="05050102010706020507" pitchFamily="18" charset="2"/>
              <a:buChar char=""/>
            </a:pPr>
            <a:r>
              <a:rPr lang="en-GB" sz="1100" dirty="0">
                <a:effectLst/>
                <a:latin typeface="+mn-lt"/>
                <a:ea typeface="Calibri" panose="020F0502020204030204" pitchFamily="34" charset="0"/>
                <a:cs typeface="Times New Roman" panose="02020603050405020304" pitchFamily="18" charset="0"/>
              </a:rPr>
              <a:t>Interviews with national experts give us some insights on the main barriers to increase collection &amp; recycling of glass in the HORECA channel:</a:t>
            </a:r>
          </a:p>
          <a:p>
            <a:pPr marL="742950" lvl="1" indent="-285750" algn="just">
              <a:lnSpc>
                <a:spcPct val="150000"/>
              </a:lnSpc>
              <a:spcAft>
                <a:spcPts val="600"/>
              </a:spcAft>
              <a:buFont typeface="Courier New" panose="02070309020205020404" pitchFamily="49" charset="0"/>
              <a:buChar char="o"/>
            </a:pPr>
            <a:r>
              <a:rPr lang="en-GB" sz="1100" b="1" dirty="0">
                <a:effectLst/>
                <a:latin typeface="+mn-lt"/>
                <a:ea typeface="Calibri" panose="020F0502020204030204" pitchFamily="34" charset="0"/>
                <a:cs typeface="Times New Roman" panose="02020603050405020304" pitchFamily="18" charset="0"/>
              </a:rPr>
              <a:t>Data quality:</a:t>
            </a:r>
            <a:r>
              <a:rPr lang="en-GB" sz="1100" dirty="0">
                <a:effectLst/>
                <a:latin typeface="+mn-lt"/>
                <a:ea typeface="Calibri" panose="020F0502020204030204" pitchFamily="34" charset="0"/>
                <a:cs typeface="Times New Roman" panose="02020603050405020304" pitchFamily="18" charset="0"/>
              </a:rPr>
              <a:t> it is a challenge to disaggregate the performance of the HORECA and household channels, in terms of collection for recycling, and therefore to tailor solutions to the individual needs of HORECA operators.</a:t>
            </a:r>
          </a:p>
          <a:p>
            <a:pPr marL="742950" lvl="1" indent="-285750" algn="just">
              <a:lnSpc>
                <a:spcPct val="150000"/>
              </a:lnSpc>
              <a:spcAft>
                <a:spcPts val="600"/>
              </a:spcAft>
              <a:buFont typeface="Courier New" panose="02070309020205020404" pitchFamily="49" charset="0"/>
              <a:buChar char="o"/>
            </a:pPr>
            <a:r>
              <a:rPr lang="en-GB" sz="1100" b="1" dirty="0">
                <a:effectLst/>
                <a:latin typeface="+mn-lt"/>
                <a:ea typeface="Calibri" panose="020F0502020204030204" pitchFamily="34" charset="0"/>
                <a:cs typeface="Times New Roman" panose="02020603050405020304" pitchFamily="18" charset="0"/>
              </a:rPr>
              <a:t>Poor quality glass:</a:t>
            </a:r>
            <a:r>
              <a:rPr lang="en-GB" sz="1100" dirty="0">
                <a:effectLst/>
                <a:latin typeface="+mn-lt"/>
                <a:ea typeface="Calibri" panose="020F0502020204030204" pitchFamily="34" charset="0"/>
                <a:cs typeface="Times New Roman" panose="02020603050405020304" pitchFamily="18" charset="0"/>
              </a:rPr>
              <a:t> high levels of ceramic, stone and porcelain (CSP) contamination. FERVER (the European Federation of Glass recyclers) suggests that contamination levels can be as high as 12kg/tonne of glass in the HORECA channel. </a:t>
            </a:r>
          </a:p>
          <a:p>
            <a:pPr marL="742950" lvl="1" indent="-285750" algn="just">
              <a:lnSpc>
                <a:spcPct val="150000"/>
              </a:lnSpc>
              <a:spcAft>
                <a:spcPts val="600"/>
              </a:spcAft>
              <a:buFont typeface="Courier New" panose="02070309020205020404" pitchFamily="49" charset="0"/>
              <a:buChar char="o"/>
            </a:pPr>
            <a:r>
              <a:rPr lang="en-GB" sz="1100" b="1" dirty="0">
                <a:effectLst/>
                <a:latin typeface="+mn-lt"/>
                <a:ea typeface="Calibri" panose="020F0502020204030204" pitchFamily="34" charset="0"/>
                <a:cs typeface="Times New Roman" panose="02020603050405020304" pitchFamily="18" charset="0"/>
              </a:rPr>
              <a:t>Collection methods and logistics:</a:t>
            </a:r>
            <a:r>
              <a:rPr lang="en-GB" sz="1100" dirty="0">
                <a:effectLst/>
                <a:latin typeface="+mn-lt"/>
                <a:ea typeface="Calibri" panose="020F0502020204030204" pitchFamily="34" charset="0"/>
                <a:cs typeface="Times New Roman" panose="02020603050405020304" pitchFamily="18" charset="0"/>
              </a:rPr>
              <a:t> many countries cited the lack of tailor-made collection methods as a major barrier. It is commonplace for the same collection systems, using the same vehicles or bring banks, to be used to collect both household and HORECA waste. Since the quantity of glass from households is much higher, the collection systems are typically tailored to this channel. </a:t>
            </a:r>
          </a:p>
          <a:p>
            <a:pPr algn="just">
              <a:lnSpc>
                <a:spcPct val="150000"/>
              </a:lnSpc>
              <a:spcAft>
                <a:spcPts val="600"/>
              </a:spcAft>
            </a:pPr>
            <a:r>
              <a:rPr lang="en-GB" sz="1100" dirty="0">
                <a:effectLst/>
                <a:latin typeface="+mn-lt"/>
                <a:ea typeface="Calibri" panose="020F0502020204030204" pitchFamily="34" charset="0"/>
                <a:cs typeface="Times New Roman" panose="02020603050405020304" pitchFamily="18" charset="0"/>
              </a:rPr>
              <a:t> </a:t>
            </a:r>
          </a:p>
          <a:p>
            <a:pPr algn="just">
              <a:lnSpc>
                <a:spcPct val="150000"/>
              </a:lnSpc>
              <a:spcAft>
                <a:spcPts val="600"/>
              </a:spcAft>
            </a:pPr>
            <a:r>
              <a:rPr lang="en-GB" sz="1100" dirty="0">
                <a:effectLst/>
                <a:latin typeface="+mn-lt"/>
                <a:ea typeface="Calibri" panose="020F0502020204030204" pitchFamily="34" charset="0"/>
                <a:cs typeface="Times New Roman" panose="02020603050405020304" pitchFamily="18" charset="0"/>
              </a:rPr>
              <a:t>I invite you to have a look at the study, which is a first attempt for Close the Glass Loop at identifying how to best close the loop in the HORECA channel. </a:t>
            </a:r>
          </a:p>
          <a:p>
            <a:pPr>
              <a:lnSpc>
                <a:spcPct val="150000"/>
              </a:lnSpc>
            </a:pPr>
            <a:endParaRPr lang="en-GB" dirty="0">
              <a:latin typeface="+mn-lt"/>
            </a:endParaRPr>
          </a:p>
        </p:txBody>
      </p:sp>
      <p:sp>
        <p:nvSpPr>
          <p:cNvPr id="4" name="Slide Number Placeholder 3"/>
          <p:cNvSpPr>
            <a:spLocks noGrp="1"/>
          </p:cNvSpPr>
          <p:nvPr>
            <p:ph type="sldNum" sz="quarter" idx="5"/>
          </p:nvPr>
        </p:nvSpPr>
        <p:spPr/>
        <p:txBody>
          <a:bodyPr/>
          <a:lstStyle/>
          <a:p>
            <a:fld id="{74F33710-7F6E-F145-AA26-7050D752B3C9}" type="slidenum">
              <a:rPr lang="en-NL" smtClean="0"/>
              <a:t>15</a:t>
            </a:fld>
            <a:endParaRPr lang="en-NL"/>
          </a:p>
        </p:txBody>
      </p:sp>
    </p:spTree>
    <p:extLst>
      <p:ext uri="{BB962C8B-B14F-4D97-AF65-F5344CB8AC3E}">
        <p14:creationId xmlns:p14="http://schemas.microsoft.com/office/powerpoint/2010/main" val="1598765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F33710-7F6E-F145-AA26-7050D752B3C9}" type="slidenum">
              <a:rPr lang="en-NL" smtClean="0"/>
              <a:t>16</a:t>
            </a:fld>
            <a:endParaRPr lang="en-NL"/>
          </a:p>
        </p:txBody>
      </p:sp>
    </p:spTree>
    <p:extLst>
      <p:ext uri="{BB962C8B-B14F-4D97-AF65-F5344CB8AC3E}">
        <p14:creationId xmlns:p14="http://schemas.microsoft.com/office/powerpoint/2010/main" val="3015965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GB" sz="1100" b="0" i="0" dirty="0">
                <a:solidFill>
                  <a:srgbClr val="000000"/>
                </a:solidFill>
                <a:effectLst/>
                <a:latin typeface="+mn-lt"/>
              </a:rPr>
              <a:t>Throughout December 2021 to October 2022, Close the Glass Loop conducted an online survey to get insights on the recycling of glass and evaluate the performance of glass packaging recycling in Europe. </a:t>
            </a:r>
          </a:p>
          <a:p>
            <a:pPr marL="171450" indent="-171450">
              <a:lnSpc>
                <a:spcPct val="150000"/>
              </a:lnSpc>
              <a:buFont typeface="Arial" panose="020B0604020202020204" pitchFamily="34" charset="0"/>
              <a:buChar char="•"/>
            </a:pPr>
            <a:r>
              <a:rPr lang="en-GB" sz="1100" b="0" i="0" dirty="0">
                <a:solidFill>
                  <a:srgbClr val="000000"/>
                </a:solidFill>
                <a:effectLst/>
                <a:latin typeface="+mn-lt"/>
              </a:rPr>
              <a:t>The survey compiles data received from glass recycling facilities. It is a robust sample:</a:t>
            </a:r>
          </a:p>
          <a:p>
            <a:pPr marL="628650" lvl="1" indent="-171450">
              <a:lnSpc>
                <a:spcPct val="150000"/>
              </a:lnSpc>
              <a:buFont typeface="Arial" panose="020B0604020202020204" pitchFamily="34" charset="0"/>
              <a:buChar char="•"/>
            </a:pPr>
            <a:r>
              <a:rPr lang="en-GB" sz="1100" b="0" i="0" dirty="0">
                <a:solidFill>
                  <a:srgbClr val="000000"/>
                </a:solidFill>
                <a:effectLst/>
                <a:latin typeface="+mn-lt"/>
              </a:rPr>
              <a:t>17 countries covered</a:t>
            </a:r>
          </a:p>
          <a:p>
            <a:pPr marL="628650" lvl="1" indent="-171450">
              <a:lnSpc>
                <a:spcPct val="150000"/>
              </a:lnSpc>
              <a:buFont typeface="Arial" panose="020B0604020202020204" pitchFamily="34" charset="0"/>
              <a:buChar char="•"/>
            </a:pPr>
            <a:r>
              <a:rPr lang="en-GB" sz="1100" b="0" i="0" dirty="0">
                <a:solidFill>
                  <a:srgbClr val="000000"/>
                </a:solidFill>
                <a:effectLst/>
                <a:latin typeface="+mn-lt"/>
              </a:rPr>
              <a:t>The survey represent 54% of the amount of glass collected for recycling in 2019 in the </a:t>
            </a:r>
            <a:r>
              <a:rPr lang="en-GB" sz="1100" b="0" i="0" dirty="0" err="1">
                <a:solidFill>
                  <a:srgbClr val="000000"/>
                </a:solidFill>
                <a:effectLst/>
                <a:latin typeface="+mn-lt"/>
              </a:rPr>
              <a:t>EU+Norway+the</a:t>
            </a:r>
            <a:r>
              <a:rPr lang="en-GB" sz="1100" b="0" i="0" dirty="0">
                <a:solidFill>
                  <a:srgbClr val="000000"/>
                </a:solidFill>
                <a:effectLst/>
                <a:latin typeface="+mn-lt"/>
              </a:rPr>
              <a:t> UK</a:t>
            </a:r>
          </a:p>
        </p:txBody>
      </p:sp>
      <p:sp>
        <p:nvSpPr>
          <p:cNvPr id="4" name="Slide Number Placeholder 3"/>
          <p:cNvSpPr>
            <a:spLocks noGrp="1"/>
          </p:cNvSpPr>
          <p:nvPr>
            <p:ph type="sldNum" sz="quarter" idx="5"/>
          </p:nvPr>
        </p:nvSpPr>
        <p:spPr/>
        <p:txBody>
          <a:bodyPr/>
          <a:lstStyle/>
          <a:p>
            <a:fld id="{74F33710-7F6E-F145-AA26-7050D752B3C9}" type="slidenum">
              <a:rPr lang="en-NL" smtClean="0"/>
              <a:t>17</a:t>
            </a:fld>
            <a:endParaRPr lang="en-NL"/>
          </a:p>
        </p:txBody>
      </p:sp>
    </p:spTree>
    <p:extLst>
      <p:ext uri="{BB962C8B-B14F-4D97-AF65-F5344CB8AC3E}">
        <p14:creationId xmlns:p14="http://schemas.microsoft.com/office/powerpoint/2010/main" val="3971309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u="none" strike="noStrike" baseline="0" dirty="0">
                <a:solidFill>
                  <a:srgbClr val="000000"/>
                </a:solidFill>
                <a:latin typeface="Roboto" panose="02000000000000000000" pitchFamily="2" charset="0"/>
              </a:rPr>
              <a:t>Municipal waste - National municipal waste collectors 	</a:t>
            </a:r>
            <a:r>
              <a:rPr lang="en-GB" sz="1100" b="1" i="0" u="none" strike="noStrike" baseline="0" dirty="0">
                <a:solidFill>
                  <a:srgbClr val="000000"/>
                </a:solidFill>
                <a:latin typeface="Roboto Black" panose="02000000000000000000" pitchFamily="2" charset="0"/>
              </a:rPr>
              <a:t>77% </a:t>
            </a:r>
            <a:r>
              <a:rPr lang="en-GB" sz="1100" b="0" i="0" u="none" strike="noStrike" baseline="0" dirty="0">
                <a:solidFill>
                  <a:srgbClr val="000000"/>
                </a:solidFill>
                <a:latin typeface="Roboto Black" panose="02000000000000000000" pitchFamily="2" charset="0"/>
              </a:rPr>
              <a:t>	</a:t>
            </a:r>
          </a:p>
          <a:p>
            <a:r>
              <a:rPr lang="en-GB" sz="1100" b="0" i="0" u="none" strike="noStrike" baseline="0" dirty="0">
                <a:solidFill>
                  <a:srgbClr val="000000"/>
                </a:solidFill>
                <a:latin typeface="Roboto" panose="02000000000000000000" pitchFamily="2" charset="0"/>
              </a:rPr>
              <a:t>Municipal waste - Material Recovery Facilities (or pre-sorting plants) 	</a:t>
            </a:r>
            <a:r>
              <a:rPr lang="en-GB" sz="1100" b="1" i="0" u="none" strike="noStrike" baseline="0" dirty="0">
                <a:solidFill>
                  <a:srgbClr val="000000"/>
                </a:solidFill>
                <a:latin typeface="Roboto Black" panose="02000000000000000000" pitchFamily="2" charset="0"/>
              </a:rPr>
              <a:t>9% </a:t>
            </a:r>
            <a:r>
              <a:rPr lang="en-GB" sz="1100" b="0" i="0" u="none" strike="noStrike" baseline="0" dirty="0">
                <a:solidFill>
                  <a:srgbClr val="000000"/>
                </a:solidFill>
                <a:latin typeface="Roboto Black" panose="02000000000000000000" pitchFamily="2" charset="0"/>
              </a:rPr>
              <a:t>	</a:t>
            </a:r>
          </a:p>
          <a:p>
            <a:r>
              <a:rPr lang="en-GB" sz="1100" b="0" i="0" u="none" strike="noStrike" baseline="0" dirty="0">
                <a:solidFill>
                  <a:srgbClr val="000000"/>
                </a:solidFill>
                <a:latin typeface="Roboto" panose="02000000000000000000" pitchFamily="2" charset="0"/>
              </a:rPr>
              <a:t>Municipal waste - Imported material from municipal waste collectors 	</a:t>
            </a:r>
            <a:r>
              <a:rPr lang="en-GB" sz="1100" b="1" i="0" u="none" strike="noStrike" baseline="0" dirty="0">
                <a:solidFill>
                  <a:srgbClr val="000000"/>
                </a:solidFill>
                <a:latin typeface="Roboto Black" panose="02000000000000000000" pitchFamily="2" charset="0"/>
              </a:rPr>
              <a:t>6% </a:t>
            </a:r>
            <a:r>
              <a:rPr lang="en-GB" sz="1100" b="0" i="0" u="none" strike="noStrike" baseline="0" dirty="0">
                <a:solidFill>
                  <a:srgbClr val="000000"/>
                </a:solidFill>
                <a:latin typeface="Roboto Black" panose="02000000000000000000" pitchFamily="2" charset="0"/>
              </a:rPr>
              <a:t>	</a:t>
            </a:r>
          </a:p>
          <a:p>
            <a:r>
              <a:rPr lang="en-GB" sz="1100" b="0" i="0" u="none" strike="noStrike" baseline="0" dirty="0">
                <a:solidFill>
                  <a:srgbClr val="000000"/>
                </a:solidFill>
                <a:latin typeface="Roboto" panose="02000000000000000000" pitchFamily="2" charset="0"/>
              </a:rPr>
              <a:t>Post-consumer non-municipal waste – Direct acquisition from consumers 	</a:t>
            </a:r>
            <a:r>
              <a:rPr lang="en-GB" sz="1100" b="1" i="0" u="none" strike="noStrike" baseline="0" dirty="0">
                <a:solidFill>
                  <a:srgbClr val="000000"/>
                </a:solidFill>
                <a:latin typeface="Roboto Black" panose="02000000000000000000" pitchFamily="2" charset="0"/>
              </a:rPr>
              <a:t>3% </a:t>
            </a:r>
            <a:r>
              <a:rPr lang="en-GB" sz="1100" b="0" i="0" u="none" strike="noStrike" baseline="0" dirty="0">
                <a:solidFill>
                  <a:srgbClr val="000000"/>
                </a:solidFill>
                <a:latin typeface="Roboto Black" panose="02000000000000000000" pitchFamily="2" charset="0"/>
              </a:rPr>
              <a:t>	</a:t>
            </a:r>
          </a:p>
          <a:p>
            <a:r>
              <a:rPr lang="en-GB" sz="1100" b="0" i="0" u="none" strike="noStrike" baseline="0" dirty="0">
                <a:solidFill>
                  <a:srgbClr val="000000"/>
                </a:solidFill>
                <a:latin typeface="Roboto" panose="02000000000000000000" pitchFamily="2" charset="0"/>
              </a:rPr>
              <a:t>Post-consumer non-municipal waste – End of life refillable glass 	</a:t>
            </a:r>
            <a:r>
              <a:rPr lang="en-GB" sz="1100" b="1" i="0" u="none" strike="noStrike" baseline="0" dirty="0">
                <a:solidFill>
                  <a:srgbClr val="000000"/>
                </a:solidFill>
                <a:latin typeface="Roboto Black" panose="02000000000000000000" pitchFamily="2" charset="0"/>
              </a:rPr>
              <a:t>2% </a:t>
            </a:r>
            <a:r>
              <a:rPr lang="en-GB" sz="1100" b="0" i="0" u="none" strike="noStrike" baseline="0" dirty="0">
                <a:solidFill>
                  <a:srgbClr val="000000"/>
                </a:solidFill>
                <a:latin typeface="Roboto Black" panose="02000000000000000000" pitchFamily="2" charset="0"/>
              </a:rPr>
              <a:t>	</a:t>
            </a:r>
          </a:p>
          <a:p>
            <a:r>
              <a:rPr lang="en-GB" sz="1100" b="0" i="0" u="none" strike="noStrike" baseline="0" dirty="0">
                <a:solidFill>
                  <a:srgbClr val="000000"/>
                </a:solidFill>
                <a:latin typeface="Roboto" panose="02000000000000000000" pitchFamily="2" charset="0"/>
              </a:rPr>
              <a:t>Pre-consumer – Direct acquisition from bottlers 	</a:t>
            </a:r>
            <a:r>
              <a:rPr lang="en-GB" sz="1100" b="1" i="0" u="none" strike="noStrike" baseline="0" dirty="0">
                <a:solidFill>
                  <a:srgbClr val="000000"/>
                </a:solidFill>
                <a:latin typeface="Roboto Black" panose="02000000000000000000" pitchFamily="2" charset="0"/>
              </a:rPr>
              <a:t>2% </a:t>
            </a:r>
            <a:r>
              <a:rPr lang="en-GB" sz="1100" b="0" i="0" u="none" strike="noStrike" baseline="0" dirty="0">
                <a:solidFill>
                  <a:srgbClr val="000000"/>
                </a:solidFill>
                <a:latin typeface="Roboto Black" panose="02000000000000000000" pitchFamily="2" charset="0"/>
              </a:rPr>
              <a:t>	</a:t>
            </a:r>
          </a:p>
          <a:p>
            <a:r>
              <a:rPr lang="en-GB" sz="1100" b="0" i="0" u="none" strike="noStrike" baseline="0" dirty="0">
                <a:solidFill>
                  <a:srgbClr val="000000"/>
                </a:solidFill>
                <a:latin typeface="Roboto" panose="02000000000000000000" pitchFamily="2" charset="0"/>
              </a:rPr>
              <a:t>Post-consumer non-municipal waste – One-way glass from Deposit Refund Systems 	</a:t>
            </a:r>
            <a:r>
              <a:rPr lang="en-GB" sz="1100" b="1" i="0" u="none" strike="noStrike" baseline="0" dirty="0">
                <a:solidFill>
                  <a:srgbClr val="000000"/>
                </a:solidFill>
                <a:latin typeface="Roboto Black" panose="02000000000000000000" pitchFamily="2" charset="0"/>
              </a:rPr>
              <a:t>1% </a:t>
            </a:r>
            <a:r>
              <a:rPr lang="en-GB" sz="1100" b="0" i="0" u="none" strike="noStrike" baseline="0" dirty="0">
                <a:solidFill>
                  <a:srgbClr val="000000"/>
                </a:solidFill>
                <a:latin typeface="Roboto Black" panose="02000000000000000000" pitchFamily="2" charset="0"/>
              </a:rPr>
              <a:t>	</a:t>
            </a:r>
          </a:p>
          <a:p>
            <a:r>
              <a:rPr lang="en-GB" sz="1100" b="0" i="0" u="none" strike="noStrike" baseline="0" dirty="0">
                <a:solidFill>
                  <a:srgbClr val="000000"/>
                </a:solidFill>
                <a:latin typeface="Roboto" panose="02000000000000000000" pitchFamily="2" charset="0"/>
              </a:rPr>
              <a:t>Pre-consumer – Direct acquisition from the glass container industry (e.g. bottle breakage) 	</a:t>
            </a:r>
            <a:r>
              <a:rPr lang="en-GB" sz="1100" b="1" i="0" u="none" strike="noStrike" baseline="0" dirty="0">
                <a:solidFill>
                  <a:srgbClr val="000000"/>
                </a:solidFill>
                <a:latin typeface="Roboto Black" panose="02000000000000000000" pitchFamily="2" charset="0"/>
              </a:rPr>
              <a:t>&lt;1% </a:t>
            </a:r>
            <a:r>
              <a:rPr lang="en-GB" sz="1100" b="0" i="0" u="none" strike="noStrike" baseline="0" dirty="0">
                <a:solidFill>
                  <a:srgbClr val="000000"/>
                </a:solidFill>
                <a:latin typeface="Roboto Black" panose="02000000000000000000" pitchFamily="2" charset="0"/>
              </a:rPr>
              <a:t>	</a:t>
            </a:r>
          </a:p>
          <a:p>
            <a:r>
              <a:rPr lang="en-GB" sz="1100" b="0" i="0" u="none" strike="noStrike" baseline="0" dirty="0">
                <a:solidFill>
                  <a:srgbClr val="000000"/>
                </a:solidFill>
                <a:latin typeface="Roboto" panose="02000000000000000000" pitchFamily="2" charset="0"/>
              </a:rPr>
              <a:t>Post-consumer non-municipal waste – Direct acquisition from HORECA (Hotels, Cafés, Restaurants) 	</a:t>
            </a:r>
            <a:r>
              <a:rPr lang="en-GB" sz="1100" b="1" i="0" u="none" strike="noStrike" baseline="0" dirty="0">
                <a:solidFill>
                  <a:srgbClr val="000000"/>
                </a:solidFill>
                <a:latin typeface="Roboto Black" panose="02000000000000000000" pitchFamily="2" charset="0"/>
              </a:rPr>
              <a:t>&lt;1% </a:t>
            </a:r>
            <a:r>
              <a:rPr lang="en-GB" sz="1100" b="0" i="0" u="none" strike="noStrike" baseline="0" dirty="0">
                <a:solidFill>
                  <a:srgbClr val="000000"/>
                </a:solidFill>
                <a:latin typeface="Roboto Black" panose="02000000000000000000" pitchFamily="2" charset="0"/>
              </a:rPr>
              <a:t>	</a:t>
            </a:r>
          </a:p>
          <a:p>
            <a:endParaRPr lang="en-GB" sz="1100" dirty="0"/>
          </a:p>
        </p:txBody>
      </p:sp>
      <p:sp>
        <p:nvSpPr>
          <p:cNvPr id="4" name="Slide Number Placeholder 3"/>
          <p:cNvSpPr>
            <a:spLocks noGrp="1"/>
          </p:cNvSpPr>
          <p:nvPr>
            <p:ph type="sldNum" sz="quarter" idx="5"/>
          </p:nvPr>
        </p:nvSpPr>
        <p:spPr/>
        <p:txBody>
          <a:bodyPr/>
          <a:lstStyle/>
          <a:p>
            <a:fld id="{74F33710-7F6E-F145-AA26-7050D752B3C9}" type="slidenum">
              <a:rPr lang="en-NL" smtClean="0"/>
              <a:t>18</a:t>
            </a:fld>
            <a:endParaRPr lang="en-NL"/>
          </a:p>
        </p:txBody>
      </p:sp>
    </p:spTree>
    <p:extLst>
      <p:ext uri="{BB962C8B-B14F-4D97-AF65-F5344CB8AC3E}">
        <p14:creationId xmlns:p14="http://schemas.microsoft.com/office/powerpoint/2010/main" val="914158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1910" algn="just">
              <a:lnSpc>
                <a:spcPct val="150000"/>
              </a:lnSpc>
              <a:spcBef>
                <a:spcPts val="1000"/>
              </a:spcBef>
              <a:spcAft>
                <a:spcPts val="800"/>
              </a:spcAft>
            </a:pPr>
            <a:r>
              <a:rPr lang="en-GB" sz="1100" b="0" dirty="0">
                <a:solidFill>
                  <a:srgbClr val="000000"/>
                </a:solidFill>
                <a:effectLst/>
                <a:latin typeface="+mn-lt"/>
                <a:ea typeface="Calibri" panose="020F0502020204030204" pitchFamily="34" charset="0"/>
                <a:cs typeface="Museo Sans 500"/>
              </a:rPr>
              <a:t>It is the first time that Close the Glass Loop carried out this exercise and the conclusions of the study are quite striking:</a:t>
            </a:r>
          </a:p>
          <a:p>
            <a:pPr marL="285750" marR="41910" indent="-285750" algn="just">
              <a:lnSpc>
                <a:spcPct val="150000"/>
              </a:lnSpc>
              <a:spcBef>
                <a:spcPts val="1000"/>
              </a:spcBef>
              <a:spcAft>
                <a:spcPts val="800"/>
              </a:spcAft>
              <a:buFont typeface="Arial" panose="020B0604020202020204" pitchFamily="34" charset="0"/>
              <a:buChar char="•"/>
            </a:pPr>
            <a:r>
              <a:rPr lang="en-GB" sz="1100" b="0" i="0" u="none" strike="noStrike" baseline="0" dirty="0">
                <a:solidFill>
                  <a:srgbClr val="000000"/>
                </a:solidFill>
                <a:latin typeface="+mn-lt"/>
              </a:rPr>
              <a:t>From input of the glass recycling facilities to output, the glass collection &amp; recycling value chain has a high degree of traceability </a:t>
            </a:r>
            <a:endParaRPr lang="en-GB" sz="1100" b="0" dirty="0">
              <a:solidFill>
                <a:srgbClr val="000000"/>
              </a:solidFill>
              <a:effectLst/>
              <a:latin typeface="+mn-lt"/>
              <a:ea typeface="Calibri" panose="020F0502020204030204" pitchFamily="34" charset="0"/>
              <a:cs typeface="Museo Sans 500"/>
            </a:endParaRPr>
          </a:p>
          <a:p>
            <a:pPr marL="285750" marR="41910" indent="-285750" algn="just">
              <a:lnSpc>
                <a:spcPct val="150000"/>
              </a:lnSpc>
              <a:spcBef>
                <a:spcPts val="1000"/>
              </a:spcBef>
              <a:spcAft>
                <a:spcPts val="800"/>
              </a:spcAft>
              <a:buFont typeface="Arial" panose="020B0604020202020204" pitchFamily="34" charset="0"/>
              <a:buChar char="•"/>
            </a:pPr>
            <a:r>
              <a:rPr lang="en-GB" sz="1100" b="0" dirty="0">
                <a:solidFill>
                  <a:srgbClr val="000000"/>
                </a:solidFill>
                <a:effectLst/>
                <a:latin typeface="+mn-lt"/>
                <a:ea typeface="Calibri" panose="020F0502020204030204" pitchFamily="34" charset="0"/>
                <a:cs typeface="Museo Sans 500"/>
              </a:rPr>
              <a:t>Glass packaging collection is heavily reliant on municipal waste infrastructure: 92% of the waste materials entering Glass Recycling Facilities are from municipal waste sources. This reflects the fact that products packed in glass are typically consumed in households or in similar settings (i.e. HORECA). </a:t>
            </a:r>
          </a:p>
          <a:p>
            <a:pPr marL="285750" marR="41910" indent="-285750" algn="just">
              <a:lnSpc>
                <a:spcPct val="150000"/>
              </a:lnSpc>
              <a:spcBef>
                <a:spcPts val="1000"/>
              </a:spcBef>
              <a:spcAft>
                <a:spcPts val="800"/>
              </a:spcAft>
              <a:buFont typeface="Arial" panose="020B0604020202020204" pitchFamily="34" charset="0"/>
              <a:buChar char="•"/>
            </a:pPr>
            <a:r>
              <a:rPr lang="en-GB" sz="1100" b="0" dirty="0">
                <a:solidFill>
                  <a:srgbClr val="000000"/>
                </a:solidFill>
                <a:effectLst/>
                <a:latin typeface="+mn-lt"/>
              </a:rPr>
              <a:t>Glass packaging is highly recycled: 92% of the input tonnage was recycled in 2019</a:t>
            </a:r>
          </a:p>
          <a:p>
            <a:pPr marL="285750" marR="41910" indent="-285750" algn="just">
              <a:lnSpc>
                <a:spcPct val="150000"/>
              </a:lnSpc>
              <a:spcBef>
                <a:spcPts val="1000"/>
              </a:spcBef>
              <a:spcAft>
                <a:spcPts val="800"/>
              </a:spcAft>
              <a:buFont typeface="Arial" panose="020B0604020202020204" pitchFamily="34" charset="0"/>
              <a:buChar char="•"/>
            </a:pPr>
            <a:r>
              <a:rPr lang="en-GB" sz="1100" b="0" dirty="0">
                <a:solidFill>
                  <a:srgbClr val="000000"/>
                </a:solidFill>
                <a:effectLst/>
                <a:latin typeface="+mn-lt"/>
              </a:rPr>
              <a:t>Closed loop recycling of glass packaging is a reality: as much as 91% of the recycled tonnage was recycled back into glass bottles &amp; jars</a:t>
            </a:r>
          </a:p>
          <a:p>
            <a:pPr>
              <a:lnSpc>
                <a:spcPct val="150000"/>
              </a:lnSpc>
            </a:pPr>
            <a:endParaRPr lang="en-GB" sz="800" b="0" dirty="0">
              <a:latin typeface="+mn-lt"/>
              <a:ea typeface="Roboto" panose="02000000000000000000" pitchFamily="2" charset="0"/>
            </a:endParaRPr>
          </a:p>
          <a:p>
            <a:pPr>
              <a:lnSpc>
                <a:spcPct val="150000"/>
              </a:lnSpc>
            </a:pPr>
            <a:r>
              <a:rPr lang="en-GB" sz="1100" dirty="0">
                <a:effectLst/>
                <a:latin typeface="+mn-lt"/>
                <a:ea typeface="Calibri" panose="020F0502020204030204" pitchFamily="34" charset="0"/>
              </a:rPr>
              <a:t>We would like this survey to become an annual exercise that will support the publication of the glass collection for recycling statistics. We will aim to improve the scope and representativeness of the survey year on year, to give insights on the work of the glass collection &amp; recycling value chain.</a:t>
            </a:r>
          </a:p>
          <a:p>
            <a:pPr>
              <a:lnSpc>
                <a:spcPct val="150000"/>
              </a:lnSpc>
            </a:pPr>
            <a:endParaRPr lang="en-GB" sz="1100" dirty="0">
              <a:effectLst/>
              <a:latin typeface="+mn-lt"/>
              <a:ea typeface="Calibri" panose="020F0502020204030204" pitchFamily="34" charset="0"/>
            </a:endParaRPr>
          </a:p>
          <a:p>
            <a:pPr>
              <a:lnSpc>
                <a:spcPct val="150000"/>
              </a:lnSpc>
            </a:pPr>
            <a:r>
              <a:rPr lang="en-GB" sz="1100" dirty="0">
                <a:effectLst/>
                <a:latin typeface="+mn-lt"/>
                <a:ea typeface="Calibri" panose="020F0502020204030204" pitchFamily="34" charset="0"/>
              </a:rPr>
              <a:t>Thanks to FEVE and FERVER members who contributed to the survey</a:t>
            </a:r>
          </a:p>
        </p:txBody>
      </p:sp>
      <p:sp>
        <p:nvSpPr>
          <p:cNvPr id="4" name="Slide Number Placeholder 3"/>
          <p:cNvSpPr>
            <a:spLocks noGrp="1"/>
          </p:cNvSpPr>
          <p:nvPr>
            <p:ph type="sldNum" sz="quarter" idx="5"/>
          </p:nvPr>
        </p:nvSpPr>
        <p:spPr/>
        <p:txBody>
          <a:bodyPr/>
          <a:lstStyle/>
          <a:p>
            <a:fld id="{74F33710-7F6E-F145-AA26-7050D752B3C9}" type="slidenum">
              <a:rPr lang="en-NL" smtClean="0"/>
              <a:t>20</a:t>
            </a:fld>
            <a:endParaRPr lang="en-NL"/>
          </a:p>
        </p:txBody>
      </p:sp>
    </p:spTree>
    <p:extLst>
      <p:ext uri="{BB962C8B-B14F-4D97-AF65-F5344CB8AC3E}">
        <p14:creationId xmlns:p14="http://schemas.microsoft.com/office/powerpoint/2010/main" val="2786383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F33710-7F6E-F145-AA26-7050D752B3C9}" type="slidenum">
              <a:rPr lang="en-NL" smtClean="0"/>
              <a:t>2</a:t>
            </a:fld>
            <a:endParaRPr lang="en-NL"/>
          </a:p>
        </p:txBody>
      </p:sp>
    </p:spTree>
    <p:extLst>
      <p:ext uri="{BB962C8B-B14F-4D97-AF65-F5344CB8AC3E}">
        <p14:creationId xmlns:p14="http://schemas.microsoft.com/office/powerpoint/2010/main" val="597299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100" b="0" i="0" dirty="0">
                <a:solidFill>
                  <a:srgbClr val="131313"/>
                </a:solidFill>
                <a:effectLst/>
                <a:latin typeface="+mn-lt"/>
              </a:rPr>
              <a:t>To explore the role of municipalities in closing the glass loop, we regularly release episodes of our glass and the city dialogues</a:t>
            </a:r>
          </a:p>
          <a:p>
            <a:pPr marL="171450" indent="-171450">
              <a:lnSpc>
                <a:spcPct val="150000"/>
              </a:lnSpc>
              <a:buFont typeface="Arial" panose="020B0604020202020204" pitchFamily="34" charset="0"/>
              <a:buChar char="•"/>
            </a:pPr>
            <a:r>
              <a:rPr lang="en-GB" sz="1100" b="0" i="0" dirty="0">
                <a:solidFill>
                  <a:srgbClr val="131313"/>
                </a:solidFill>
                <a:effectLst/>
                <a:latin typeface="+mn-lt"/>
              </a:rPr>
              <a:t>Düsseldorf: focus on the city's underground glass containers</a:t>
            </a:r>
          </a:p>
          <a:p>
            <a:pPr marL="171450" indent="-171450">
              <a:lnSpc>
                <a:spcPct val="150000"/>
              </a:lnSpc>
              <a:buFont typeface="Arial" panose="020B0604020202020204" pitchFamily="34" charset="0"/>
              <a:buChar char="•"/>
            </a:pPr>
            <a:r>
              <a:rPr lang="en-GB" sz="1100" b="0" i="0" dirty="0">
                <a:solidFill>
                  <a:srgbClr val="131313"/>
                </a:solidFill>
                <a:effectLst/>
                <a:latin typeface="+mn-lt"/>
              </a:rPr>
              <a:t>Sicily: a local glass recycling ecosystem on an island</a:t>
            </a:r>
          </a:p>
          <a:p>
            <a:pPr marL="171450" indent="-171450">
              <a:lnSpc>
                <a:spcPct val="150000"/>
              </a:lnSpc>
              <a:buFont typeface="Arial" panose="020B0604020202020204" pitchFamily="34" charset="0"/>
              <a:buChar char="•"/>
            </a:pPr>
            <a:r>
              <a:rPr lang="en-GB" sz="1100" b="0" i="0" dirty="0">
                <a:solidFill>
                  <a:srgbClr val="131313"/>
                </a:solidFill>
                <a:effectLst/>
                <a:latin typeface="+mn-lt"/>
              </a:rPr>
              <a:t>Vienna: R&amp;D projects to make use of glass after incineration</a:t>
            </a:r>
          </a:p>
          <a:p>
            <a:pPr marL="171450" indent="-171450">
              <a:lnSpc>
                <a:spcPct val="150000"/>
              </a:lnSpc>
              <a:buFont typeface="Arial" panose="020B0604020202020204" pitchFamily="34" charset="0"/>
              <a:buChar char="•"/>
            </a:pPr>
            <a:r>
              <a:rPr lang="en-GB" sz="1100" b="0" i="0" dirty="0">
                <a:solidFill>
                  <a:srgbClr val="131313"/>
                </a:solidFill>
                <a:effectLst/>
                <a:latin typeface="+mn-lt"/>
              </a:rPr>
              <a:t>Algarve: the specificities of glass collection in a tourist area</a:t>
            </a:r>
            <a:br>
              <a:rPr lang="en-GB" sz="1100" dirty="0">
                <a:latin typeface="+mn-lt"/>
              </a:rPr>
            </a:br>
            <a:br>
              <a:rPr lang="en-GB" sz="1100" dirty="0">
                <a:latin typeface="+mn-lt"/>
              </a:rPr>
            </a:br>
            <a:endParaRPr lang="en-GB" sz="1100" dirty="0">
              <a:latin typeface="+mn-lt"/>
            </a:endParaRPr>
          </a:p>
        </p:txBody>
      </p:sp>
      <p:sp>
        <p:nvSpPr>
          <p:cNvPr id="4" name="Slide Number Placeholder 3"/>
          <p:cNvSpPr>
            <a:spLocks noGrp="1"/>
          </p:cNvSpPr>
          <p:nvPr>
            <p:ph type="sldNum" sz="quarter" idx="5"/>
          </p:nvPr>
        </p:nvSpPr>
        <p:spPr/>
        <p:txBody>
          <a:bodyPr/>
          <a:lstStyle/>
          <a:p>
            <a:fld id="{74F33710-7F6E-F145-AA26-7050D752B3C9}" type="slidenum">
              <a:rPr lang="en-NL" smtClean="0"/>
              <a:t>21</a:t>
            </a:fld>
            <a:endParaRPr lang="en-NL"/>
          </a:p>
        </p:txBody>
      </p:sp>
    </p:spTree>
    <p:extLst>
      <p:ext uri="{BB962C8B-B14F-4D97-AF65-F5344CB8AC3E}">
        <p14:creationId xmlns:p14="http://schemas.microsoft.com/office/powerpoint/2010/main" val="2870042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F33710-7F6E-F145-AA26-7050D752B3C9}" type="slidenum">
              <a:rPr lang="en-NL" smtClean="0"/>
              <a:t>22</a:t>
            </a:fld>
            <a:endParaRPr lang="en-NL"/>
          </a:p>
        </p:txBody>
      </p:sp>
    </p:spTree>
    <p:extLst>
      <p:ext uri="{BB962C8B-B14F-4D97-AF65-F5344CB8AC3E}">
        <p14:creationId xmlns:p14="http://schemas.microsoft.com/office/powerpoint/2010/main" val="790578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GB" sz="1100" dirty="0">
                <a:effectLst/>
                <a:latin typeface="+mn-lt"/>
                <a:ea typeface="Roboto" panose="02000000000000000000" pitchFamily="2" charset="0"/>
                <a:cs typeface="Times New Roman" panose="02020603050405020304" pitchFamily="18" charset="0"/>
              </a:rPr>
              <a:t>In the past months, Close the Glass Loop has gathered the latest collection for recycling rates in European countries (reference year 2020). </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en-GB" sz="1100" dirty="0">
              <a:effectLst/>
              <a:latin typeface="+mn-lt"/>
              <a:ea typeface="Roboto" panose="02000000000000000000" pitchFamily="2"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GB" sz="1100" b="0" dirty="0">
                <a:effectLst/>
                <a:latin typeface="+mn-lt"/>
                <a:ea typeface="Roboto" panose="02000000000000000000" pitchFamily="2" charset="0"/>
                <a:cs typeface="Times New Roman" panose="02020603050405020304" pitchFamily="18" charset="0"/>
              </a:rPr>
              <a:t>Burning question: </a:t>
            </a:r>
            <a:r>
              <a:rPr lang="en-GB" sz="1100" b="0" dirty="0">
                <a:latin typeface="+mn-lt"/>
                <a:ea typeface="Roboto" panose="02000000000000000000" pitchFamily="2" charset="0"/>
              </a:rPr>
              <a:t>are we on track to reach our 90% collection for recycling rate by 2030? </a:t>
            </a:r>
            <a:endParaRPr lang="en-GB" sz="1100" dirty="0">
              <a:effectLst/>
              <a:latin typeface="+mn-lt"/>
              <a:ea typeface="Roboto" panose="02000000000000000000" pitchFamily="2"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6453B0-BE09-8547-A474-04CF9F7862E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992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100" b="0" dirty="0">
                <a:solidFill>
                  <a:srgbClr val="000000"/>
                </a:solidFill>
                <a:effectLst/>
                <a:latin typeface="+mn-lt"/>
                <a:ea typeface="Roboto" panose="02000000000000000000" pitchFamily="2" charset="0"/>
                <a:cs typeface="Arial" panose="020B0604020202020204" pitchFamily="34" charset="0"/>
              </a:rPr>
              <a:t>Our new figures show that the EU average collection for recycling rate for glass packaging was 80.1% in 2021, a slight increase compared to 2020 (we were at 79.6%). The average now focuses on the EU27 – it does not cover the UK anymore.</a:t>
            </a:r>
            <a:r>
              <a:rPr lang="en-GB" sz="1100" dirty="0">
                <a:effectLst/>
                <a:latin typeface="Candara" panose="020E0502030303020204" pitchFamily="34" charset="0"/>
                <a:ea typeface="Times New Roman" panose="02020603050405020304" pitchFamily="18" charset="0"/>
              </a:rPr>
              <a:t> </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100" dirty="0">
                <a:effectLst/>
                <a:latin typeface="Candara" panose="020E0502030303020204" pitchFamily="34" charset="0"/>
                <a:ea typeface="Times New Roman" panose="02020603050405020304" pitchFamily="18" charset="0"/>
              </a:rPr>
              <a:t>The data for non-EU countries are available but they are for reference only.</a:t>
            </a:r>
            <a:endParaRPr lang="en-GB" sz="1100" b="0" dirty="0">
              <a:solidFill>
                <a:srgbClr val="000000"/>
              </a:solidFill>
              <a:effectLst/>
              <a:latin typeface="+mn-lt"/>
              <a:ea typeface="Roboto" panose="02000000000000000000" pitchFamily="2" charset="0"/>
              <a:cs typeface="Arial" panose="020B0604020202020204" pitchFamily="34" charset="0"/>
            </a:endParaRPr>
          </a:p>
          <a:p>
            <a:pPr marL="171450" indent="-171450" algn="just">
              <a:lnSpc>
                <a:spcPct val="150000"/>
              </a:lnSpc>
              <a:buFont typeface="Arial" panose="020B0604020202020204" pitchFamily="34" charset="0"/>
              <a:buChar char="•"/>
            </a:pPr>
            <a:endParaRPr lang="en-GB" sz="1100" b="0" dirty="0">
              <a:solidFill>
                <a:srgbClr val="000000"/>
              </a:solidFill>
              <a:effectLst/>
              <a:latin typeface="+mn-lt"/>
              <a:ea typeface="Roboto" panose="02000000000000000000" pitchFamily="2" charset="0"/>
              <a:cs typeface="Arial" panose="020B0604020202020204" pitchFamily="34" charset="0"/>
            </a:endParaRPr>
          </a:p>
          <a:p>
            <a:pPr marL="171450" indent="-171450" algn="just">
              <a:lnSpc>
                <a:spcPct val="150000"/>
              </a:lnSpc>
              <a:buFont typeface="Arial" panose="020B0604020202020204" pitchFamily="34" charset="0"/>
              <a:buChar char="•"/>
            </a:pPr>
            <a:r>
              <a:rPr lang="en-GB" sz="1100" dirty="0">
                <a:effectLst/>
                <a:latin typeface="+mn-lt"/>
                <a:ea typeface="Roboto" panose="02000000000000000000" pitchFamily="2" charset="0"/>
                <a:cs typeface="Times New Roman" panose="02020603050405020304" pitchFamily="18" charset="0"/>
              </a:rPr>
              <a:t>CLICK - </a:t>
            </a:r>
            <a:r>
              <a:rPr lang="en-GB" sz="1100" b="0" dirty="0">
                <a:solidFill>
                  <a:srgbClr val="000000"/>
                </a:solidFill>
                <a:effectLst/>
                <a:latin typeface="+mn-lt"/>
                <a:ea typeface="Roboto" panose="02000000000000000000" pitchFamily="2" charset="0"/>
                <a:cs typeface="Arial" panose="020B0604020202020204" pitchFamily="34" charset="0"/>
              </a:rPr>
              <a:t>A few remarks on these data:</a:t>
            </a:r>
          </a:p>
          <a:p>
            <a:pPr marL="457200" lvl="1" indent="0" algn="just">
              <a:lnSpc>
                <a:spcPct val="150000"/>
              </a:lnSpc>
              <a:buFont typeface="Arial" panose="020B0604020202020204" pitchFamily="34" charset="0"/>
              <a:buNone/>
            </a:pPr>
            <a:r>
              <a:rPr lang="en-GB" sz="1100" b="1" u="sng" dirty="0">
                <a:solidFill>
                  <a:srgbClr val="000000"/>
                </a:solidFill>
                <a:effectLst/>
                <a:latin typeface="+mn-lt"/>
                <a:ea typeface="Roboto" panose="02000000000000000000" pitchFamily="2" charset="0"/>
                <a:cs typeface="Arial" panose="020B0604020202020204" pitchFamily="34" charset="0"/>
              </a:rPr>
              <a:t>In terms of methodology</a:t>
            </a:r>
          </a:p>
          <a:p>
            <a:pPr marL="628650" lvl="1" indent="-171450" algn="just">
              <a:lnSpc>
                <a:spcPct val="150000"/>
              </a:lnSpc>
              <a:buFont typeface="Arial" panose="020B0604020202020204" pitchFamily="34" charset="0"/>
              <a:buChar char="•"/>
            </a:pPr>
            <a:r>
              <a:rPr lang="en-GB" sz="1100" dirty="0">
                <a:latin typeface="+mn-lt"/>
              </a:rPr>
              <a:t>First of all, it is important to note that it is increasingly difficult to get real “collection for recycling” figures as the official data require Member States to report “real recycling” figures. In some instances, the national rate reflects a recycling rate and not a collection for recycling rate. </a:t>
            </a:r>
          </a:p>
          <a:p>
            <a:pPr marL="628650" lvl="1" indent="-171450" algn="just">
              <a:lnSpc>
                <a:spcPct val="150000"/>
              </a:lnSpc>
              <a:buFont typeface="Arial" panose="020B0604020202020204" pitchFamily="34" charset="0"/>
              <a:buChar char="•"/>
            </a:pPr>
            <a:r>
              <a:rPr lang="en-GB" sz="1100" dirty="0">
                <a:latin typeface="+mn-lt"/>
              </a:rPr>
              <a:t>In some countries, the drop may not reflect a drop in performance but rather a change in methodology or reporting.</a:t>
            </a:r>
          </a:p>
          <a:p>
            <a:pPr marL="628650" lvl="1" indent="-171450" algn="just">
              <a:lnSpc>
                <a:spcPct val="150000"/>
              </a:lnSpc>
              <a:buFont typeface="Arial" panose="020B0604020202020204" pitchFamily="34" charset="0"/>
              <a:buChar char="•"/>
            </a:pPr>
            <a:r>
              <a:rPr lang="en-GB" sz="1100" dirty="0">
                <a:latin typeface="+mn-lt"/>
              </a:rPr>
              <a:t>Eurostat should publish the ‘real’ recycling rate’ at the end of the year and we should be able to identify those countries that no only track the recycling rate</a:t>
            </a:r>
            <a:endParaRPr lang="en-GB" sz="1100" b="0" dirty="0">
              <a:solidFill>
                <a:srgbClr val="000000"/>
              </a:solidFill>
              <a:effectLst/>
              <a:latin typeface="+mn-lt"/>
              <a:ea typeface="Roboto" panose="02000000000000000000" pitchFamily="2" charset="0"/>
              <a:cs typeface="Arial" panose="020B0604020202020204" pitchFamily="34" charset="0"/>
            </a:endParaRPr>
          </a:p>
          <a:p>
            <a:pPr marL="628650" lvl="1" indent="-171450" algn="just">
              <a:lnSpc>
                <a:spcPct val="150000"/>
              </a:lnSpc>
              <a:buFont typeface="Arial" panose="020B0604020202020204" pitchFamily="34" charset="0"/>
              <a:buChar char="•"/>
            </a:pPr>
            <a:endParaRPr lang="en-GB" sz="1100" b="0" dirty="0">
              <a:solidFill>
                <a:srgbClr val="000000"/>
              </a:solidFill>
              <a:effectLst/>
              <a:latin typeface="+mn-lt"/>
              <a:ea typeface="Roboto" panose="02000000000000000000" pitchFamily="2" charset="0"/>
              <a:cs typeface="Arial" panose="020B0604020202020204" pitchFamily="34" charset="0"/>
            </a:endParaRPr>
          </a:p>
          <a:p>
            <a:pPr marL="457200" lvl="1" indent="0" algn="just">
              <a:lnSpc>
                <a:spcPct val="150000"/>
              </a:lnSpc>
              <a:buFont typeface="Arial" panose="020B0604020202020204" pitchFamily="34" charset="0"/>
              <a:buNone/>
            </a:pPr>
            <a:r>
              <a:rPr lang="en-GB" sz="1100" b="1" u="sng" dirty="0">
                <a:solidFill>
                  <a:srgbClr val="000000"/>
                </a:solidFill>
                <a:effectLst/>
                <a:latin typeface="+mn-lt"/>
                <a:ea typeface="Roboto" panose="02000000000000000000" pitchFamily="2" charset="0"/>
                <a:cs typeface="Arial" panose="020B0604020202020204" pitchFamily="34" charset="0"/>
              </a:rPr>
              <a:t>In terms of trends: </a:t>
            </a:r>
          </a:p>
          <a:p>
            <a:pPr marL="628650" lvl="1" indent="-171450" algn="just">
              <a:lnSpc>
                <a:spcPct val="150000"/>
              </a:lnSpc>
              <a:buFont typeface="Arial" panose="020B0604020202020204" pitchFamily="34" charset="0"/>
              <a:buChar char="•"/>
            </a:pPr>
            <a:r>
              <a:rPr lang="en-GB" sz="1100" b="0" dirty="0">
                <a:latin typeface="+mn-lt"/>
                <a:ea typeface="Roboto" panose="02000000000000000000" pitchFamily="2" charset="0"/>
              </a:rPr>
              <a:t>Overall, the top 10 collectors remain the same, except for Estonia exiting the Top 10 and Denmark entering the Top 10 with a significant increase of +17.2%. However, most of the 10 top performers have remained stabled or experience a rate decrease. </a:t>
            </a:r>
          </a:p>
          <a:p>
            <a:pPr marL="628650" lvl="1" indent="-171450" algn="just">
              <a:lnSpc>
                <a:spcPct val="150000"/>
              </a:lnSpc>
              <a:buFont typeface="Arial" panose="020B0604020202020204" pitchFamily="34" charset="0"/>
              <a:buChar char="•"/>
            </a:pPr>
            <a:r>
              <a:rPr lang="en-GB" sz="1100" b="0" dirty="0">
                <a:latin typeface="+mn-lt"/>
                <a:ea typeface="Roboto" panose="02000000000000000000" pitchFamily="2" charset="0"/>
              </a:rPr>
              <a:t>On the other end, there have been interesting developments with the poorest performers:</a:t>
            </a:r>
          </a:p>
          <a:p>
            <a:pPr marL="1085850" lvl="2" indent="-171450" algn="just">
              <a:lnSpc>
                <a:spcPct val="150000"/>
              </a:lnSpc>
              <a:buFont typeface="Arial" panose="020B0604020202020204" pitchFamily="34" charset="0"/>
              <a:buChar char="•"/>
            </a:pPr>
            <a:r>
              <a:rPr lang="en-GB" sz="1100" b="0" dirty="0">
                <a:latin typeface="+mn-lt"/>
                <a:ea typeface="Roboto" panose="02000000000000000000" pitchFamily="2" charset="0"/>
              </a:rPr>
              <a:t>Unlike in 2020, there is not a single country below 35% collection for recycling</a:t>
            </a:r>
          </a:p>
          <a:p>
            <a:pPr marL="1085850" lvl="2" indent="-171450" algn="just">
              <a:lnSpc>
                <a:spcPct val="150000"/>
              </a:lnSpc>
              <a:buFont typeface="Arial" panose="020B0604020202020204" pitchFamily="34" charset="0"/>
              <a:buChar char="•"/>
            </a:pPr>
            <a:r>
              <a:rPr lang="en-GB" sz="1100" b="0" dirty="0">
                <a:latin typeface="+mn-lt"/>
                <a:ea typeface="Roboto" panose="02000000000000000000" pitchFamily="2" charset="0"/>
              </a:rPr>
              <a:t>There has also been a considerable increase for countries that have historically had a low collection rate: Romania (2.5%), Lithuania (+6.1%), Malta (+18.6%), Portugal (+5.8%), Cyprus (+17,6), Hungary (+9.1%) or Greece (+3.2%). </a:t>
            </a:r>
          </a:p>
          <a:p>
            <a:pPr marL="1085850" lvl="2" indent="-171450" algn="just">
              <a:lnSpc>
                <a:spcPct val="150000"/>
              </a:lnSpc>
              <a:buFont typeface="Arial" panose="020B0604020202020204" pitchFamily="34" charset="0"/>
              <a:buChar char="•"/>
            </a:pPr>
            <a:r>
              <a:rPr lang="en-GB" sz="1100" b="0" dirty="0">
                <a:latin typeface="+mn-lt"/>
                <a:ea typeface="Roboto" panose="02000000000000000000" pitchFamily="2" charset="0"/>
              </a:rPr>
              <a:t>According to the European </a:t>
            </a:r>
            <a:r>
              <a:rPr lang="en-GB" sz="1100" b="0" kern="1200" dirty="0">
                <a:solidFill>
                  <a:schemeClr val="tx1"/>
                </a:solidFill>
                <a:latin typeface="+mn-lt"/>
                <a:ea typeface="Roboto" panose="02000000000000000000" pitchFamily="2" charset="0"/>
                <a:cs typeface="+mn-cs"/>
              </a:rPr>
              <a:t>Commission, these Member States are at risk of not meeting their 2025 recycling target of 70% but at least there has been some progress.</a:t>
            </a:r>
          </a:p>
          <a:p>
            <a:pPr marL="628650" lvl="1" indent="-171450" algn="just">
              <a:lnSpc>
                <a:spcPct val="150000"/>
              </a:lnSpc>
              <a:buFont typeface="Arial" panose="020B0604020202020204" pitchFamily="34" charset="0"/>
              <a:buChar char="•"/>
            </a:pPr>
            <a:r>
              <a:rPr lang="en-GB" sz="1100" b="0" dirty="0">
                <a:latin typeface="+mn-lt"/>
                <a:ea typeface="Roboto" panose="02000000000000000000" pitchFamily="2" charset="0"/>
              </a:rPr>
              <a:t>Worth noting as well, the increase in Poland and Slovakia, two countries which are now above 70%.</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GB" sz="1100" b="0" kern="1200" dirty="0">
              <a:solidFill>
                <a:srgbClr val="000000"/>
              </a:solidFill>
              <a:effectLst/>
              <a:latin typeface="+mn-lt"/>
              <a:ea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1100" b="0" kern="1200" dirty="0">
                <a:solidFill>
                  <a:srgbClr val="000000"/>
                </a:solidFill>
                <a:effectLst/>
                <a:latin typeface="+mn-lt"/>
                <a:ea typeface="Roboto" panose="02000000000000000000" pitchFamily="2" charset="0"/>
                <a:cs typeface="Arial" panose="020B0604020202020204" pitchFamily="34" charset="0"/>
              </a:rPr>
              <a:t>In you want to dig into the statistics you can find all the figures country by country and their evolution year on year on Close the Glass Loop website.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GB" sz="1100" b="0" kern="1200" dirty="0">
              <a:solidFill>
                <a:srgbClr val="000000"/>
              </a:solidFill>
              <a:effectLst/>
              <a:latin typeface="+mn-lt"/>
              <a:ea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GB" sz="1100" b="0" kern="1200" dirty="0">
              <a:solidFill>
                <a:srgbClr val="000000"/>
              </a:solidFill>
              <a:effectLst/>
              <a:latin typeface="+mn-lt"/>
              <a:ea typeface="Roboto" panose="02000000000000000000" pitchFamily="2" charset="0"/>
              <a:cs typeface="Arial" panose="020B0604020202020204" pitchFamily="34" charset="0"/>
            </a:endParaRPr>
          </a:p>
          <a:p>
            <a:pPr marL="0" lvl="0" indent="0">
              <a:lnSpc>
                <a:spcPct val="150000"/>
              </a:lnSpc>
              <a:buFont typeface="Arial" panose="020B0604020202020204" pitchFamily="34" charset="0"/>
              <a:buNone/>
            </a:pPr>
            <a:endParaRPr lang="en-GB" sz="1100" b="0" dirty="0">
              <a:latin typeface="+mn-lt"/>
              <a:ea typeface="Roboto" panose="02000000000000000000" pitchFamily="2" charset="0"/>
              <a:cs typeface="Times New Roman" panose="02020603050405020304" pitchFamily="18" charset="0"/>
            </a:endParaRPr>
          </a:p>
          <a:p>
            <a:pPr marL="0" lvl="0" indent="0">
              <a:lnSpc>
                <a:spcPct val="150000"/>
              </a:lnSpc>
              <a:buFont typeface="Arial" panose="020B0604020202020204" pitchFamily="34" charset="0"/>
              <a:buNone/>
            </a:pPr>
            <a:endParaRPr lang="en-GB" sz="1100" b="0" dirty="0">
              <a:latin typeface="+mn-lt"/>
              <a:ea typeface="Roboto" panose="02000000000000000000" pitchFamily="2"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4F33710-7F6E-F145-AA26-7050D752B3C9}" type="slidenum">
              <a:rPr lang="en-NL" smtClean="0"/>
              <a:t>24</a:t>
            </a:fld>
            <a:endParaRPr lang="en-NL"/>
          </a:p>
        </p:txBody>
      </p:sp>
    </p:spTree>
    <p:extLst>
      <p:ext uri="{BB962C8B-B14F-4D97-AF65-F5344CB8AC3E}">
        <p14:creationId xmlns:p14="http://schemas.microsoft.com/office/powerpoint/2010/main" val="1734038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lnSpc>
                <a:spcPct val="150000"/>
              </a:lnSpc>
              <a:spcBef>
                <a:spcPts val="0"/>
              </a:spcBef>
              <a:buFont typeface="Arial" panose="020B0604020202020204" pitchFamily="34" charset="0"/>
              <a:buChar char="•"/>
            </a:pPr>
            <a:r>
              <a:rPr lang="en-GB" sz="1100" b="0" kern="1200" dirty="0">
                <a:solidFill>
                  <a:srgbClr val="000000"/>
                </a:solidFill>
                <a:effectLst/>
                <a:latin typeface="+mn-lt"/>
                <a:ea typeface="Roboto" panose="02000000000000000000" pitchFamily="2" charset="0"/>
                <a:cs typeface="Arial" panose="020B0604020202020204" pitchFamily="34" charset="0"/>
              </a:rPr>
              <a:t>With this EU collection rate of 80.1%, we have achieved a new record high glass collection for recycling rate. </a:t>
            </a:r>
          </a:p>
          <a:p>
            <a:pPr marL="171450" indent="-171450" algn="just">
              <a:lnSpc>
                <a:spcPct val="150000"/>
              </a:lnSpc>
              <a:spcBef>
                <a:spcPts val="0"/>
              </a:spcBef>
              <a:buFont typeface="Arial" panose="020B0604020202020204" pitchFamily="34" charset="0"/>
              <a:buChar char="•"/>
            </a:pPr>
            <a:r>
              <a:rPr lang="en-GB" sz="1100" b="0" kern="1200" dirty="0">
                <a:solidFill>
                  <a:srgbClr val="000000"/>
                </a:solidFill>
                <a:effectLst/>
                <a:latin typeface="+mn-lt"/>
                <a:ea typeface="Roboto" panose="02000000000000000000" pitchFamily="2" charset="0"/>
                <a:cs typeface="Arial" panose="020B0604020202020204" pitchFamily="34" charset="0"/>
              </a:rPr>
              <a:t>However, there is still a lot to be done to ensure that 90% of glass packaging is collected to be recycled by 2030 all across Europe. </a:t>
            </a:r>
          </a:p>
          <a:p>
            <a:pPr marL="171450" indent="-171450" algn="just">
              <a:lnSpc>
                <a:spcPct val="150000"/>
              </a:lnSpc>
              <a:spcBef>
                <a:spcPts val="0"/>
              </a:spcBef>
              <a:buFont typeface="Arial" panose="020B0604020202020204" pitchFamily="34" charset="0"/>
              <a:buChar char="•"/>
            </a:pPr>
            <a:r>
              <a:rPr lang="en-GB" sz="1100" b="0" kern="1200" dirty="0">
                <a:solidFill>
                  <a:srgbClr val="000000"/>
                </a:solidFill>
                <a:effectLst/>
                <a:latin typeface="+mn-lt"/>
                <a:ea typeface="Roboto" panose="02000000000000000000" pitchFamily="2" charset="0"/>
                <a:cs typeface="Arial" panose="020B0604020202020204" pitchFamily="34" charset="0"/>
              </a:rPr>
              <a:t>We can make it but the clock is ticking. We still need investments. </a:t>
            </a:r>
            <a:r>
              <a:rPr lang="en-GB" sz="1100" dirty="0">
                <a:effectLst/>
                <a:latin typeface="+mn-lt"/>
                <a:ea typeface="Calibri" panose="020F0502020204030204" pitchFamily="34" charset="0"/>
                <a:cs typeface="Times New Roman" panose="02020603050405020304" pitchFamily="18" charset="0"/>
              </a:rPr>
              <a:t>The mobilisation of National Platforms and National Action Plans will be essential to trigger the necessary actions to increase glass collection and recycling in each EU Member State. </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100" b="0" kern="1200" dirty="0">
                <a:solidFill>
                  <a:srgbClr val="000000"/>
                </a:solidFill>
                <a:effectLst/>
                <a:latin typeface="+mn-lt"/>
                <a:ea typeface="Roboto" panose="02000000000000000000" pitchFamily="2" charset="0"/>
                <a:cs typeface="Times New Roman" panose="02020603050405020304" pitchFamily="18" charset="0"/>
              </a:rPr>
              <a:t>Call out to increase glass collection in big municipalities (municipal waste critical), touristic areas, hospitality sector (collect glass that is now collected today) – we want to work much more closely more with municipalities, EPR schemes, HORECA operators </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100" b="0" kern="1200" dirty="0">
                <a:solidFill>
                  <a:srgbClr val="000000"/>
                </a:solidFill>
                <a:effectLst/>
                <a:latin typeface="+mn-lt"/>
                <a:ea typeface="Roboto" panose="02000000000000000000" pitchFamily="2" charset="0"/>
                <a:cs typeface="Times New Roman" panose="02020603050405020304" pitchFamily="18" charset="0"/>
              </a:rPr>
              <a:t>Glass recycling facilities and manufacturers working to increase recycled content across factories all over Europe to ensure that what is collected is recycled. </a:t>
            </a:r>
            <a:endParaRPr lang="en-GB" sz="1100" b="0" kern="1200" dirty="0">
              <a:solidFill>
                <a:srgbClr val="000000"/>
              </a:solidFill>
              <a:effectLst/>
              <a:latin typeface="+mn-lt"/>
              <a:ea typeface="Roboto" panose="02000000000000000000" pitchFamily="2" charset="0"/>
              <a:cs typeface="Arial" panose="020B0604020202020204" pitchFamily="34" charset="0"/>
            </a:endParaRPr>
          </a:p>
          <a:p>
            <a:pPr marL="171450" indent="-171450" algn="just">
              <a:lnSpc>
                <a:spcPct val="150000"/>
              </a:lnSpc>
              <a:spcBef>
                <a:spcPts val="0"/>
              </a:spcBef>
              <a:buFont typeface="Arial" panose="020B0604020202020204" pitchFamily="34" charset="0"/>
              <a:buChar char="•"/>
            </a:pPr>
            <a:r>
              <a:rPr lang="en-GB" sz="1100" b="0" kern="1200" dirty="0">
                <a:solidFill>
                  <a:srgbClr val="000000"/>
                </a:solidFill>
                <a:effectLst/>
                <a:latin typeface="+mn-lt"/>
                <a:ea typeface="Roboto" panose="02000000000000000000" pitchFamily="2" charset="0"/>
                <a:cs typeface="Times New Roman" panose="02020603050405020304" pitchFamily="18" charset="0"/>
              </a:rPr>
              <a:t>The Close the Glass Loop platform is eager to help strengthen existing national platforms or create new ones in key countries, especially in Eastern &amp; Southern Europe. </a:t>
            </a:r>
          </a:p>
          <a:p>
            <a:pPr>
              <a:lnSpc>
                <a:spcPct val="150000"/>
              </a:lnSpc>
            </a:pPr>
            <a:endParaRPr lang="en-GB" sz="1100" dirty="0">
              <a:latin typeface="+mn-lt"/>
            </a:endParaRPr>
          </a:p>
        </p:txBody>
      </p:sp>
      <p:sp>
        <p:nvSpPr>
          <p:cNvPr id="4" name="Slide Number Placeholder 3"/>
          <p:cNvSpPr>
            <a:spLocks noGrp="1"/>
          </p:cNvSpPr>
          <p:nvPr>
            <p:ph type="sldNum" sz="quarter" idx="5"/>
          </p:nvPr>
        </p:nvSpPr>
        <p:spPr/>
        <p:txBody>
          <a:bodyPr/>
          <a:lstStyle/>
          <a:p>
            <a:fld id="{74F33710-7F6E-F145-AA26-7050D752B3C9}" type="slidenum">
              <a:rPr lang="en-NL" smtClean="0"/>
              <a:t>25</a:t>
            </a:fld>
            <a:endParaRPr lang="en-NL"/>
          </a:p>
        </p:txBody>
      </p:sp>
    </p:spTree>
    <p:extLst>
      <p:ext uri="{BB962C8B-B14F-4D97-AF65-F5344CB8AC3E}">
        <p14:creationId xmlns:p14="http://schemas.microsoft.com/office/powerpoint/2010/main" val="248055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ea typeface="Roboto" panose="02000000000000000000" pitchFamily="2" charset="0"/>
                <a:cs typeface="Times New Roman" panose="02020603050405020304" pitchFamily="18" charset="0"/>
              </a:rPr>
              <a:t>On this note, I would like to thank you for your attention and our EU and national partners for their support and engagement to close the glass loop!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latin typeface="+mn-lt"/>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mn-lt"/>
                <a:ea typeface="Roboto" panose="02000000000000000000" pitchFamily="2" charset="0"/>
                <a:cs typeface="Times New Roman" panose="02020603050405020304" pitchFamily="18" charset="0"/>
              </a:rPr>
              <a:t>I am happy to answer any questions you may have</a:t>
            </a:r>
          </a:p>
          <a:p>
            <a:endParaRPr lang="en-GB" sz="1100" dirty="0">
              <a:latin typeface="+mn-lt"/>
            </a:endParaRPr>
          </a:p>
        </p:txBody>
      </p:sp>
      <p:sp>
        <p:nvSpPr>
          <p:cNvPr id="4" name="Slide Number Placeholder 3"/>
          <p:cNvSpPr>
            <a:spLocks noGrp="1"/>
          </p:cNvSpPr>
          <p:nvPr>
            <p:ph type="sldNum" sz="quarter" idx="5"/>
          </p:nvPr>
        </p:nvSpPr>
        <p:spPr/>
        <p:txBody>
          <a:bodyPr/>
          <a:lstStyle/>
          <a:p>
            <a:fld id="{74F33710-7F6E-F145-AA26-7050D752B3C9}" type="slidenum">
              <a:rPr lang="en-NL" smtClean="0"/>
              <a:t>26</a:t>
            </a:fld>
            <a:endParaRPr lang="en-NL"/>
          </a:p>
        </p:txBody>
      </p:sp>
    </p:spTree>
    <p:extLst>
      <p:ext uri="{BB962C8B-B14F-4D97-AF65-F5344CB8AC3E}">
        <p14:creationId xmlns:p14="http://schemas.microsoft.com/office/powerpoint/2010/main" val="3244796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F33710-7F6E-F145-AA26-7050D752B3C9}" type="slidenum">
              <a:rPr lang="en-NL" smtClean="0"/>
              <a:t>3</a:t>
            </a:fld>
            <a:endParaRPr lang="en-NL"/>
          </a:p>
        </p:txBody>
      </p:sp>
    </p:spTree>
    <p:extLst>
      <p:ext uri="{BB962C8B-B14F-4D97-AF65-F5344CB8AC3E}">
        <p14:creationId xmlns:p14="http://schemas.microsoft.com/office/powerpoint/2010/main" val="4116703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b="0"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74F33710-7F6E-F145-AA26-7050D752B3C9}" type="slidenum">
              <a:rPr lang="en-NL" smtClean="0"/>
              <a:t>4</a:t>
            </a:fld>
            <a:endParaRPr lang="en-NL"/>
          </a:p>
        </p:txBody>
      </p:sp>
    </p:spTree>
    <p:extLst>
      <p:ext uri="{BB962C8B-B14F-4D97-AF65-F5344CB8AC3E}">
        <p14:creationId xmlns:p14="http://schemas.microsoft.com/office/powerpoint/2010/main" val="131913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100" dirty="0"/>
              <a:t>First time that there is such a study on glass collection in the HORECA sector</a:t>
            </a:r>
          </a:p>
          <a:p>
            <a:pPr>
              <a:lnSpc>
                <a:spcPct val="150000"/>
              </a:lnSpc>
            </a:pPr>
            <a:r>
              <a:rPr lang="en-GB" sz="1100" dirty="0"/>
              <a:t>Lucky to have HOTREC as a partner</a:t>
            </a:r>
          </a:p>
        </p:txBody>
      </p:sp>
      <p:sp>
        <p:nvSpPr>
          <p:cNvPr id="4" name="Slide Number Placeholder 3"/>
          <p:cNvSpPr>
            <a:spLocks noGrp="1"/>
          </p:cNvSpPr>
          <p:nvPr>
            <p:ph type="sldNum" sz="quarter" idx="5"/>
          </p:nvPr>
        </p:nvSpPr>
        <p:spPr/>
        <p:txBody>
          <a:bodyPr/>
          <a:lstStyle/>
          <a:p>
            <a:fld id="{74F33710-7F6E-F145-AA26-7050D752B3C9}" type="slidenum">
              <a:rPr lang="en-NL" smtClean="0"/>
              <a:t>5</a:t>
            </a:fld>
            <a:endParaRPr lang="en-NL"/>
          </a:p>
        </p:txBody>
      </p:sp>
    </p:spTree>
    <p:extLst>
      <p:ext uri="{BB962C8B-B14F-4D97-AF65-F5344CB8AC3E}">
        <p14:creationId xmlns:p14="http://schemas.microsoft.com/office/powerpoint/2010/main" val="3608765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50000"/>
              </a:lnSpc>
              <a:spcAft>
                <a:spcPts val="600"/>
              </a:spcAft>
              <a:buFont typeface="Symbol" panose="05050102010706020507" pitchFamily="18" charset="2"/>
              <a:buChar char=""/>
            </a:pPr>
            <a:r>
              <a:rPr lang="en-GB" sz="1100" dirty="0">
                <a:effectLst/>
                <a:latin typeface="+mn-lt"/>
                <a:ea typeface="Calibri" panose="020F0502020204030204" pitchFamily="34" charset="0"/>
                <a:cs typeface="Times New Roman" panose="02020603050405020304" pitchFamily="18" charset="0"/>
              </a:rPr>
              <a:t>Products in glass bottles and jars are usually consumed and discarded in two major points of consumption: households and hotels, cafés and restaurants (HORECA). </a:t>
            </a:r>
          </a:p>
          <a:p>
            <a:pPr marL="342900" lvl="0" indent="-342900" algn="just">
              <a:lnSpc>
                <a:spcPct val="150000"/>
              </a:lnSpc>
              <a:spcAft>
                <a:spcPts val="600"/>
              </a:spcAft>
              <a:buFont typeface="Symbol" panose="05050102010706020507" pitchFamily="18" charset="2"/>
              <a:buChar char=""/>
            </a:pPr>
            <a:r>
              <a:rPr lang="en-GB" sz="1100" dirty="0">
                <a:effectLst/>
                <a:latin typeface="+mn-lt"/>
                <a:ea typeface="Calibri" panose="020F0502020204030204" pitchFamily="34" charset="0"/>
                <a:cs typeface="Times New Roman" panose="02020603050405020304" pitchFamily="18" charset="0"/>
              </a:rPr>
              <a:t>The collection of empty one-way glass containers is therefore heavily reliant on municipal waste infrastructure and on disposal from HORECA operators. </a:t>
            </a:r>
          </a:p>
          <a:p>
            <a:pPr marL="342900" lvl="0" indent="-342900" algn="just">
              <a:lnSpc>
                <a:spcPct val="150000"/>
              </a:lnSpc>
              <a:spcAft>
                <a:spcPts val="600"/>
              </a:spcAft>
              <a:buFont typeface="Symbol" panose="05050102010706020507" pitchFamily="18" charset="2"/>
              <a:buChar char=""/>
            </a:pPr>
            <a:r>
              <a:rPr lang="en-GB" sz="1100" dirty="0">
                <a:effectLst/>
                <a:latin typeface="+mn-lt"/>
                <a:ea typeface="Calibri" panose="020F0502020204030204" pitchFamily="34" charset="0"/>
                <a:cs typeface="Times New Roman" panose="02020603050405020304" pitchFamily="18" charset="0"/>
              </a:rPr>
              <a:t>Because Hotels, Cafés and Restaurants are important markets for glass-packed products, a key challenge to meeting the Close the Glass Loop target is to increase the glass collection rate in the HORECA channel. </a:t>
            </a:r>
          </a:p>
          <a:p>
            <a:pPr marL="342900" lvl="0" indent="-342900" algn="just">
              <a:lnSpc>
                <a:spcPct val="150000"/>
              </a:lnSpc>
              <a:spcAft>
                <a:spcPts val="600"/>
              </a:spcAft>
              <a:buFont typeface="Symbol" panose="05050102010706020507" pitchFamily="18" charset="2"/>
              <a:buChar char=""/>
            </a:pPr>
            <a:r>
              <a:rPr lang="en-GB" sz="1100" dirty="0">
                <a:effectLst/>
                <a:latin typeface="+mn-lt"/>
                <a:ea typeface="Calibri" panose="020F0502020204030204" pitchFamily="34" charset="0"/>
                <a:cs typeface="Times New Roman" panose="02020603050405020304" pitchFamily="18" charset="0"/>
              </a:rPr>
              <a:t>This channel is renowned for being fragmented with limited data readily available. </a:t>
            </a:r>
          </a:p>
          <a:p>
            <a:pPr marL="342900" lvl="0" indent="-342900" algn="just">
              <a:lnSpc>
                <a:spcPct val="150000"/>
              </a:lnSpc>
              <a:spcAft>
                <a:spcPts val="600"/>
              </a:spcAft>
              <a:buFont typeface="Symbol" panose="05050102010706020507" pitchFamily="18" charset="2"/>
              <a:buChar char=""/>
            </a:pPr>
            <a:r>
              <a:rPr lang="en-GB" sz="1100" dirty="0">
                <a:effectLst/>
                <a:latin typeface="+mn-lt"/>
                <a:ea typeface="Calibri" panose="020F0502020204030204" pitchFamily="34" charset="0"/>
                <a:cs typeface="Times New Roman" panose="02020603050405020304" pitchFamily="18" charset="0"/>
              </a:rPr>
              <a:t>Therefore, the purpose of this study was to gain a greater understanding of glass use in the HORECA channel to:</a:t>
            </a:r>
          </a:p>
          <a:p>
            <a:pPr marL="742950" lvl="1" indent="-285750" algn="just">
              <a:lnSpc>
                <a:spcPct val="150000"/>
              </a:lnSpc>
              <a:spcAft>
                <a:spcPts val="600"/>
              </a:spcAft>
              <a:buFont typeface="Courier New" panose="02070309020205020404" pitchFamily="49" charset="0"/>
              <a:buChar char="o"/>
            </a:pPr>
            <a:r>
              <a:rPr lang="en-GB" sz="1100" dirty="0">
                <a:effectLst/>
                <a:latin typeface="+mn-lt"/>
                <a:ea typeface="Calibri" panose="020F0502020204030204" pitchFamily="34" charset="0"/>
                <a:cs typeface="Times New Roman" panose="02020603050405020304" pitchFamily="18" charset="0"/>
              </a:rPr>
              <a:t>Identify the potential for closing the glass loop within the HORECA channel</a:t>
            </a:r>
          </a:p>
          <a:p>
            <a:pPr marL="742950" lvl="1" indent="-285750" algn="just">
              <a:lnSpc>
                <a:spcPct val="150000"/>
              </a:lnSpc>
              <a:spcAft>
                <a:spcPts val="600"/>
              </a:spcAft>
              <a:buFont typeface="Courier New" panose="02070309020205020404" pitchFamily="49" charset="0"/>
              <a:buChar char="o"/>
            </a:pPr>
            <a:r>
              <a:rPr lang="en-GB" sz="1100" dirty="0">
                <a:effectLst/>
                <a:latin typeface="+mn-lt"/>
                <a:ea typeface="Calibri" panose="020F0502020204030204" pitchFamily="34" charset="0"/>
                <a:cs typeface="Times New Roman" panose="02020603050405020304" pitchFamily="18" charset="0"/>
              </a:rPr>
              <a:t>Enable informed decisions to be made on how best to increase glass collection for recycling rates in this channel.</a:t>
            </a:r>
          </a:p>
          <a:p>
            <a:pPr>
              <a:lnSpc>
                <a:spcPct val="150000"/>
              </a:lnSpc>
            </a:pPr>
            <a:endParaRPr lang="en-GB" dirty="0">
              <a:latin typeface="+mn-lt"/>
            </a:endParaRPr>
          </a:p>
        </p:txBody>
      </p:sp>
      <p:sp>
        <p:nvSpPr>
          <p:cNvPr id="4" name="Slide Number Placeholder 3"/>
          <p:cNvSpPr>
            <a:spLocks noGrp="1"/>
          </p:cNvSpPr>
          <p:nvPr>
            <p:ph type="sldNum" sz="quarter" idx="5"/>
          </p:nvPr>
        </p:nvSpPr>
        <p:spPr/>
        <p:txBody>
          <a:bodyPr/>
          <a:lstStyle/>
          <a:p>
            <a:fld id="{74F33710-7F6E-F145-AA26-7050D752B3C9}" type="slidenum">
              <a:rPr lang="en-NL" smtClean="0"/>
              <a:t>6</a:t>
            </a:fld>
            <a:endParaRPr lang="en-NL"/>
          </a:p>
        </p:txBody>
      </p:sp>
    </p:spTree>
    <p:extLst>
      <p:ext uri="{BB962C8B-B14F-4D97-AF65-F5344CB8AC3E}">
        <p14:creationId xmlns:p14="http://schemas.microsoft.com/office/powerpoint/2010/main" val="306749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F33710-7F6E-F145-AA26-7050D752B3C9}" type="slidenum">
              <a:rPr lang="en-NL" smtClean="0"/>
              <a:t>7</a:t>
            </a:fld>
            <a:endParaRPr lang="en-NL"/>
          </a:p>
        </p:txBody>
      </p:sp>
    </p:spTree>
    <p:extLst>
      <p:ext uri="{BB962C8B-B14F-4D97-AF65-F5344CB8AC3E}">
        <p14:creationId xmlns:p14="http://schemas.microsoft.com/office/powerpoint/2010/main" val="1703556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50000"/>
              </a:lnSpc>
              <a:spcAft>
                <a:spcPts val="600"/>
              </a:spcAft>
              <a:buFont typeface="Symbol" panose="05050102010706020507" pitchFamily="18" charset="2"/>
              <a:buNone/>
            </a:pPr>
            <a:r>
              <a:rPr lang="en-GB" sz="1100" dirty="0">
                <a:effectLst/>
                <a:latin typeface="+mn-lt"/>
                <a:ea typeface="Calibri" panose="020F0502020204030204" pitchFamily="34" charset="0"/>
                <a:cs typeface="Times New Roman" panose="02020603050405020304" pitchFamily="18" charset="0"/>
              </a:rPr>
              <a:t>The study was carried out by </a:t>
            </a:r>
            <a:r>
              <a:rPr lang="en-GB" sz="1100" dirty="0" err="1">
                <a:effectLst/>
                <a:latin typeface="+mn-lt"/>
                <a:ea typeface="Calibri" panose="020F0502020204030204" pitchFamily="34" charset="0"/>
                <a:cs typeface="Times New Roman" panose="02020603050405020304" pitchFamily="18" charset="0"/>
              </a:rPr>
              <a:t>Oakdene</a:t>
            </a:r>
            <a:r>
              <a:rPr lang="en-GB" sz="1100" dirty="0">
                <a:effectLst/>
                <a:latin typeface="+mn-lt"/>
                <a:ea typeface="Calibri" panose="020F0502020204030204" pitchFamily="34" charset="0"/>
                <a:cs typeface="Times New Roman" panose="02020603050405020304" pitchFamily="18" charset="0"/>
              </a:rPr>
              <a:t> Hollins and is based on an analysis of two </a:t>
            </a:r>
            <a:r>
              <a:rPr lang="en-GB" sz="1100" dirty="0" err="1">
                <a:effectLst/>
                <a:latin typeface="+mn-lt"/>
                <a:ea typeface="Calibri" panose="020F0502020204030204" pitchFamily="34" charset="0"/>
                <a:cs typeface="Times New Roman" panose="02020603050405020304" pitchFamily="18" charset="0"/>
              </a:rPr>
              <a:t>GlobalData</a:t>
            </a:r>
            <a:r>
              <a:rPr lang="en-GB" sz="1100" dirty="0">
                <a:effectLst/>
                <a:latin typeface="+mn-lt"/>
                <a:ea typeface="Calibri" panose="020F0502020204030204" pitchFamily="34" charset="0"/>
                <a:cs typeface="Times New Roman" panose="02020603050405020304" pitchFamily="18" charset="0"/>
              </a:rPr>
              <a:t> datasets:</a:t>
            </a:r>
          </a:p>
          <a:p>
            <a:pPr marL="342900" lvl="0" indent="-342900" algn="just">
              <a:lnSpc>
                <a:spcPct val="150000"/>
              </a:lnSpc>
              <a:spcAft>
                <a:spcPts val="600"/>
              </a:spcAft>
              <a:buFont typeface="+mj-lt"/>
              <a:buAutoNum type="arabicParenR"/>
            </a:pPr>
            <a:r>
              <a:rPr lang="en-GB" sz="1100" dirty="0">
                <a:effectLst/>
                <a:latin typeface="+mn-lt"/>
                <a:ea typeface="Calibri" panose="020F0502020204030204" pitchFamily="34" charset="0"/>
                <a:cs typeface="Times New Roman" panose="02020603050405020304" pitchFamily="18" charset="0"/>
              </a:rPr>
              <a:t>Placing on the Market (POM) of </a:t>
            </a:r>
            <a:r>
              <a:rPr lang="en-GB" sz="1100" b="1" u="sng" dirty="0">
                <a:effectLst/>
                <a:latin typeface="+mn-lt"/>
                <a:ea typeface="Calibri" panose="020F0502020204030204" pitchFamily="34" charset="0"/>
                <a:cs typeface="Times New Roman" panose="02020603050405020304" pitchFamily="18" charset="0"/>
              </a:rPr>
              <a:t>one-way</a:t>
            </a:r>
            <a:r>
              <a:rPr lang="en-GB" sz="1100" dirty="0">
                <a:effectLst/>
                <a:latin typeface="+mn-lt"/>
                <a:ea typeface="Calibri" panose="020F0502020204030204" pitchFamily="34" charset="0"/>
                <a:cs typeface="Times New Roman" panose="02020603050405020304" pitchFamily="18" charset="0"/>
              </a:rPr>
              <a:t> glass-packed beverages in 2019 in the EU27 + UK. </a:t>
            </a:r>
          </a:p>
          <a:p>
            <a:pPr marL="916305" algn="just">
              <a:lnSpc>
                <a:spcPct val="150000"/>
              </a:lnSpc>
              <a:spcAft>
                <a:spcPts val="600"/>
              </a:spcAft>
            </a:pPr>
            <a:r>
              <a:rPr lang="en-GB" sz="1100" dirty="0">
                <a:effectLst/>
                <a:latin typeface="+mn-lt"/>
                <a:ea typeface="Calibri" panose="020F0502020204030204" pitchFamily="34" charset="0"/>
                <a:cs typeface="Times New Roman" panose="02020603050405020304" pitchFamily="18" charset="0"/>
              </a:rPr>
              <a:t>By ‘beverages’, we mean four product categories – non-alcoholic beverages, mineral water, beer &amp; cider, wines and spirits – which we assumed represent the vast majority of products consumed in the HORECA channel (we could also find sauces, olive oil, jam, etc.)</a:t>
            </a:r>
          </a:p>
          <a:p>
            <a:pPr marL="342900" lvl="0" indent="-342900" algn="just">
              <a:lnSpc>
                <a:spcPct val="150000"/>
              </a:lnSpc>
              <a:spcAft>
                <a:spcPts val="600"/>
              </a:spcAft>
              <a:buFont typeface="+mj-lt"/>
              <a:buAutoNum type="arabicParenR"/>
            </a:pPr>
            <a:r>
              <a:rPr lang="en-GB" sz="1100" dirty="0">
                <a:effectLst/>
                <a:latin typeface="+mn-lt"/>
                <a:ea typeface="Calibri" panose="020F0502020204030204" pitchFamily="34" charset="0"/>
                <a:cs typeface="Times New Roman" panose="02020603050405020304" pitchFamily="18" charset="0"/>
              </a:rPr>
              <a:t>Number of HORECA establishments by country and by type of establishment. We found out that there are 2 million establishments that fall under 3 main categories: pubs, clubs and bars (56%), restaurants (25%) and accommodation (19%) </a:t>
            </a:r>
          </a:p>
          <a:p>
            <a:pPr marL="230505" algn="just">
              <a:lnSpc>
                <a:spcPct val="150000"/>
              </a:lnSpc>
              <a:spcAft>
                <a:spcPts val="600"/>
              </a:spcAft>
            </a:pPr>
            <a:r>
              <a:rPr lang="en-GB" sz="1100" dirty="0">
                <a:effectLst/>
                <a:latin typeface="+mn-lt"/>
                <a:ea typeface="Calibri" panose="020F0502020204030204" pitchFamily="34" charset="0"/>
                <a:cs typeface="Times New Roman" panose="02020603050405020304" pitchFamily="18" charset="0"/>
              </a:rPr>
              <a:t> </a:t>
            </a:r>
          </a:p>
          <a:p>
            <a:pPr marL="342900" lvl="0" indent="-342900" algn="just">
              <a:lnSpc>
                <a:spcPct val="150000"/>
              </a:lnSpc>
              <a:spcAft>
                <a:spcPts val="600"/>
              </a:spcAft>
              <a:buFont typeface="Symbol" panose="05050102010706020507" pitchFamily="18" charset="2"/>
              <a:buChar char=""/>
            </a:pPr>
            <a:r>
              <a:rPr lang="en-GB" sz="1100" b="1" u="sng" dirty="0">
                <a:effectLst/>
                <a:latin typeface="+mn-lt"/>
                <a:ea typeface="Calibri" panose="020F0502020204030204" pitchFamily="34" charset="0"/>
                <a:cs typeface="Times New Roman" panose="02020603050405020304" pitchFamily="18" charset="0"/>
              </a:rPr>
              <a:t>Overall finding #1:</a:t>
            </a:r>
            <a:r>
              <a:rPr lang="en-GB" sz="1100" dirty="0">
                <a:effectLst/>
                <a:latin typeface="+mn-lt"/>
                <a:ea typeface="Calibri" panose="020F0502020204030204" pitchFamily="34" charset="0"/>
                <a:cs typeface="Times New Roman" panose="02020603050405020304" pitchFamily="18" charset="0"/>
              </a:rPr>
              <a:t> In unit terms, we found out that 1 in every 10 glass bottle for beverages placed on the EU 27 + UK market is a one-way glass bottle consumed in the HORECA channel.</a:t>
            </a:r>
          </a:p>
          <a:p>
            <a:pPr>
              <a:lnSpc>
                <a:spcPct val="150000"/>
              </a:lnSpc>
            </a:pPr>
            <a:endParaRPr lang="en-GB" sz="1100" dirty="0">
              <a:latin typeface="+mn-lt"/>
            </a:endParaRPr>
          </a:p>
        </p:txBody>
      </p:sp>
      <p:sp>
        <p:nvSpPr>
          <p:cNvPr id="4" name="Slide Number Placeholder 3"/>
          <p:cNvSpPr>
            <a:spLocks noGrp="1"/>
          </p:cNvSpPr>
          <p:nvPr>
            <p:ph type="sldNum" sz="quarter" idx="5"/>
          </p:nvPr>
        </p:nvSpPr>
        <p:spPr/>
        <p:txBody>
          <a:bodyPr/>
          <a:lstStyle/>
          <a:p>
            <a:fld id="{74F33710-7F6E-F145-AA26-7050D752B3C9}" type="slidenum">
              <a:rPr lang="en-NL" smtClean="0"/>
              <a:t>8</a:t>
            </a:fld>
            <a:endParaRPr lang="en-NL"/>
          </a:p>
        </p:txBody>
      </p:sp>
    </p:spTree>
    <p:extLst>
      <p:ext uri="{BB962C8B-B14F-4D97-AF65-F5344CB8AC3E}">
        <p14:creationId xmlns:p14="http://schemas.microsoft.com/office/powerpoint/2010/main" val="1714912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50000"/>
              </a:lnSpc>
              <a:spcAft>
                <a:spcPts val="600"/>
              </a:spcAft>
              <a:buFont typeface="Symbol" panose="05050102010706020507" pitchFamily="18" charset="2"/>
              <a:buChar char=""/>
            </a:pPr>
            <a:r>
              <a:rPr lang="en-GB" sz="1100" dirty="0">
                <a:effectLst/>
                <a:latin typeface="+mn-lt"/>
                <a:ea typeface="Calibri" panose="020F0502020204030204" pitchFamily="34" charset="0"/>
                <a:cs typeface="Times New Roman" panose="02020603050405020304" pitchFamily="18" charset="0"/>
              </a:rPr>
              <a:t>In terms of tonnage, this means that one-way glass-packed beverages in the HORECA channel amount to 3 million tonnes or 17% of the 17.5 million tonnes of glass packaging placed on the EU 27+UK market. </a:t>
            </a:r>
          </a:p>
          <a:p>
            <a:pPr marL="342900" lvl="0" indent="-342900" algn="just">
              <a:lnSpc>
                <a:spcPct val="150000"/>
              </a:lnSpc>
              <a:spcAft>
                <a:spcPts val="600"/>
              </a:spcAft>
              <a:buFont typeface="Symbol" panose="05050102010706020507" pitchFamily="18" charset="2"/>
              <a:buChar char=""/>
            </a:pPr>
            <a:r>
              <a:rPr lang="en-GB" sz="1100" dirty="0">
                <a:effectLst/>
                <a:latin typeface="+mn-lt"/>
                <a:ea typeface="Calibri" panose="020F0502020204030204" pitchFamily="34" charset="0"/>
                <a:cs typeface="Times New Roman" panose="02020603050405020304" pitchFamily="18" charset="0"/>
              </a:rPr>
              <a:t>The study looked at 3 ways of characterising glass packaging waste in the HORECA channel: </a:t>
            </a:r>
          </a:p>
          <a:p>
            <a:pPr marL="742950" lvl="1" indent="-285750" algn="just">
              <a:lnSpc>
                <a:spcPct val="150000"/>
              </a:lnSpc>
              <a:spcAft>
                <a:spcPts val="600"/>
              </a:spcAft>
              <a:buFont typeface="Courier New" panose="02070309020205020404" pitchFamily="49" charset="0"/>
              <a:buChar char="o"/>
            </a:pPr>
            <a:r>
              <a:rPr lang="en-GB" sz="1100" dirty="0">
                <a:effectLst/>
                <a:latin typeface="+mn-lt"/>
                <a:ea typeface="Calibri" panose="020F0502020204030204" pitchFamily="34" charset="0"/>
                <a:cs typeface="Times New Roman" panose="02020603050405020304" pitchFamily="18" charset="0"/>
              </a:rPr>
              <a:t>In absolute tonnage</a:t>
            </a:r>
          </a:p>
          <a:p>
            <a:pPr marL="742950" lvl="1" indent="-285750" algn="just">
              <a:lnSpc>
                <a:spcPct val="150000"/>
              </a:lnSpc>
              <a:spcAft>
                <a:spcPts val="600"/>
              </a:spcAft>
              <a:buFont typeface="Courier New" panose="02070309020205020404" pitchFamily="49" charset="0"/>
              <a:buChar char="o"/>
            </a:pPr>
            <a:r>
              <a:rPr lang="en-GB" sz="1100" dirty="0">
                <a:effectLst/>
                <a:latin typeface="+mn-lt"/>
                <a:ea typeface="Calibri" panose="020F0502020204030204" pitchFamily="34" charset="0"/>
                <a:cs typeface="Times New Roman" panose="02020603050405020304" pitchFamily="18" charset="0"/>
              </a:rPr>
              <a:t>In kg per capita</a:t>
            </a:r>
          </a:p>
          <a:p>
            <a:pPr marL="742950" lvl="1" indent="-285750" algn="just">
              <a:lnSpc>
                <a:spcPct val="150000"/>
              </a:lnSpc>
              <a:spcAft>
                <a:spcPts val="600"/>
              </a:spcAft>
              <a:buFont typeface="Courier New" panose="02070309020205020404" pitchFamily="49" charset="0"/>
              <a:buChar char="o"/>
            </a:pPr>
            <a:r>
              <a:rPr lang="en-GB" sz="1100" dirty="0">
                <a:effectLst/>
                <a:latin typeface="+mn-lt"/>
                <a:ea typeface="Calibri" panose="020F0502020204030204" pitchFamily="34" charset="0"/>
                <a:cs typeface="Times New Roman" panose="02020603050405020304" pitchFamily="18" charset="0"/>
              </a:rPr>
              <a:t>In tonnes per HORECA outlets</a:t>
            </a:r>
          </a:p>
          <a:p>
            <a:pPr marL="285750" lvl="0" indent="-285750" algn="just">
              <a:lnSpc>
                <a:spcPct val="150000"/>
              </a:lnSpc>
              <a:spcAft>
                <a:spcPts val="600"/>
              </a:spcAft>
              <a:buFont typeface="Courier New" panose="02070309020205020404" pitchFamily="49" charset="0"/>
              <a:buChar char="o"/>
            </a:pPr>
            <a:r>
              <a:rPr lang="en-GB" sz="1100" dirty="0">
                <a:effectLst/>
                <a:latin typeface="+mn-lt"/>
                <a:ea typeface="Calibri" panose="020F0502020204030204" pitchFamily="34" charset="0"/>
                <a:cs typeface="Times New Roman" panose="02020603050405020304" pitchFamily="18" charset="0"/>
              </a:rPr>
              <a:t>The study provide country-specific data</a:t>
            </a:r>
          </a:p>
          <a:p>
            <a:pPr>
              <a:lnSpc>
                <a:spcPct val="150000"/>
              </a:lnSpc>
            </a:pPr>
            <a:endParaRPr lang="en-GB" dirty="0">
              <a:latin typeface="+mn-lt"/>
            </a:endParaRPr>
          </a:p>
        </p:txBody>
      </p:sp>
      <p:sp>
        <p:nvSpPr>
          <p:cNvPr id="4" name="Slide Number Placeholder 3"/>
          <p:cNvSpPr>
            <a:spLocks noGrp="1"/>
          </p:cNvSpPr>
          <p:nvPr>
            <p:ph type="sldNum" sz="quarter" idx="5"/>
          </p:nvPr>
        </p:nvSpPr>
        <p:spPr/>
        <p:txBody>
          <a:bodyPr/>
          <a:lstStyle/>
          <a:p>
            <a:fld id="{74F33710-7F6E-F145-AA26-7050D752B3C9}" type="slidenum">
              <a:rPr lang="en-NL" smtClean="0"/>
              <a:t>9</a:t>
            </a:fld>
            <a:endParaRPr lang="en-NL"/>
          </a:p>
        </p:txBody>
      </p:sp>
    </p:spTree>
    <p:extLst>
      <p:ext uri="{BB962C8B-B14F-4D97-AF65-F5344CB8AC3E}">
        <p14:creationId xmlns:p14="http://schemas.microsoft.com/office/powerpoint/2010/main" val="658269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6" name="Picture 15" descr="A picture containing person, outdoor, young, woman&#10;&#10;Description automatically generated">
            <a:extLst>
              <a:ext uri="{FF2B5EF4-FFF2-40B4-BE49-F238E27FC236}">
                <a16:creationId xmlns:a16="http://schemas.microsoft.com/office/drawing/2014/main" id="{C204F194-DA42-2D42-8059-0CC4D9B4B8F7}"/>
              </a:ext>
            </a:extLst>
          </p:cNvPr>
          <p:cNvPicPr>
            <a:picLocks noChangeAspect="1"/>
          </p:cNvPicPr>
          <p:nvPr userDrawn="1"/>
        </p:nvPicPr>
        <p:blipFill rotWithShape="1">
          <a:blip r:embed="rId2"/>
          <a:srcRect l="40" t="9361" r="9320"/>
          <a:stretch/>
        </p:blipFill>
        <p:spPr>
          <a:xfrm>
            <a:off x="5414" y="0"/>
            <a:ext cx="12181172" cy="6858000"/>
          </a:xfrm>
          <a:prstGeom prst="rect">
            <a:avLst/>
          </a:prstGeom>
        </p:spPr>
      </p:pic>
      <p:sp>
        <p:nvSpPr>
          <p:cNvPr id="6" name="Rectangle 5">
            <a:extLst>
              <a:ext uri="{FF2B5EF4-FFF2-40B4-BE49-F238E27FC236}">
                <a16:creationId xmlns:a16="http://schemas.microsoft.com/office/drawing/2014/main" id="{3970C61B-039F-354A-9EF7-D5A4D9238DE8}"/>
              </a:ext>
            </a:extLst>
          </p:cNvPr>
          <p:cNvSpPr/>
          <p:nvPr userDrawn="1"/>
        </p:nvSpPr>
        <p:spPr>
          <a:xfrm>
            <a:off x="145774" y="119271"/>
            <a:ext cx="11913704" cy="6612833"/>
          </a:xfrm>
          <a:prstGeom prst="rect">
            <a:avLst/>
          </a:prstGeom>
          <a:gradFill>
            <a:gsLst>
              <a:gs pos="51000">
                <a:srgbClr val="9BCEA4">
                  <a:alpha val="56000"/>
                </a:srgbClr>
              </a:gs>
              <a:gs pos="0">
                <a:srgbClr val="B8D590">
                  <a:alpha val="55000"/>
                </a:srgbClr>
              </a:gs>
              <a:gs pos="99000">
                <a:srgbClr val="4DBDC6">
                  <a:alpha val="5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7" name="Oval 6">
            <a:extLst>
              <a:ext uri="{FF2B5EF4-FFF2-40B4-BE49-F238E27FC236}">
                <a16:creationId xmlns:a16="http://schemas.microsoft.com/office/drawing/2014/main" id="{4EB90065-ACBD-AB44-90D8-44F8211CFDEE}"/>
              </a:ext>
            </a:extLst>
          </p:cNvPr>
          <p:cNvSpPr/>
          <p:nvPr userDrawn="1"/>
        </p:nvSpPr>
        <p:spPr>
          <a:xfrm>
            <a:off x="838274" y="877342"/>
            <a:ext cx="5103314" cy="5103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D190FB7B-B44C-884B-94E6-CA0F3FD954F6}"/>
              </a:ext>
            </a:extLst>
          </p:cNvPr>
          <p:cNvSpPr/>
          <p:nvPr userDrawn="1"/>
        </p:nvSpPr>
        <p:spPr>
          <a:xfrm>
            <a:off x="1150093" y="4652142"/>
            <a:ext cx="1075249" cy="1075249"/>
          </a:xfrm>
          <a:prstGeom prst="ellipse">
            <a:avLst/>
          </a:prstGeom>
          <a:solidFill>
            <a:srgbClr val="7AC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solidFill>
                <a:srgbClr val="7AC6B6"/>
              </a:solidFill>
            </a:endParaRPr>
          </a:p>
        </p:txBody>
      </p:sp>
      <p:sp>
        <p:nvSpPr>
          <p:cNvPr id="11" name="Oval 10">
            <a:extLst>
              <a:ext uri="{FF2B5EF4-FFF2-40B4-BE49-F238E27FC236}">
                <a16:creationId xmlns:a16="http://schemas.microsoft.com/office/drawing/2014/main" id="{418978B1-17AE-544E-AA42-EF0A0C26A13D}"/>
              </a:ext>
            </a:extLst>
          </p:cNvPr>
          <p:cNvSpPr/>
          <p:nvPr userDrawn="1"/>
        </p:nvSpPr>
        <p:spPr>
          <a:xfrm>
            <a:off x="1682533" y="5915426"/>
            <a:ext cx="503901" cy="503901"/>
          </a:xfrm>
          <a:prstGeom prst="ellipse">
            <a:avLst/>
          </a:prstGeom>
          <a:solidFill>
            <a:srgbClr val="94D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2" name="Oval 11">
            <a:extLst>
              <a:ext uri="{FF2B5EF4-FFF2-40B4-BE49-F238E27FC236}">
                <a16:creationId xmlns:a16="http://schemas.microsoft.com/office/drawing/2014/main" id="{FB0D61A2-DF1B-4049-AFD2-6DD6098F44FF}"/>
              </a:ext>
            </a:extLst>
          </p:cNvPr>
          <p:cNvSpPr/>
          <p:nvPr userDrawn="1"/>
        </p:nvSpPr>
        <p:spPr>
          <a:xfrm>
            <a:off x="2326013" y="5293492"/>
            <a:ext cx="276183" cy="276183"/>
          </a:xfrm>
          <a:prstGeom prst="ellipse">
            <a:avLst/>
          </a:prstGeom>
          <a:solidFill>
            <a:srgbClr val="B8D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4" name="Title 1">
            <a:extLst>
              <a:ext uri="{FF2B5EF4-FFF2-40B4-BE49-F238E27FC236}">
                <a16:creationId xmlns:a16="http://schemas.microsoft.com/office/drawing/2014/main" id="{46061A2A-D2D0-BE48-9A8B-BEDE7ADE5B46}"/>
              </a:ext>
            </a:extLst>
          </p:cNvPr>
          <p:cNvSpPr>
            <a:spLocks noGrp="1"/>
          </p:cNvSpPr>
          <p:nvPr>
            <p:ph type="title" hasCustomPrompt="1"/>
          </p:nvPr>
        </p:nvSpPr>
        <p:spPr>
          <a:xfrm>
            <a:off x="1166405" y="2394475"/>
            <a:ext cx="4506686" cy="1754325"/>
          </a:xfrm>
        </p:spPr>
        <p:txBody>
          <a:bodyPr anchor="b">
            <a:normAutofit/>
          </a:bodyPr>
          <a:lstStyle>
            <a:lvl1pPr algn="ctr">
              <a:defRPr sz="54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Presentation title here</a:t>
            </a:r>
            <a:endParaRPr lang="en-NL" dirty="0"/>
          </a:p>
        </p:txBody>
      </p:sp>
      <p:sp>
        <p:nvSpPr>
          <p:cNvPr id="19" name="Text Placeholder 2">
            <a:extLst>
              <a:ext uri="{FF2B5EF4-FFF2-40B4-BE49-F238E27FC236}">
                <a16:creationId xmlns:a16="http://schemas.microsoft.com/office/drawing/2014/main" id="{D4867118-0B3B-BB45-9334-6D6A6D7A2ADA}"/>
              </a:ext>
            </a:extLst>
          </p:cNvPr>
          <p:cNvSpPr>
            <a:spLocks noGrp="1"/>
          </p:cNvSpPr>
          <p:nvPr>
            <p:ph type="body" idx="1" hasCustomPrompt="1"/>
          </p:nvPr>
        </p:nvSpPr>
        <p:spPr>
          <a:xfrm>
            <a:off x="1166405" y="4204186"/>
            <a:ext cx="4506686" cy="421891"/>
          </a:xfrm>
        </p:spPr>
        <p:txBody>
          <a:bodyPr anchor="t">
            <a:normAutofit/>
          </a:bodyPr>
          <a:lstStyle>
            <a:lvl1pPr marL="0" indent="0" algn="ctr">
              <a:buNone/>
              <a:defRPr sz="2400" b="0" i="0">
                <a:solidFill>
                  <a:srgbClr val="7AC6B6"/>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20" name="Text Placeholder 19">
            <a:extLst>
              <a:ext uri="{FF2B5EF4-FFF2-40B4-BE49-F238E27FC236}">
                <a16:creationId xmlns:a16="http://schemas.microsoft.com/office/drawing/2014/main" id="{5E9DF0EE-9A4D-D545-926F-6EDB6062A999}"/>
              </a:ext>
            </a:extLst>
          </p:cNvPr>
          <p:cNvSpPr>
            <a:spLocks noGrp="1"/>
          </p:cNvSpPr>
          <p:nvPr>
            <p:ph type="body" sz="quarter" idx="11" hasCustomPrompt="1"/>
          </p:nvPr>
        </p:nvSpPr>
        <p:spPr>
          <a:xfrm>
            <a:off x="1196298" y="4801058"/>
            <a:ext cx="972469" cy="751352"/>
          </a:xfrm>
        </p:spPr>
        <p:txBody>
          <a:bodyPr>
            <a:normAutofit/>
          </a:bodyPr>
          <a:lstStyle>
            <a:lvl1pPr marL="0" indent="0" algn="ctr">
              <a:lnSpc>
                <a:spcPct val="150000"/>
              </a:lnSpc>
              <a:buFont typeface="Arial" panose="020B0604020202020204" pitchFamily="34" charset="0"/>
              <a:buNone/>
              <a:defRPr sz="1000" b="0" i="0"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Font typeface="Arial" panose="020B0604020202020204" pitchFamily="34" charset="0"/>
              <a:buNone/>
              <a:defRPr sz="1100"/>
            </a:lvl2pPr>
            <a:lvl3pPr marL="914400" indent="0">
              <a:buFont typeface="Arial" panose="020B0604020202020204" pitchFamily="34" charset="0"/>
              <a:buNone/>
              <a:defRPr sz="1100"/>
            </a:lvl3pPr>
            <a:lvl4pPr marL="1371600" indent="0">
              <a:buFont typeface="Arial" panose="020B0604020202020204" pitchFamily="34" charset="0"/>
              <a:buNone/>
              <a:defRPr sz="1100"/>
            </a:lvl4pPr>
            <a:lvl5pPr marL="1828800" indent="0">
              <a:buFont typeface="Arial" panose="020B0604020202020204" pitchFamily="34" charset="0"/>
              <a:buNone/>
              <a:defRPr sz="1100"/>
            </a:lvl5pPr>
          </a:lstStyle>
          <a:p>
            <a:pPr lvl="0"/>
            <a:r>
              <a:rPr lang="en-US" dirty="0"/>
              <a:t>INSERT DATE HERE</a:t>
            </a:r>
          </a:p>
        </p:txBody>
      </p:sp>
    </p:spTree>
    <p:extLst>
      <p:ext uri="{BB962C8B-B14F-4D97-AF65-F5344CB8AC3E}">
        <p14:creationId xmlns:p14="http://schemas.microsoft.com/office/powerpoint/2010/main" val="3081980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91D27-7828-3C4D-A8A2-94F0774B6D10}"/>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5C048220-1289-D941-A87D-1B5CF7627DDC}"/>
              </a:ext>
            </a:extLst>
          </p:cNvPr>
          <p:cNvSpPr>
            <a:spLocks noGrp="1"/>
          </p:cNvSpPr>
          <p:nvPr>
            <p:ph type="body" idx="1"/>
          </p:nvPr>
        </p:nvSpPr>
        <p:spPr>
          <a:xfrm>
            <a:off x="839788" y="1681163"/>
            <a:ext cx="5157787" cy="823912"/>
          </a:xfrm>
        </p:spPr>
        <p:txBody>
          <a:bodyPr anchor="b"/>
          <a:lstStyle>
            <a:lvl1pPr marL="0" indent="0">
              <a:buNone/>
              <a:defRPr sz="2400" b="0" i="0">
                <a:latin typeface="Roboto Black" panose="02000000000000000000" pitchFamily="2" charset="0"/>
                <a:ea typeface="Roboto Black" panose="02000000000000000000" pitchFamily="2" charset="0"/>
                <a:cs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B24847-A056-7845-8790-1FE4BE297D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9616F866-1858-DE48-82C4-DBDB92A35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7BBF25-5431-D940-BEA7-F3013E3CC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F56CD4A4-9205-DC4A-A187-BE5C4636F6F2}"/>
              </a:ext>
            </a:extLst>
          </p:cNvPr>
          <p:cNvSpPr>
            <a:spLocks noGrp="1"/>
          </p:cNvSpPr>
          <p:nvPr>
            <p:ph type="dt" sz="half" idx="10"/>
          </p:nvPr>
        </p:nvSpPr>
        <p:spPr/>
        <p:txBody>
          <a:bodyPr/>
          <a:lstStyle/>
          <a:p>
            <a:fld id="{CB6FD5DE-4B79-DD44-8133-B4F598B1BB1A}" type="datetimeFigureOut">
              <a:rPr lang="en-NL" smtClean="0"/>
              <a:t>06/26/2023</a:t>
            </a:fld>
            <a:endParaRPr lang="en-NL"/>
          </a:p>
        </p:txBody>
      </p:sp>
      <p:sp>
        <p:nvSpPr>
          <p:cNvPr id="8" name="Footer Placeholder 7">
            <a:extLst>
              <a:ext uri="{FF2B5EF4-FFF2-40B4-BE49-F238E27FC236}">
                <a16:creationId xmlns:a16="http://schemas.microsoft.com/office/drawing/2014/main" id="{4422FA51-CB46-ED4E-9270-006F1511E016}"/>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736F9635-36C9-2747-A49E-10C5F9D4F8D7}"/>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3251979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4AD7-B831-084F-A178-07EEA51CC4AB}"/>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169C6441-36A2-CB41-83D1-808166C1D126}"/>
              </a:ext>
            </a:extLst>
          </p:cNvPr>
          <p:cNvSpPr>
            <a:spLocks noGrp="1"/>
          </p:cNvSpPr>
          <p:nvPr>
            <p:ph type="dt" sz="half" idx="10"/>
          </p:nvPr>
        </p:nvSpPr>
        <p:spPr/>
        <p:txBody>
          <a:bodyPr/>
          <a:lstStyle/>
          <a:p>
            <a:fld id="{CB6FD5DE-4B79-DD44-8133-B4F598B1BB1A}" type="datetimeFigureOut">
              <a:rPr lang="en-NL" smtClean="0"/>
              <a:t>06/26/2023</a:t>
            </a:fld>
            <a:endParaRPr lang="en-NL"/>
          </a:p>
        </p:txBody>
      </p:sp>
      <p:sp>
        <p:nvSpPr>
          <p:cNvPr id="4" name="Footer Placeholder 3">
            <a:extLst>
              <a:ext uri="{FF2B5EF4-FFF2-40B4-BE49-F238E27FC236}">
                <a16:creationId xmlns:a16="http://schemas.microsoft.com/office/drawing/2014/main" id="{30553CF2-302D-8C42-8B46-962E15124BD8}"/>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338791E-1DF8-D545-B1A5-5FE917B73930}"/>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1389476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7AB078-3619-594A-B323-B1D4F789836C}"/>
              </a:ext>
            </a:extLst>
          </p:cNvPr>
          <p:cNvSpPr>
            <a:spLocks noGrp="1"/>
          </p:cNvSpPr>
          <p:nvPr>
            <p:ph type="dt" sz="half" idx="10"/>
          </p:nvPr>
        </p:nvSpPr>
        <p:spPr/>
        <p:txBody>
          <a:bodyPr/>
          <a:lstStyle/>
          <a:p>
            <a:fld id="{CB6FD5DE-4B79-DD44-8133-B4F598B1BB1A}" type="datetimeFigureOut">
              <a:rPr lang="en-NL" smtClean="0"/>
              <a:t>06/26/2023</a:t>
            </a:fld>
            <a:endParaRPr lang="en-NL"/>
          </a:p>
        </p:txBody>
      </p:sp>
      <p:sp>
        <p:nvSpPr>
          <p:cNvPr id="3" name="Footer Placeholder 2">
            <a:extLst>
              <a:ext uri="{FF2B5EF4-FFF2-40B4-BE49-F238E27FC236}">
                <a16:creationId xmlns:a16="http://schemas.microsoft.com/office/drawing/2014/main" id="{6AD95CC2-CBD8-B84B-A343-83EF6611581A}"/>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90FCD56D-7530-2D47-A3D2-91C364708F50}"/>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1544035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E72F0-B88D-9048-BA6D-2755C7710A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BCA0D457-C49E-EB4D-A8E0-E1AB19DF12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B31DDD26-EE4B-1846-B32B-1F6B2C31D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222FE-2E20-1F46-A6B1-577B3DBA8492}"/>
              </a:ext>
            </a:extLst>
          </p:cNvPr>
          <p:cNvSpPr>
            <a:spLocks noGrp="1"/>
          </p:cNvSpPr>
          <p:nvPr>
            <p:ph type="dt" sz="half" idx="10"/>
          </p:nvPr>
        </p:nvSpPr>
        <p:spPr/>
        <p:txBody>
          <a:bodyPr/>
          <a:lstStyle/>
          <a:p>
            <a:fld id="{CB6FD5DE-4B79-DD44-8133-B4F598B1BB1A}" type="datetimeFigureOut">
              <a:rPr lang="en-NL" smtClean="0"/>
              <a:t>06/26/2023</a:t>
            </a:fld>
            <a:endParaRPr lang="en-NL"/>
          </a:p>
        </p:txBody>
      </p:sp>
      <p:sp>
        <p:nvSpPr>
          <p:cNvPr id="6" name="Footer Placeholder 5">
            <a:extLst>
              <a:ext uri="{FF2B5EF4-FFF2-40B4-BE49-F238E27FC236}">
                <a16:creationId xmlns:a16="http://schemas.microsoft.com/office/drawing/2014/main" id="{20BE154B-814C-AC4D-9AE0-02B605F7B0C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E362D2D-79DD-F54B-A5F1-C0D57D6F9C2C}"/>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1738968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9B063-D07A-C04B-921D-B5B4A865E5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47DDF633-5421-E74A-B534-EE5BE5E5F5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2C0681B8-2A8A-A044-96A3-B32662540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495F3-E540-4748-B39C-99E4567BD07C}"/>
              </a:ext>
            </a:extLst>
          </p:cNvPr>
          <p:cNvSpPr>
            <a:spLocks noGrp="1"/>
          </p:cNvSpPr>
          <p:nvPr>
            <p:ph type="dt" sz="half" idx="10"/>
          </p:nvPr>
        </p:nvSpPr>
        <p:spPr/>
        <p:txBody>
          <a:bodyPr/>
          <a:lstStyle/>
          <a:p>
            <a:fld id="{CB6FD5DE-4B79-DD44-8133-B4F598B1BB1A}" type="datetimeFigureOut">
              <a:rPr lang="en-NL" smtClean="0"/>
              <a:t>06/26/2023</a:t>
            </a:fld>
            <a:endParaRPr lang="en-NL"/>
          </a:p>
        </p:txBody>
      </p:sp>
      <p:sp>
        <p:nvSpPr>
          <p:cNvPr id="6" name="Footer Placeholder 5">
            <a:extLst>
              <a:ext uri="{FF2B5EF4-FFF2-40B4-BE49-F238E27FC236}">
                <a16:creationId xmlns:a16="http://schemas.microsoft.com/office/drawing/2014/main" id="{EA67ECA3-6EC3-3B4B-82CD-808D70F8306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E8B8E17-30B6-E248-9E67-C637DB659808}"/>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512603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42CD6-0118-194B-9EBD-49C77167B177}"/>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2797425F-700E-0E43-9953-A47D92D040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20C4F02E-6AFE-9446-963B-D40CAE2B36E2}"/>
              </a:ext>
            </a:extLst>
          </p:cNvPr>
          <p:cNvSpPr>
            <a:spLocks noGrp="1"/>
          </p:cNvSpPr>
          <p:nvPr>
            <p:ph type="dt" sz="half" idx="10"/>
          </p:nvPr>
        </p:nvSpPr>
        <p:spPr/>
        <p:txBody>
          <a:bodyPr/>
          <a:lstStyle/>
          <a:p>
            <a:fld id="{CB6FD5DE-4B79-DD44-8133-B4F598B1BB1A}" type="datetimeFigureOut">
              <a:rPr lang="en-NL" smtClean="0"/>
              <a:t>06/26/2023</a:t>
            </a:fld>
            <a:endParaRPr lang="en-NL"/>
          </a:p>
        </p:txBody>
      </p:sp>
      <p:sp>
        <p:nvSpPr>
          <p:cNvPr id="5" name="Footer Placeholder 4">
            <a:extLst>
              <a:ext uri="{FF2B5EF4-FFF2-40B4-BE49-F238E27FC236}">
                <a16:creationId xmlns:a16="http://schemas.microsoft.com/office/drawing/2014/main" id="{7FA93911-B502-2949-96A1-277B38A1AD5E}"/>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C4EB8EC-8088-2849-89DE-782B2DDD7D79}"/>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2238668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D1A6A0-2C26-CC41-B161-CFC945E4C7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13B73DB3-EC4B-3D4D-902A-7B7ADF66B2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22E3D9A1-D992-294E-BCDC-7665BB359177}"/>
              </a:ext>
            </a:extLst>
          </p:cNvPr>
          <p:cNvSpPr>
            <a:spLocks noGrp="1"/>
          </p:cNvSpPr>
          <p:nvPr>
            <p:ph type="dt" sz="half" idx="10"/>
          </p:nvPr>
        </p:nvSpPr>
        <p:spPr/>
        <p:txBody>
          <a:bodyPr/>
          <a:lstStyle/>
          <a:p>
            <a:fld id="{CB6FD5DE-4B79-DD44-8133-B4F598B1BB1A}" type="datetimeFigureOut">
              <a:rPr lang="en-NL" smtClean="0"/>
              <a:t>06/26/2023</a:t>
            </a:fld>
            <a:endParaRPr lang="en-NL"/>
          </a:p>
        </p:txBody>
      </p:sp>
      <p:sp>
        <p:nvSpPr>
          <p:cNvPr id="5" name="Footer Placeholder 4">
            <a:extLst>
              <a:ext uri="{FF2B5EF4-FFF2-40B4-BE49-F238E27FC236}">
                <a16:creationId xmlns:a16="http://schemas.microsoft.com/office/drawing/2014/main" id="{D75F39B6-984A-3545-909E-33629032745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18C2CBE-1D5C-0E47-A679-9C1D96D24162}"/>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1518980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2CBCE-9ED9-7FA2-8E40-007E56A6EE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8DC4DD72-B398-6DAE-727B-2510E58AF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B854FC93-354F-F928-A0CC-996392687549}"/>
              </a:ext>
            </a:extLst>
          </p:cNvPr>
          <p:cNvSpPr>
            <a:spLocks noGrp="1"/>
          </p:cNvSpPr>
          <p:nvPr>
            <p:ph type="dt" sz="half" idx="10"/>
          </p:nvPr>
        </p:nvSpPr>
        <p:spPr/>
        <p:txBody>
          <a:bodyPr/>
          <a:lstStyle/>
          <a:p>
            <a:fld id="{1AD46450-4A4B-4F63-A843-7256F902B7BD}" type="datetimeFigureOut">
              <a:rPr lang="en-BE" smtClean="0"/>
              <a:t>06/26/2023</a:t>
            </a:fld>
            <a:endParaRPr lang="en-BE"/>
          </a:p>
        </p:txBody>
      </p:sp>
      <p:sp>
        <p:nvSpPr>
          <p:cNvPr id="5" name="Footer Placeholder 4">
            <a:extLst>
              <a:ext uri="{FF2B5EF4-FFF2-40B4-BE49-F238E27FC236}">
                <a16:creationId xmlns:a16="http://schemas.microsoft.com/office/drawing/2014/main" id="{51398BB2-3514-5F48-2219-4EFB501086FD}"/>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88A94728-3E64-819A-256F-9AD83AD9DC7B}"/>
              </a:ext>
            </a:extLst>
          </p:cNvPr>
          <p:cNvSpPr>
            <a:spLocks noGrp="1"/>
          </p:cNvSpPr>
          <p:nvPr>
            <p:ph type="sldNum" sz="quarter" idx="12"/>
          </p:nvPr>
        </p:nvSpPr>
        <p:spPr/>
        <p:txBody>
          <a:bodyPr/>
          <a:lstStyle/>
          <a:p>
            <a:fld id="{C538A7C3-F0E0-444D-A732-7B335E4A145B}" type="slidenum">
              <a:rPr lang="en-BE" smtClean="0"/>
              <a:t>‹#›</a:t>
            </a:fld>
            <a:endParaRPr lang="en-BE"/>
          </a:p>
        </p:txBody>
      </p:sp>
    </p:spTree>
    <p:extLst>
      <p:ext uri="{BB962C8B-B14F-4D97-AF65-F5344CB8AC3E}">
        <p14:creationId xmlns:p14="http://schemas.microsoft.com/office/powerpoint/2010/main" val="4175171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prstGeom prst="rect">
            <a:avLst/>
          </a:prstGeom>
          <a:noFill/>
        </p:spPr>
        <p:txBody>
          <a:bodyPr/>
          <a:lstStyle>
            <a:lvl1pPr>
              <a:defRPr>
                <a:solidFill>
                  <a:schemeClr val="accent3"/>
                </a:solidFill>
                <a:latin typeface="Arial" charset="0"/>
                <a:ea typeface="Arial" charset="0"/>
                <a:cs typeface="Arial" charset="0"/>
              </a:defRPr>
            </a:lvl1pPr>
          </a:lstStyle>
          <a:p>
            <a:r>
              <a:rPr lang="nl-NL"/>
              <a:t>Click </a:t>
            </a:r>
            <a:r>
              <a:rPr lang="nl-NL" err="1"/>
              <a:t>to</a:t>
            </a:r>
            <a:r>
              <a:rPr lang="nl-NL"/>
              <a:t> </a:t>
            </a:r>
            <a:r>
              <a:rPr lang="nl-NL" err="1"/>
              <a:t>add</a:t>
            </a:r>
            <a:r>
              <a:rPr lang="nl-NL"/>
              <a:t> background picture</a:t>
            </a:r>
          </a:p>
        </p:txBody>
      </p:sp>
      <p:sp>
        <p:nvSpPr>
          <p:cNvPr id="13" name="Text Placeholder 12"/>
          <p:cNvSpPr>
            <a:spLocks noGrp="1"/>
          </p:cNvSpPr>
          <p:nvPr>
            <p:ph type="body" sz="quarter" idx="11" hasCustomPrompt="1"/>
          </p:nvPr>
        </p:nvSpPr>
        <p:spPr>
          <a:xfrm>
            <a:off x="990599" y="4319493"/>
            <a:ext cx="10702937" cy="889000"/>
          </a:xfrm>
          <a:prstGeom prst="rect">
            <a:avLst/>
          </a:prstGeom>
          <a:noFill/>
        </p:spPr>
        <p:txBody>
          <a:bodyPr anchor="b"/>
          <a:lstStyle>
            <a:lvl1pPr marL="0" marR="0" indent="0" algn="l" defTabSz="914400" rtl="0" eaLnBrk="1" fontAlgn="auto" latinLnBrk="0" hangingPunct="1">
              <a:lnSpc>
                <a:spcPct val="90000"/>
              </a:lnSpc>
              <a:spcBef>
                <a:spcPts val="1000"/>
              </a:spcBef>
              <a:spcAft>
                <a:spcPts val="0"/>
              </a:spcAft>
              <a:buClrTx/>
              <a:buSzTx/>
              <a:buFont typeface="Arial"/>
              <a:buNone/>
              <a:tabLst/>
              <a:defRPr sz="6500" b="1" i="0">
                <a:solidFill>
                  <a:schemeClr val="bg1"/>
                </a:solidFill>
                <a:latin typeface="Arial" charset="0"/>
                <a:ea typeface="Arial" charset="0"/>
                <a:cs typeface="Arial" charset="0"/>
              </a:defRPr>
            </a:lvl1pPr>
          </a:lstStyle>
          <a:p>
            <a:pPr lvl="0"/>
            <a:r>
              <a:rPr lang="en-US"/>
              <a:t>CLICK TO EDIT HEADING</a:t>
            </a:r>
          </a:p>
        </p:txBody>
      </p:sp>
      <p:sp>
        <p:nvSpPr>
          <p:cNvPr id="17" name="Text Placeholder 16"/>
          <p:cNvSpPr>
            <a:spLocks noGrp="1"/>
          </p:cNvSpPr>
          <p:nvPr>
            <p:ph type="body" sz="quarter" idx="12" hasCustomPrompt="1"/>
          </p:nvPr>
        </p:nvSpPr>
        <p:spPr>
          <a:xfrm>
            <a:off x="990599" y="5325034"/>
            <a:ext cx="10746129" cy="1026459"/>
          </a:xfrm>
          <a:prstGeom prst="rect">
            <a:avLst/>
          </a:prstGeom>
        </p:spPr>
        <p:txBody>
          <a:bodyPr anchor="t"/>
          <a:lstStyle>
            <a:lvl1pPr marL="0" indent="0">
              <a:buNone/>
              <a:defRPr>
                <a:solidFill>
                  <a:schemeClr val="bg1"/>
                </a:solidFill>
                <a:latin typeface="Arial" charset="0"/>
                <a:ea typeface="Arial" charset="0"/>
                <a:cs typeface="Arial" charset="0"/>
              </a:defRPr>
            </a:lvl1pPr>
          </a:lstStyle>
          <a:p>
            <a:pPr lvl="0"/>
            <a:r>
              <a:rPr lang="en-US"/>
              <a:t>Click to edit subheading</a:t>
            </a:r>
            <a:endParaRPr lang="nl-NL"/>
          </a:p>
        </p:txBody>
      </p:sp>
      <p:sp>
        <p:nvSpPr>
          <p:cNvPr id="21" name="Picture Placeholder 20"/>
          <p:cNvSpPr>
            <a:spLocks noGrp="1"/>
          </p:cNvSpPr>
          <p:nvPr>
            <p:ph type="pic" sz="quarter" idx="13" hasCustomPrompt="1"/>
          </p:nvPr>
        </p:nvSpPr>
        <p:spPr>
          <a:xfrm>
            <a:off x="10210800" y="330200"/>
            <a:ext cx="1701800" cy="965200"/>
          </a:xfrm>
          <a:prstGeom prst="rect">
            <a:avLst/>
          </a:prstGeom>
        </p:spPr>
        <p:txBody>
          <a:bodyPr/>
          <a:lstStyle>
            <a:lvl1pPr marL="0" indent="0">
              <a:buNone/>
              <a:defRPr sz="2000">
                <a:solidFill>
                  <a:schemeClr val="accent3"/>
                </a:solidFill>
                <a:latin typeface="Arial" charset="0"/>
                <a:ea typeface="Arial" charset="0"/>
                <a:cs typeface="Arial" charset="0"/>
              </a:defRPr>
            </a:lvl1pPr>
          </a:lstStyle>
          <a:p>
            <a:r>
              <a:rPr lang="nl-NL"/>
              <a:t>Click </a:t>
            </a:r>
            <a:r>
              <a:rPr lang="nl-NL" err="1"/>
              <a:t>to</a:t>
            </a:r>
            <a:r>
              <a:rPr lang="nl-NL"/>
              <a:t> </a:t>
            </a:r>
            <a:r>
              <a:rPr lang="nl-NL" err="1"/>
              <a:t>add</a:t>
            </a:r>
            <a:r>
              <a:rPr lang="nl-NL"/>
              <a:t> FEVE logo</a:t>
            </a:r>
          </a:p>
        </p:txBody>
      </p:sp>
    </p:spTree>
    <p:extLst>
      <p:ext uri="{BB962C8B-B14F-4D97-AF65-F5344CB8AC3E}">
        <p14:creationId xmlns:p14="http://schemas.microsoft.com/office/powerpoint/2010/main" val="4010077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reaker slid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prstGeom prst="rect">
            <a:avLst/>
          </a:prstGeom>
          <a:noFill/>
        </p:spPr>
        <p:txBody>
          <a:bodyPr/>
          <a:lstStyle>
            <a:lvl1pPr>
              <a:defRPr>
                <a:solidFill>
                  <a:schemeClr val="accent3"/>
                </a:solidFill>
                <a:latin typeface="Arial" charset="0"/>
                <a:ea typeface="Arial" charset="0"/>
                <a:cs typeface="Arial" charset="0"/>
              </a:defRPr>
            </a:lvl1pPr>
          </a:lstStyle>
          <a:p>
            <a:r>
              <a:rPr lang="nl-NL"/>
              <a:t>Click </a:t>
            </a:r>
            <a:r>
              <a:rPr lang="nl-NL" err="1"/>
              <a:t>to</a:t>
            </a:r>
            <a:r>
              <a:rPr lang="nl-NL"/>
              <a:t> </a:t>
            </a:r>
            <a:r>
              <a:rPr lang="nl-NL" err="1"/>
              <a:t>add</a:t>
            </a:r>
            <a:r>
              <a:rPr lang="nl-NL"/>
              <a:t> background picture</a:t>
            </a:r>
          </a:p>
        </p:txBody>
      </p:sp>
      <p:sp>
        <p:nvSpPr>
          <p:cNvPr id="13" name="Text Placeholder 12"/>
          <p:cNvSpPr>
            <a:spLocks noGrp="1"/>
          </p:cNvSpPr>
          <p:nvPr>
            <p:ph type="body" sz="quarter" idx="11" hasCustomPrompt="1"/>
          </p:nvPr>
        </p:nvSpPr>
        <p:spPr>
          <a:xfrm>
            <a:off x="990599" y="4319493"/>
            <a:ext cx="10702937" cy="889000"/>
          </a:xfrm>
          <a:prstGeom prst="rect">
            <a:avLst/>
          </a:prstGeom>
          <a:noFill/>
        </p:spPr>
        <p:txBody>
          <a:bodyPr anchor="b"/>
          <a:lstStyle>
            <a:lvl1pPr marL="0" marR="0" indent="0" algn="l" defTabSz="914400" rtl="0" eaLnBrk="1" fontAlgn="auto" latinLnBrk="0" hangingPunct="1">
              <a:lnSpc>
                <a:spcPct val="90000"/>
              </a:lnSpc>
              <a:spcBef>
                <a:spcPts val="1000"/>
              </a:spcBef>
              <a:spcAft>
                <a:spcPts val="0"/>
              </a:spcAft>
              <a:buClrTx/>
              <a:buSzTx/>
              <a:buFont typeface="Arial"/>
              <a:buNone/>
              <a:tabLst/>
              <a:defRPr sz="6500" b="1" i="0">
                <a:solidFill>
                  <a:schemeClr val="bg1"/>
                </a:solidFill>
                <a:latin typeface="Arial" charset="0"/>
                <a:ea typeface="Arial" charset="0"/>
                <a:cs typeface="Arial" charset="0"/>
              </a:defRPr>
            </a:lvl1pPr>
          </a:lstStyle>
          <a:p>
            <a:pPr lvl="0"/>
            <a:r>
              <a:rPr lang="en-US"/>
              <a:t>CLICK TO EDIT HEADING</a:t>
            </a:r>
          </a:p>
        </p:txBody>
      </p:sp>
      <p:sp>
        <p:nvSpPr>
          <p:cNvPr id="17" name="Text Placeholder 16"/>
          <p:cNvSpPr>
            <a:spLocks noGrp="1"/>
          </p:cNvSpPr>
          <p:nvPr>
            <p:ph type="body" sz="quarter" idx="12" hasCustomPrompt="1"/>
          </p:nvPr>
        </p:nvSpPr>
        <p:spPr>
          <a:xfrm>
            <a:off x="990599" y="5325034"/>
            <a:ext cx="10746129" cy="1026459"/>
          </a:xfrm>
          <a:prstGeom prst="rect">
            <a:avLst/>
          </a:prstGeom>
        </p:spPr>
        <p:txBody>
          <a:bodyPr anchor="t"/>
          <a:lstStyle>
            <a:lvl1pPr marL="0" indent="0">
              <a:buNone/>
              <a:defRPr>
                <a:solidFill>
                  <a:schemeClr val="bg1"/>
                </a:solidFill>
                <a:latin typeface="Arial" charset="0"/>
                <a:ea typeface="Arial" charset="0"/>
                <a:cs typeface="Arial" charset="0"/>
              </a:defRPr>
            </a:lvl1pPr>
          </a:lstStyle>
          <a:p>
            <a:pPr lvl="0"/>
            <a:r>
              <a:rPr lang="en-US"/>
              <a:t>Click to edit subheading</a:t>
            </a:r>
            <a:endParaRPr lang="nl-NL"/>
          </a:p>
        </p:txBody>
      </p:sp>
    </p:spTree>
    <p:extLst>
      <p:ext uri="{BB962C8B-B14F-4D97-AF65-F5344CB8AC3E}">
        <p14:creationId xmlns:p14="http://schemas.microsoft.com/office/powerpoint/2010/main" val="136143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BE7426E-BA30-B544-8F51-69D7EA664176}"/>
              </a:ext>
            </a:extLst>
          </p:cNvPr>
          <p:cNvPicPr>
            <a:picLocks noChangeAspect="1"/>
          </p:cNvPicPr>
          <p:nvPr userDrawn="1"/>
        </p:nvPicPr>
        <p:blipFill>
          <a:blip r:embed="rId2"/>
          <a:stretch>
            <a:fillRect/>
          </a:stretch>
        </p:blipFill>
        <p:spPr>
          <a:xfrm rot="1553005">
            <a:off x="2995669" y="-899555"/>
            <a:ext cx="9081490" cy="5864364"/>
          </a:xfrm>
          <a:prstGeom prst="rect">
            <a:avLst/>
          </a:prstGeom>
        </p:spPr>
      </p:pic>
      <p:sp>
        <p:nvSpPr>
          <p:cNvPr id="13" name="Oval 12">
            <a:extLst>
              <a:ext uri="{FF2B5EF4-FFF2-40B4-BE49-F238E27FC236}">
                <a16:creationId xmlns:a16="http://schemas.microsoft.com/office/drawing/2014/main" id="{38D1365C-F93E-4547-9AB7-EBD63DF08C79}"/>
              </a:ext>
            </a:extLst>
          </p:cNvPr>
          <p:cNvSpPr/>
          <p:nvPr userDrawn="1"/>
        </p:nvSpPr>
        <p:spPr>
          <a:xfrm>
            <a:off x="10516848" y="-1018176"/>
            <a:ext cx="1746138" cy="1746138"/>
          </a:xfrm>
          <a:prstGeom prst="ellipse">
            <a:avLst/>
          </a:prstGeom>
          <a:solidFill>
            <a:srgbClr val="94D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4" name="Oval 13">
            <a:extLst>
              <a:ext uri="{FF2B5EF4-FFF2-40B4-BE49-F238E27FC236}">
                <a16:creationId xmlns:a16="http://schemas.microsoft.com/office/drawing/2014/main" id="{8481DA04-0BC1-2F46-A64A-03502BD2088C}"/>
              </a:ext>
            </a:extLst>
          </p:cNvPr>
          <p:cNvSpPr/>
          <p:nvPr userDrawn="1"/>
        </p:nvSpPr>
        <p:spPr>
          <a:xfrm>
            <a:off x="9075910" y="542579"/>
            <a:ext cx="380540" cy="380540"/>
          </a:xfrm>
          <a:prstGeom prst="ellipse">
            <a:avLst/>
          </a:prstGeom>
          <a:solidFill>
            <a:srgbClr val="4D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5" name="Oval 14">
            <a:extLst>
              <a:ext uri="{FF2B5EF4-FFF2-40B4-BE49-F238E27FC236}">
                <a16:creationId xmlns:a16="http://schemas.microsoft.com/office/drawing/2014/main" id="{EBC73E25-75F7-8244-BEA6-901B90138159}"/>
              </a:ext>
            </a:extLst>
          </p:cNvPr>
          <p:cNvSpPr/>
          <p:nvPr userDrawn="1"/>
        </p:nvSpPr>
        <p:spPr>
          <a:xfrm>
            <a:off x="6206033" y="5235219"/>
            <a:ext cx="380540" cy="380540"/>
          </a:xfrm>
          <a:prstGeom prst="ellipse">
            <a:avLst/>
          </a:prstGeom>
          <a:solidFill>
            <a:srgbClr val="B8D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8" name="Picture Placeholder 17">
            <a:extLst>
              <a:ext uri="{FF2B5EF4-FFF2-40B4-BE49-F238E27FC236}">
                <a16:creationId xmlns:a16="http://schemas.microsoft.com/office/drawing/2014/main" id="{512ADEF6-5452-5747-8DD2-3D94592198E8}"/>
              </a:ext>
            </a:extLst>
          </p:cNvPr>
          <p:cNvSpPr>
            <a:spLocks noGrp="1"/>
          </p:cNvSpPr>
          <p:nvPr>
            <p:ph type="pic" sz="quarter" idx="10"/>
          </p:nvPr>
        </p:nvSpPr>
        <p:spPr>
          <a:xfrm>
            <a:off x="7181206" y="1522640"/>
            <a:ext cx="4242283" cy="4239481"/>
          </a:xfrm>
          <a:prstGeom prst="ellipse">
            <a:avLst/>
          </a:prstGeom>
        </p:spPr>
        <p:txBody>
          <a:bodyPr/>
          <a:lstStyle/>
          <a:p>
            <a:endParaRPr lang="en-NL"/>
          </a:p>
        </p:txBody>
      </p:sp>
      <p:sp>
        <p:nvSpPr>
          <p:cNvPr id="20" name="Text Placeholder 19">
            <a:extLst>
              <a:ext uri="{FF2B5EF4-FFF2-40B4-BE49-F238E27FC236}">
                <a16:creationId xmlns:a16="http://schemas.microsoft.com/office/drawing/2014/main" id="{680D2A0F-A25A-444E-AB06-D11E48438A28}"/>
              </a:ext>
            </a:extLst>
          </p:cNvPr>
          <p:cNvSpPr>
            <a:spLocks noGrp="1"/>
          </p:cNvSpPr>
          <p:nvPr>
            <p:ph type="body" sz="quarter" idx="11"/>
          </p:nvPr>
        </p:nvSpPr>
        <p:spPr>
          <a:xfrm>
            <a:off x="998764" y="2112664"/>
            <a:ext cx="4506686" cy="3015789"/>
          </a:xfrm>
        </p:spPr>
        <p:txBody>
          <a:bodyPr>
            <a:normAutofit/>
          </a:bodyPr>
          <a:lstStyle>
            <a:lvl1pPr marL="0" indent="0">
              <a:buFont typeface="Arial" panose="020B0604020202020204" pitchFamily="34" charset="0"/>
              <a:buNone/>
              <a:defRPr sz="1100"/>
            </a:lvl1pPr>
            <a:lvl2pPr marL="457200" indent="0">
              <a:buFont typeface="Arial" panose="020B0604020202020204" pitchFamily="34" charset="0"/>
              <a:buNone/>
              <a:defRPr sz="1100"/>
            </a:lvl2pPr>
            <a:lvl3pPr marL="914400" indent="0">
              <a:buFont typeface="Arial" panose="020B0604020202020204" pitchFamily="34" charset="0"/>
              <a:buNone/>
              <a:defRPr sz="1100"/>
            </a:lvl3pPr>
            <a:lvl4pPr marL="1371600" indent="0">
              <a:buFont typeface="Arial" panose="020B0604020202020204" pitchFamily="34" charset="0"/>
              <a:buNone/>
              <a:defRPr sz="1100"/>
            </a:lvl4pPr>
            <a:lvl5pPr marL="1828800" indent="0">
              <a:buFont typeface="Arial" panose="020B0604020202020204" pitchFamily="34" charset="0"/>
              <a:buNone/>
              <a:defRPr sz="1100"/>
            </a:lvl5pPr>
          </a:lstStyle>
          <a:p>
            <a:pPr lvl="0"/>
            <a:r>
              <a:rPr lang="en-US" dirty="0"/>
              <a:t>Click to edit Master text styles</a:t>
            </a:r>
          </a:p>
        </p:txBody>
      </p:sp>
      <p:sp>
        <p:nvSpPr>
          <p:cNvPr id="21" name="Text Placeholder 2">
            <a:extLst>
              <a:ext uri="{FF2B5EF4-FFF2-40B4-BE49-F238E27FC236}">
                <a16:creationId xmlns:a16="http://schemas.microsoft.com/office/drawing/2014/main" id="{F0EC6C56-922D-B346-A468-378EAC391A63}"/>
              </a:ext>
            </a:extLst>
          </p:cNvPr>
          <p:cNvSpPr>
            <a:spLocks noGrp="1"/>
          </p:cNvSpPr>
          <p:nvPr>
            <p:ph type="body" idx="1" hasCustomPrompt="1"/>
          </p:nvPr>
        </p:nvSpPr>
        <p:spPr>
          <a:xfrm>
            <a:off x="998765" y="1609285"/>
            <a:ext cx="4506686" cy="497371"/>
          </a:xfrm>
        </p:spPr>
        <p:txBody>
          <a:bodyPr anchor="b">
            <a:normAutofit/>
          </a:bodyPr>
          <a:lstStyle>
            <a:lvl1pPr marL="0" indent="0">
              <a:buNone/>
              <a:defRPr sz="2000" b="0" i="0">
                <a:solidFill>
                  <a:srgbClr val="7AC6B6"/>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22" name="Title 1">
            <a:extLst>
              <a:ext uri="{FF2B5EF4-FFF2-40B4-BE49-F238E27FC236}">
                <a16:creationId xmlns:a16="http://schemas.microsoft.com/office/drawing/2014/main" id="{A9EB1A9D-6140-C444-AAE1-0D1FF2E23F2C}"/>
              </a:ext>
            </a:extLst>
          </p:cNvPr>
          <p:cNvSpPr>
            <a:spLocks noGrp="1"/>
          </p:cNvSpPr>
          <p:nvPr>
            <p:ph type="title" hasCustomPrompt="1"/>
          </p:nvPr>
        </p:nvSpPr>
        <p:spPr>
          <a:xfrm>
            <a:off x="998764" y="355186"/>
            <a:ext cx="4506686" cy="1325563"/>
          </a:xfrm>
        </p:spPr>
        <p:txBody>
          <a:bodyPr anchor="b">
            <a:normAutofit/>
          </a:bodyPr>
          <a:lstStyle>
            <a:lvl1pPr>
              <a:defRPr sz="4000"/>
            </a:lvl1pPr>
          </a:lstStyle>
          <a:p>
            <a:r>
              <a:rPr lang="en-US" dirty="0"/>
              <a:t>Title here</a:t>
            </a:r>
            <a:endParaRPr lang="en-NL" dirty="0"/>
          </a:p>
        </p:txBody>
      </p:sp>
      <p:sp>
        <p:nvSpPr>
          <p:cNvPr id="12" name="Oval 11">
            <a:extLst>
              <a:ext uri="{FF2B5EF4-FFF2-40B4-BE49-F238E27FC236}">
                <a16:creationId xmlns:a16="http://schemas.microsoft.com/office/drawing/2014/main" id="{22F669A6-9B2B-B648-83F0-F779AD7E2295}"/>
              </a:ext>
            </a:extLst>
          </p:cNvPr>
          <p:cNvSpPr/>
          <p:nvPr userDrawn="1"/>
        </p:nvSpPr>
        <p:spPr>
          <a:xfrm>
            <a:off x="10540494" y="4642800"/>
            <a:ext cx="1075249" cy="1075249"/>
          </a:xfrm>
          <a:prstGeom prst="ellipse">
            <a:avLst/>
          </a:prstGeom>
          <a:solidFill>
            <a:srgbClr val="B8D59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Tree>
    <p:extLst>
      <p:ext uri="{BB962C8B-B14F-4D97-AF65-F5344CB8AC3E}">
        <p14:creationId xmlns:p14="http://schemas.microsoft.com/office/powerpoint/2010/main" val="894528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hank you slid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prstGeom prst="rect">
            <a:avLst/>
          </a:prstGeom>
          <a:noFill/>
        </p:spPr>
        <p:txBody>
          <a:bodyPr/>
          <a:lstStyle>
            <a:lvl1pPr>
              <a:defRPr>
                <a:solidFill>
                  <a:schemeClr val="accent3"/>
                </a:solidFill>
                <a:latin typeface="Arial" charset="0"/>
                <a:ea typeface="Arial" charset="0"/>
                <a:cs typeface="Arial" charset="0"/>
              </a:defRPr>
            </a:lvl1pPr>
          </a:lstStyle>
          <a:p>
            <a:r>
              <a:rPr lang="nl-NL"/>
              <a:t>Click </a:t>
            </a:r>
            <a:r>
              <a:rPr lang="nl-NL" err="1"/>
              <a:t>to</a:t>
            </a:r>
            <a:r>
              <a:rPr lang="nl-NL"/>
              <a:t> </a:t>
            </a:r>
            <a:r>
              <a:rPr lang="nl-NL" err="1"/>
              <a:t>add</a:t>
            </a:r>
            <a:r>
              <a:rPr lang="nl-NL"/>
              <a:t> background picture</a:t>
            </a:r>
          </a:p>
        </p:txBody>
      </p:sp>
      <p:sp>
        <p:nvSpPr>
          <p:cNvPr id="13" name="Text Placeholder 12"/>
          <p:cNvSpPr>
            <a:spLocks noGrp="1"/>
          </p:cNvSpPr>
          <p:nvPr>
            <p:ph type="body" sz="quarter" idx="11" hasCustomPrompt="1"/>
          </p:nvPr>
        </p:nvSpPr>
        <p:spPr>
          <a:xfrm>
            <a:off x="0" y="4319493"/>
            <a:ext cx="12191999" cy="1595170"/>
          </a:xfrm>
          <a:prstGeom prst="rect">
            <a:avLst/>
          </a:prstGeom>
          <a:noFill/>
        </p:spPr>
        <p:txBody>
          <a:bodyPr anchor="b"/>
          <a:lstStyle>
            <a:lvl1pPr marL="0" marR="0" indent="0" algn="ctr" defTabSz="914400" rtl="0" eaLnBrk="1" fontAlgn="auto" latinLnBrk="0" hangingPunct="1">
              <a:lnSpc>
                <a:spcPct val="90000"/>
              </a:lnSpc>
              <a:spcBef>
                <a:spcPts val="1000"/>
              </a:spcBef>
              <a:spcAft>
                <a:spcPts val="0"/>
              </a:spcAft>
              <a:buClrTx/>
              <a:buSzTx/>
              <a:buFont typeface="Arial"/>
              <a:buNone/>
              <a:tabLst/>
              <a:defRPr sz="7500" b="1" i="0">
                <a:solidFill>
                  <a:schemeClr val="bg1"/>
                </a:solidFill>
                <a:latin typeface="Arial" charset="0"/>
                <a:ea typeface="Arial" charset="0"/>
                <a:cs typeface="Arial" charset="0"/>
              </a:defRPr>
            </a:lvl1pPr>
          </a:lstStyle>
          <a:p>
            <a:pPr lvl="0"/>
            <a:r>
              <a:rPr lang="en-US"/>
              <a:t>CLICK TO EDIT HEADING</a:t>
            </a:r>
          </a:p>
        </p:txBody>
      </p:sp>
      <p:sp>
        <p:nvSpPr>
          <p:cNvPr id="5" name="Picture Placeholder 20"/>
          <p:cNvSpPr>
            <a:spLocks noGrp="1"/>
          </p:cNvSpPr>
          <p:nvPr>
            <p:ph type="pic" sz="quarter" idx="13" hasCustomPrompt="1"/>
          </p:nvPr>
        </p:nvSpPr>
        <p:spPr>
          <a:xfrm>
            <a:off x="10210800" y="330200"/>
            <a:ext cx="1701800" cy="965200"/>
          </a:xfrm>
          <a:prstGeom prst="rect">
            <a:avLst/>
          </a:prstGeom>
        </p:spPr>
        <p:txBody>
          <a:bodyPr/>
          <a:lstStyle>
            <a:lvl1pPr marL="0" indent="0">
              <a:buNone/>
              <a:defRPr sz="2000">
                <a:solidFill>
                  <a:schemeClr val="accent3"/>
                </a:solidFill>
                <a:latin typeface="Arial" charset="0"/>
                <a:ea typeface="Arial" charset="0"/>
                <a:cs typeface="Arial" charset="0"/>
              </a:defRPr>
            </a:lvl1pPr>
          </a:lstStyle>
          <a:p>
            <a:r>
              <a:rPr lang="nl-NL"/>
              <a:t>Click </a:t>
            </a:r>
            <a:r>
              <a:rPr lang="nl-NL" err="1"/>
              <a:t>to</a:t>
            </a:r>
            <a:r>
              <a:rPr lang="nl-NL"/>
              <a:t> </a:t>
            </a:r>
            <a:r>
              <a:rPr lang="nl-NL" err="1"/>
              <a:t>add</a:t>
            </a:r>
            <a:r>
              <a:rPr lang="nl-NL"/>
              <a:t> FEVE logo</a:t>
            </a:r>
          </a:p>
        </p:txBody>
      </p:sp>
    </p:spTree>
    <p:extLst>
      <p:ext uri="{BB962C8B-B14F-4D97-AF65-F5344CB8AC3E}">
        <p14:creationId xmlns:p14="http://schemas.microsoft.com/office/powerpoint/2010/main" val="41903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ntent slide - 2 Images left">
    <p:spTree>
      <p:nvGrpSpPr>
        <p:cNvPr id="1" name=""/>
        <p:cNvGrpSpPr/>
        <p:nvPr/>
      </p:nvGrpSpPr>
      <p:grpSpPr>
        <a:xfrm>
          <a:off x="0" y="0"/>
          <a:ext cx="0" cy="0"/>
          <a:chOff x="0" y="0"/>
          <a:chExt cx="0" cy="0"/>
        </a:xfrm>
      </p:grpSpPr>
      <p:sp>
        <p:nvSpPr>
          <p:cNvPr id="12" name="Shape 2"/>
          <p:cNvSpPr/>
          <p:nvPr userDrawn="1"/>
        </p:nvSpPr>
        <p:spPr>
          <a:xfrm>
            <a:off x="4094922" y="576469"/>
            <a:ext cx="7588333" cy="5581263"/>
          </a:xfrm>
          <a:prstGeom prst="rect">
            <a:avLst/>
          </a:prstGeom>
          <a:solidFill>
            <a:srgbClr val="FFFFFF"/>
          </a:solidFill>
          <a:ln w="12700">
            <a:miter lim="400000"/>
          </a:ln>
          <a:effectLst>
            <a:outerShdw blurRad="190500" dist="8455" dir="5400000" rotWithShape="0">
              <a:srgbClr val="000000">
                <a:alpha val="33251"/>
              </a:srgbClr>
            </a:outerShdw>
          </a:effectLst>
        </p:spPr>
        <p:txBody>
          <a:bodyPr lIns="50800" tIns="50800" rIns="50800" bIns="50800" anchor="ctr"/>
          <a:lstStyle/>
          <a:p>
            <a:pPr defTabSz="457200">
              <a:defRPr sz="1200">
                <a:solidFill>
                  <a:srgbClr val="404040"/>
                </a:solidFill>
              </a:defRPr>
            </a:pPr>
            <a:endParaRPr/>
          </a:p>
        </p:txBody>
      </p:sp>
      <p:sp>
        <p:nvSpPr>
          <p:cNvPr id="4" name="Picture Placeholder 3"/>
          <p:cNvSpPr>
            <a:spLocks noGrp="1"/>
          </p:cNvSpPr>
          <p:nvPr>
            <p:ph type="pic" sz="quarter" idx="10"/>
          </p:nvPr>
        </p:nvSpPr>
        <p:spPr>
          <a:xfrm>
            <a:off x="536574" y="576469"/>
            <a:ext cx="3558347" cy="2823985"/>
          </a:xfrm>
          <a:prstGeom prst="rect">
            <a:avLst/>
          </a:prstGeom>
        </p:spPr>
        <p:txBody>
          <a:bodyPr/>
          <a:lstStyle>
            <a:lvl1pPr>
              <a:defRPr>
                <a:solidFill>
                  <a:schemeClr val="accent3"/>
                </a:solidFill>
              </a:defRPr>
            </a:lvl1pPr>
          </a:lstStyle>
          <a:p>
            <a:endParaRPr lang="nl-NL"/>
          </a:p>
        </p:txBody>
      </p:sp>
      <p:sp>
        <p:nvSpPr>
          <p:cNvPr id="7" name="Picture Placeholder 3"/>
          <p:cNvSpPr>
            <a:spLocks noGrp="1"/>
          </p:cNvSpPr>
          <p:nvPr>
            <p:ph type="pic" sz="quarter" idx="12"/>
          </p:nvPr>
        </p:nvSpPr>
        <p:spPr>
          <a:xfrm>
            <a:off x="536574" y="3400454"/>
            <a:ext cx="3558347" cy="2757278"/>
          </a:xfrm>
          <a:prstGeom prst="rect">
            <a:avLst/>
          </a:prstGeom>
        </p:spPr>
        <p:txBody>
          <a:bodyPr/>
          <a:lstStyle>
            <a:lvl1pPr>
              <a:defRPr>
                <a:solidFill>
                  <a:schemeClr val="accent3"/>
                </a:solidFill>
              </a:defRPr>
            </a:lvl1pPr>
          </a:lstStyle>
          <a:p>
            <a:endParaRPr lang="nl-NL"/>
          </a:p>
        </p:txBody>
      </p:sp>
      <p:sp>
        <p:nvSpPr>
          <p:cNvPr id="9" name="Title 1"/>
          <p:cNvSpPr>
            <a:spLocks noGrp="1"/>
          </p:cNvSpPr>
          <p:nvPr>
            <p:ph type="title" hasCustomPrompt="1"/>
          </p:nvPr>
        </p:nvSpPr>
        <p:spPr>
          <a:xfrm>
            <a:off x="4671391" y="994804"/>
            <a:ext cx="6261652" cy="1270497"/>
          </a:xfrm>
          <a:prstGeom prst="rect">
            <a:avLst/>
          </a:prstGeom>
          <a:ln>
            <a:noFill/>
          </a:ln>
        </p:spPr>
        <p:style>
          <a:lnRef idx="2">
            <a:schemeClr val="accent2"/>
          </a:lnRef>
          <a:fillRef idx="1">
            <a:schemeClr val="lt1"/>
          </a:fillRef>
          <a:effectRef idx="0">
            <a:schemeClr val="accent2"/>
          </a:effectRef>
          <a:fontRef idx="none"/>
        </p:style>
        <p:txBody>
          <a:bodyPr anchor="b"/>
          <a:lstStyle>
            <a:lvl1pPr>
              <a:defRPr sz="3200">
                <a:solidFill>
                  <a:schemeClr val="accent3"/>
                </a:solidFill>
              </a:defRPr>
            </a:lvl1pPr>
          </a:lstStyle>
          <a:p>
            <a:r>
              <a:rPr lang="en-US"/>
              <a:t>CLICK TO EDIT MASTER TITLE STYLE</a:t>
            </a:r>
            <a:endParaRPr lang="nl-NL"/>
          </a:p>
        </p:txBody>
      </p:sp>
      <p:sp>
        <p:nvSpPr>
          <p:cNvPr id="10" name="Text Placeholder 10"/>
          <p:cNvSpPr>
            <a:spLocks noGrp="1"/>
          </p:cNvSpPr>
          <p:nvPr>
            <p:ph type="body" sz="quarter" idx="11"/>
          </p:nvPr>
        </p:nvSpPr>
        <p:spPr>
          <a:xfrm>
            <a:off x="4672013" y="2522550"/>
            <a:ext cx="6261100" cy="3241642"/>
          </a:xfrm>
          <a:prstGeom prst="rect">
            <a:avLst/>
          </a:prstGeom>
        </p:spPr>
        <p:txBody>
          <a:bodyPr/>
          <a:lstStyle>
            <a:lvl1pPr>
              <a:defRPr sz="1700">
                <a:solidFill>
                  <a:schemeClr val="accent3"/>
                </a:solidFill>
              </a:defRPr>
            </a:lvl1pPr>
            <a:lvl2pPr>
              <a:defRPr sz="1500">
                <a:solidFill>
                  <a:schemeClr val="accent3"/>
                </a:solidFill>
              </a:defRPr>
            </a:lvl2pPr>
            <a:lvl3pPr>
              <a:defRPr sz="1200">
                <a:solidFill>
                  <a:schemeClr val="accent3"/>
                </a:solidFill>
              </a:defRPr>
            </a:lvl3pPr>
            <a:lvl4pPr>
              <a:defRPr sz="1000">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24788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slide - Image right">
    <p:spTree>
      <p:nvGrpSpPr>
        <p:cNvPr id="1" name=""/>
        <p:cNvGrpSpPr/>
        <p:nvPr/>
      </p:nvGrpSpPr>
      <p:grpSpPr>
        <a:xfrm>
          <a:off x="0" y="0"/>
          <a:ext cx="0" cy="0"/>
          <a:chOff x="0" y="0"/>
          <a:chExt cx="0" cy="0"/>
        </a:xfrm>
      </p:grpSpPr>
      <p:sp>
        <p:nvSpPr>
          <p:cNvPr id="3" name="Shape 2"/>
          <p:cNvSpPr/>
          <p:nvPr userDrawn="1"/>
        </p:nvSpPr>
        <p:spPr>
          <a:xfrm>
            <a:off x="576216" y="576469"/>
            <a:ext cx="7520609" cy="5581263"/>
          </a:xfrm>
          <a:prstGeom prst="rect">
            <a:avLst/>
          </a:prstGeom>
          <a:solidFill>
            <a:srgbClr val="FFFFFF"/>
          </a:solidFill>
          <a:ln w="12700">
            <a:miter lim="400000"/>
          </a:ln>
          <a:effectLst>
            <a:outerShdw blurRad="190500" dist="8455" dir="5400000" rotWithShape="0">
              <a:srgbClr val="000000">
                <a:alpha val="33251"/>
              </a:srgbClr>
            </a:outerShdw>
          </a:effectLst>
        </p:spPr>
        <p:txBody>
          <a:bodyPr lIns="50800" tIns="50800" rIns="50800" bIns="50800" anchor="ctr"/>
          <a:lstStyle/>
          <a:p>
            <a:pPr defTabSz="457200">
              <a:defRPr sz="1200">
                <a:solidFill>
                  <a:srgbClr val="404040"/>
                </a:solidFill>
              </a:defRPr>
            </a:pPr>
            <a:endParaRPr/>
          </a:p>
        </p:txBody>
      </p:sp>
      <p:sp>
        <p:nvSpPr>
          <p:cNvPr id="4" name="Title 1"/>
          <p:cNvSpPr>
            <a:spLocks noGrp="1"/>
          </p:cNvSpPr>
          <p:nvPr>
            <p:ph type="title" hasCustomPrompt="1"/>
          </p:nvPr>
        </p:nvSpPr>
        <p:spPr>
          <a:xfrm>
            <a:off x="1106386" y="994804"/>
            <a:ext cx="6261652" cy="1270497"/>
          </a:xfrm>
          <a:prstGeom prst="rect">
            <a:avLst/>
          </a:prstGeom>
        </p:spPr>
        <p:txBody>
          <a:bodyPr/>
          <a:lstStyle>
            <a:lvl1pPr>
              <a:defRPr sz="3200">
                <a:solidFill>
                  <a:schemeClr val="accent3"/>
                </a:solidFill>
              </a:defRPr>
            </a:lvl1pPr>
          </a:lstStyle>
          <a:p>
            <a:r>
              <a:rPr lang="en-US"/>
              <a:t>CLICK TO EDIT MASTER TITLE STYLE</a:t>
            </a:r>
            <a:endParaRPr lang="nl-NL"/>
          </a:p>
        </p:txBody>
      </p:sp>
      <p:sp>
        <p:nvSpPr>
          <p:cNvPr id="5" name="Picture Placeholder 3"/>
          <p:cNvSpPr>
            <a:spLocks noGrp="1"/>
          </p:cNvSpPr>
          <p:nvPr>
            <p:ph type="pic" sz="quarter" idx="10"/>
          </p:nvPr>
        </p:nvSpPr>
        <p:spPr>
          <a:xfrm>
            <a:off x="8096825" y="578734"/>
            <a:ext cx="3611557" cy="5579039"/>
          </a:xfrm>
          <a:prstGeom prst="rect">
            <a:avLst/>
          </a:prstGeom>
        </p:spPr>
        <p:txBody>
          <a:bodyPr/>
          <a:lstStyle>
            <a:lvl1pPr>
              <a:defRPr>
                <a:solidFill>
                  <a:schemeClr val="accent3"/>
                </a:solidFill>
              </a:defRPr>
            </a:lvl1pPr>
          </a:lstStyle>
          <a:p>
            <a:endParaRPr lang="nl-NL"/>
          </a:p>
        </p:txBody>
      </p:sp>
      <p:sp>
        <p:nvSpPr>
          <p:cNvPr id="8" name="Text Placeholder 10"/>
          <p:cNvSpPr>
            <a:spLocks noGrp="1"/>
          </p:cNvSpPr>
          <p:nvPr>
            <p:ph type="body" sz="quarter" idx="12"/>
          </p:nvPr>
        </p:nvSpPr>
        <p:spPr>
          <a:xfrm>
            <a:off x="1142474" y="2522550"/>
            <a:ext cx="6261100" cy="2998788"/>
          </a:xfrm>
          <a:prstGeom prst="rect">
            <a:avLst/>
          </a:prstGeom>
        </p:spPr>
        <p:txBody>
          <a:bodyPr/>
          <a:lstStyle>
            <a:lvl1pPr>
              <a:defRPr sz="1700">
                <a:solidFill>
                  <a:schemeClr val="accent3"/>
                </a:solidFill>
              </a:defRPr>
            </a:lvl1pPr>
            <a:lvl2pPr>
              <a:defRPr sz="1500">
                <a:solidFill>
                  <a:schemeClr val="accent3"/>
                </a:solidFill>
              </a:defRPr>
            </a:lvl2pPr>
            <a:lvl3pPr>
              <a:defRPr sz="1200">
                <a:solidFill>
                  <a:schemeClr val="accent3"/>
                </a:solidFill>
              </a:defRPr>
            </a:lvl3pPr>
            <a:lvl4pPr>
              <a:defRPr sz="1000">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71662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Rectangle 1"/>
          <p:cNvSpPr/>
          <p:nvPr userDrawn="1"/>
        </p:nvSpPr>
        <p:spPr>
          <a:xfrm>
            <a:off x="0" y="0"/>
            <a:ext cx="12192000" cy="129092"/>
          </a:xfrm>
          <a:prstGeom prst="rect">
            <a:avLst/>
          </a:prstGeom>
          <a:solidFill>
            <a:srgbClr val="708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2964" y="6728908"/>
            <a:ext cx="12204963" cy="129092"/>
          </a:xfrm>
          <a:prstGeom prst="rect">
            <a:avLst/>
          </a:prstGeom>
          <a:solidFill>
            <a:srgbClr val="708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rot="5400000">
            <a:off x="8706556" y="3372558"/>
            <a:ext cx="6840000" cy="130885"/>
          </a:xfrm>
          <a:prstGeom prst="rect">
            <a:avLst/>
          </a:prstGeom>
          <a:solidFill>
            <a:srgbClr val="708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rot="5400000">
            <a:off x="-3363196" y="3372557"/>
            <a:ext cx="6840000" cy="130885"/>
          </a:xfrm>
          <a:prstGeom prst="rect">
            <a:avLst/>
          </a:prstGeom>
          <a:solidFill>
            <a:srgbClr val="708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137" y="6089682"/>
            <a:ext cx="1502926" cy="431370"/>
          </a:xfrm>
          <a:prstGeom prst="rect">
            <a:avLst/>
          </a:prstGeom>
        </p:spPr>
      </p:pic>
    </p:spTree>
    <p:extLst>
      <p:ext uri="{BB962C8B-B14F-4D97-AF65-F5344CB8AC3E}">
        <p14:creationId xmlns:p14="http://schemas.microsoft.com/office/powerpoint/2010/main" val="789243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696CDDB-1969-43DC-AFB5-E26E9F3AA2F3}"/>
              </a:ext>
            </a:extLst>
          </p:cNvPr>
          <p:cNvSpPr>
            <a:spLocks noGrp="1"/>
          </p:cNvSpPr>
          <p:nvPr>
            <p:ph type="dt" sz="half" idx="10"/>
          </p:nvPr>
        </p:nvSpPr>
        <p:spPr/>
        <p:txBody>
          <a:bodyPr/>
          <a:lstStyle>
            <a:lvl1pPr>
              <a:defRPr/>
            </a:lvl1pPr>
          </a:lstStyle>
          <a:p>
            <a:pPr>
              <a:defRPr/>
            </a:pPr>
            <a:fld id="{404F33D3-BA78-407F-B672-7EE443084347}" type="datetimeFigureOut">
              <a:rPr lang="fr-BE"/>
              <a:pPr>
                <a:defRPr/>
              </a:pPr>
              <a:t>26-06-23</a:t>
            </a:fld>
            <a:endParaRPr lang="fr-BE"/>
          </a:p>
        </p:txBody>
      </p:sp>
      <p:sp>
        <p:nvSpPr>
          <p:cNvPr id="3" name="Footer Placeholder 4">
            <a:extLst>
              <a:ext uri="{FF2B5EF4-FFF2-40B4-BE49-F238E27FC236}">
                <a16:creationId xmlns:a16="http://schemas.microsoft.com/office/drawing/2014/main" id="{695530F0-D547-4B52-A3D9-C8BA0A442535}"/>
              </a:ext>
            </a:extLst>
          </p:cNvPr>
          <p:cNvSpPr>
            <a:spLocks noGrp="1"/>
          </p:cNvSpPr>
          <p:nvPr>
            <p:ph type="ftr" sz="quarter" idx="11"/>
          </p:nvPr>
        </p:nvSpPr>
        <p:spPr/>
        <p:txBody>
          <a:bodyPr/>
          <a:lstStyle>
            <a:lvl1pPr>
              <a:defRPr/>
            </a:lvl1pPr>
          </a:lstStyle>
          <a:p>
            <a:pPr>
              <a:defRPr/>
            </a:pPr>
            <a:endParaRPr lang="fr-BE"/>
          </a:p>
        </p:txBody>
      </p:sp>
      <p:sp>
        <p:nvSpPr>
          <p:cNvPr id="4" name="Slide Number Placeholder 5">
            <a:extLst>
              <a:ext uri="{FF2B5EF4-FFF2-40B4-BE49-F238E27FC236}">
                <a16:creationId xmlns:a16="http://schemas.microsoft.com/office/drawing/2014/main" id="{099AE656-F822-475C-923F-28AA8BF66E40}"/>
              </a:ext>
            </a:extLst>
          </p:cNvPr>
          <p:cNvSpPr>
            <a:spLocks noGrp="1"/>
          </p:cNvSpPr>
          <p:nvPr>
            <p:ph type="sldNum" sz="quarter" idx="12"/>
          </p:nvPr>
        </p:nvSpPr>
        <p:spPr/>
        <p:txBody>
          <a:bodyPr/>
          <a:lstStyle>
            <a:lvl1pPr>
              <a:defRPr/>
            </a:lvl1pPr>
          </a:lstStyle>
          <a:p>
            <a:pPr>
              <a:defRPr/>
            </a:pPr>
            <a:fld id="{7B7A0AA7-A633-45EE-8C0A-308AEE861157}" type="slidenum">
              <a:rPr lang="fr-BE" altLang="fr-FR"/>
              <a:pPr>
                <a:defRPr/>
              </a:pPr>
              <a:t>‹#›</a:t>
            </a:fld>
            <a:endParaRPr lang="fr-BE" altLang="fr-FR"/>
          </a:p>
        </p:txBody>
      </p:sp>
    </p:spTree>
    <p:extLst>
      <p:ext uri="{BB962C8B-B14F-4D97-AF65-F5344CB8AC3E}">
        <p14:creationId xmlns:p14="http://schemas.microsoft.com/office/powerpoint/2010/main" val="1102537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over slide 0">
    <p:spTree>
      <p:nvGrpSpPr>
        <p:cNvPr id="1" name=""/>
        <p:cNvGrpSpPr/>
        <p:nvPr/>
      </p:nvGrpSpPr>
      <p:grpSpPr>
        <a:xfrm>
          <a:off x="0" y="0"/>
          <a:ext cx="0" cy="0"/>
          <a:chOff x="0" y="0"/>
          <a:chExt cx="0" cy="0"/>
        </a:xfrm>
      </p:grpSpPr>
      <p:pic>
        <p:nvPicPr>
          <p:cNvPr id="152" name="Picture 6" descr="Picture 6"/>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53" name="Picture Placeholder 3"/>
          <p:cNvSpPr>
            <a:spLocks noGrp="1"/>
          </p:cNvSpPr>
          <p:nvPr>
            <p:ph type="pic" idx="13"/>
          </p:nvPr>
        </p:nvSpPr>
        <p:spPr>
          <a:xfrm>
            <a:off x="0" y="0"/>
            <a:ext cx="12192000" cy="6858000"/>
          </a:xfrm>
          <a:prstGeom prst="rect">
            <a:avLst/>
          </a:prstGeom>
        </p:spPr>
        <p:txBody>
          <a:bodyPr lIns="91439" rIns="91439">
            <a:noAutofit/>
          </a:bodyPr>
          <a:lstStyle/>
          <a:p>
            <a:endParaRPr/>
          </a:p>
        </p:txBody>
      </p:sp>
      <p:sp>
        <p:nvSpPr>
          <p:cNvPr id="154" name="Body Level One…"/>
          <p:cNvSpPr txBox="1">
            <a:spLocks noGrp="1"/>
          </p:cNvSpPr>
          <p:nvPr>
            <p:ph type="body" sz="quarter" idx="1"/>
          </p:nvPr>
        </p:nvSpPr>
        <p:spPr>
          <a:xfrm>
            <a:off x="990599" y="4319492"/>
            <a:ext cx="10702937" cy="889001"/>
          </a:xfrm>
          <a:prstGeom prst="rect">
            <a:avLst/>
          </a:prstGeom>
        </p:spPr>
        <p:txBody>
          <a:bodyPr anchor="b"/>
          <a:lstStyle>
            <a:lvl1pPr marL="0" indent="0">
              <a:buSzTx/>
              <a:buFontTx/>
              <a:buNone/>
              <a:defRPr sz="6500" b="1">
                <a:solidFill>
                  <a:srgbClr val="FFFFFF"/>
                </a:solidFill>
                <a:latin typeface="Arial"/>
                <a:ea typeface="Arial"/>
                <a:cs typeface="Arial"/>
                <a:sym typeface="Arial"/>
              </a:defRPr>
            </a:lvl1pPr>
            <a:lvl2pPr marL="1076325" indent="-619125">
              <a:buFontTx/>
              <a:defRPr sz="6500" b="1">
                <a:solidFill>
                  <a:srgbClr val="FFFFFF"/>
                </a:solidFill>
                <a:latin typeface="Arial"/>
                <a:ea typeface="Arial"/>
                <a:cs typeface="Arial"/>
                <a:sym typeface="Arial"/>
              </a:defRPr>
            </a:lvl2pPr>
            <a:lvl3pPr marL="1657350" indent="-742950">
              <a:buFontTx/>
              <a:defRPr sz="6500" b="1">
                <a:solidFill>
                  <a:srgbClr val="FFFFFF"/>
                </a:solidFill>
                <a:latin typeface="Arial"/>
                <a:ea typeface="Arial"/>
                <a:cs typeface="Arial"/>
                <a:sym typeface="Arial"/>
              </a:defRPr>
            </a:lvl3pPr>
            <a:lvl4pPr marL="2197100" indent="-825500">
              <a:buFontTx/>
              <a:defRPr sz="6500" b="1">
                <a:solidFill>
                  <a:srgbClr val="FFFFFF"/>
                </a:solidFill>
                <a:latin typeface="Arial"/>
                <a:ea typeface="Arial"/>
                <a:cs typeface="Arial"/>
                <a:sym typeface="Arial"/>
              </a:defRPr>
            </a:lvl4pPr>
            <a:lvl5pPr marL="2654300" indent="-825500">
              <a:buFontTx/>
              <a:defRPr sz="6500" b="1">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16"/>
          <p:cNvSpPr>
            <a:spLocks noGrp="1"/>
          </p:cNvSpPr>
          <p:nvPr>
            <p:ph type="body" sz="quarter" idx="14"/>
          </p:nvPr>
        </p:nvSpPr>
        <p:spPr>
          <a:xfrm>
            <a:off x="990598" y="5325033"/>
            <a:ext cx="10746131" cy="1026459"/>
          </a:xfrm>
          <a:prstGeom prst="rect">
            <a:avLst/>
          </a:prstGeom>
        </p:spPr>
        <p:txBody>
          <a:bodyPr/>
          <a:lstStyle/>
          <a:p>
            <a:pPr marL="0" indent="0">
              <a:buSzTx/>
              <a:buFontTx/>
              <a:buNone/>
              <a:defRPr>
                <a:solidFill>
                  <a:srgbClr val="FFFFFF"/>
                </a:solidFill>
                <a:latin typeface="Arial"/>
                <a:ea typeface="Arial"/>
                <a:cs typeface="Arial"/>
                <a:sym typeface="Arial"/>
              </a:defRPr>
            </a:pPr>
            <a:endParaRPr/>
          </a:p>
        </p:txBody>
      </p:sp>
      <p:sp>
        <p:nvSpPr>
          <p:cNvPr id="156" name="Picture Placeholder 20"/>
          <p:cNvSpPr>
            <a:spLocks noGrp="1"/>
          </p:cNvSpPr>
          <p:nvPr>
            <p:ph type="pic" sz="quarter" idx="15"/>
          </p:nvPr>
        </p:nvSpPr>
        <p:spPr>
          <a:xfrm>
            <a:off x="10210800" y="330200"/>
            <a:ext cx="1701800" cy="965200"/>
          </a:xfrm>
          <a:prstGeom prst="rect">
            <a:avLst/>
          </a:prstGeom>
        </p:spPr>
        <p:txBody>
          <a:bodyPr lIns="91439" rIns="91439">
            <a:noAutofit/>
          </a:bodyPr>
          <a:lstStyle/>
          <a:p>
            <a:endParaRPr/>
          </a:p>
        </p:txBody>
      </p:sp>
      <p:sp>
        <p:nvSpPr>
          <p:cNvPr id="157"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070366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509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80D2A0F-A25A-444E-AB06-D11E48438A28}"/>
              </a:ext>
            </a:extLst>
          </p:cNvPr>
          <p:cNvSpPr>
            <a:spLocks noGrp="1"/>
          </p:cNvSpPr>
          <p:nvPr>
            <p:ph type="body" sz="quarter" idx="11"/>
          </p:nvPr>
        </p:nvSpPr>
        <p:spPr>
          <a:xfrm>
            <a:off x="998764" y="2116595"/>
            <a:ext cx="9549401" cy="3015789"/>
          </a:xfrm>
        </p:spPr>
        <p:txBody>
          <a:bodyPr numCol="2" spcCol="360000">
            <a:normAutofit/>
          </a:bodyPr>
          <a:lstStyle>
            <a:lvl1pPr marL="0" indent="0">
              <a:buFont typeface="Arial" panose="020B0604020202020204" pitchFamily="34" charset="0"/>
              <a:buNone/>
              <a:defRPr sz="1100"/>
            </a:lvl1pPr>
            <a:lvl2pPr marL="457200" indent="0">
              <a:buFont typeface="Arial" panose="020B0604020202020204" pitchFamily="34" charset="0"/>
              <a:buNone/>
              <a:defRPr sz="1100"/>
            </a:lvl2pPr>
            <a:lvl3pPr marL="914400" indent="0">
              <a:buFont typeface="Arial" panose="020B0604020202020204" pitchFamily="34" charset="0"/>
              <a:buNone/>
              <a:defRPr sz="1100"/>
            </a:lvl3pPr>
            <a:lvl4pPr marL="1371600" indent="0">
              <a:buFont typeface="Arial" panose="020B0604020202020204" pitchFamily="34" charset="0"/>
              <a:buNone/>
              <a:defRPr sz="1100"/>
            </a:lvl4pPr>
            <a:lvl5pPr marL="1828800" indent="0">
              <a:buFont typeface="Arial" panose="020B0604020202020204" pitchFamily="34" charset="0"/>
              <a:buNone/>
              <a:defRPr sz="1100"/>
            </a:lvl5pPr>
          </a:lstStyle>
          <a:p>
            <a:pPr>
              <a:lnSpc>
                <a:spcPct val="150000"/>
              </a:lnSpc>
            </a:pPr>
            <a:endParaRPr lang="en-NL" sz="1100" dirty="0">
              <a:latin typeface="Roboto" panose="02000000000000000000" pitchFamily="2" charset="0"/>
              <a:ea typeface="Roboto" panose="02000000000000000000" pitchFamily="2" charset="0"/>
              <a:cs typeface="Roboto" panose="02000000000000000000" pitchFamily="2" charset="0"/>
            </a:endParaRPr>
          </a:p>
        </p:txBody>
      </p:sp>
      <p:sp>
        <p:nvSpPr>
          <p:cNvPr id="21" name="Text Placeholder 2">
            <a:extLst>
              <a:ext uri="{FF2B5EF4-FFF2-40B4-BE49-F238E27FC236}">
                <a16:creationId xmlns:a16="http://schemas.microsoft.com/office/drawing/2014/main" id="{F0EC6C56-922D-B346-A468-378EAC391A63}"/>
              </a:ext>
            </a:extLst>
          </p:cNvPr>
          <p:cNvSpPr>
            <a:spLocks noGrp="1"/>
          </p:cNvSpPr>
          <p:nvPr>
            <p:ph type="body" idx="1" hasCustomPrompt="1"/>
          </p:nvPr>
        </p:nvSpPr>
        <p:spPr>
          <a:xfrm>
            <a:off x="998765" y="1609285"/>
            <a:ext cx="4506686" cy="497371"/>
          </a:xfrm>
        </p:spPr>
        <p:txBody>
          <a:bodyPr anchor="b">
            <a:normAutofit/>
          </a:bodyPr>
          <a:lstStyle>
            <a:lvl1pPr marL="0" indent="0">
              <a:buNone/>
              <a:defRPr sz="2000" b="0" i="0">
                <a:solidFill>
                  <a:srgbClr val="7AC6B6"/>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22" name="Title 1">
            <a:extLst>
              <a:ext uri="{FF2B5EF4-FFF2-40B4-BE49-F238E27FC236}">
                <a16:creationId xmlns:a16="http://schemas.microsoft.com/office/drawing/2014/main" id="{A9EB1A9D-6140-C444-AAE1-0D1FF2E23F2C}"/>
              </a:ext>
            </a:extLst>
          </p:cNvPr>
          <p:cNvSpPr>
            <a:spLocks noGrp="1"/>
          </p:cNvSpPr>
          <p:nvPr>
            <p:ph type="title" hasCustomPrompt="1"/>
          </p:nvPr>
        </p:nvSpPr>
        <p:spPr>
          <a:xfrm>
            <a:off x="998764" y="355186"/>
            <a:ext cx="4506686" cy="1325563"/>
          </a:xfrm>
        </p:spPr>
        <p:txBody>
          <a:bodyPr anchor="b">
            <a:normAutofit/>
          </a:bodyPr>
          <a:lstStyle>
            <a:lvl1pPr>
              <a:defRPr sz="4000"/>
            </a:lvl1pPr>
          </a:lstStyle>
          <a:p>
            <a:r>
              <a:rPr lang="en-US" dirty="0"/>
              <a:t>Title here</a:t>
            </a:r>
            <a:endParaRPr lang="en-NL" dirty="0"/>
          </a:p>
        </p:txBody>
      </p:sp>
      <p:sp>
        <p:nvSpPr>
          <p:cNvPr id="19" name="Oval 18">
            <a:extLst>
              <a:ext uri="{FF2B5EF4-FFF2-40B4-BE49-F238E27FC236}">
                <a16:creationId xmlns:a16="http://schemas.microsoft.com/office/drawing/2014/main" id="{7F174E68-9AC8-3E43-B018-CF52D29FDEA6}"/>
              </a:ext>
            </a:extLst>
          </p:cNvPr>
          <p:cNvSpPr/>
          <p:nvPr userDrawn="1"/>
        </p:nvSpPr>
        <p:spPr>
          <a:xfrm>
            <a:off x="9847346" y="1541616"/>
            <a:ext cx="1075249" cy="1075249"/>
          </a:xfrm>
          <a:prstGeom prst="ellipse">
            <a:avLst/>
          </a:prstGeom>
          <a:solidFill>
            <a:srgbClr val="B8D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23" name="Oval 22">
            <a:extLst>
              <a:ext uri="{FF2B5EF4-FFF2-40B4-BE49-F238E27FC236}">
                <a16:creationId xmlns:a16="http://schemas.microsoft.com/office/drawing/2014/main" id="{837B70C9-A508-6C44-AA9F-DBCE23CA34B0}"/>
              </a:ext>
            </a:extLst>
          </p:cNvPr>
          <p:cNvSpPr/>
          <p:nvPr userDrawn="1"/>
        </p:nvSpPr>
        <p:spPr>
          <a:xfrm>
            <a:off x="10516848" y="-1018176"/>
            <a:ext cx="1746138" cy="1746138"/>
          </a:xfrm>
          <a:prstGeom prst="ellipse">
            <a:avLst/>
          </a:prstGeom>
          <a:solidFill>
            <a:srgbClr val="94D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24" name="Oval 23">
            <a:extLst>
              <a:ext uri="{FF2B5EF4-FFF2-40B4-BE49-F238E27FC236}">
                <a16:creationId xmlns:a16="http://schemas.microsoft.com/office/drawing/2014/main" id="{DD0622E6-C61E-DF4E-B130-F507DE4382E6}"/>
              </a:ext>
            </a:extLst>
          </p:cNvPr>
          <p:cNvSpPr/>
          <p:nvPr userDrawn="1"/>
        </p:nvSpPr>
        <p:spPr>
          <a:xfrm>
            <a:off x="9075910" y="542579"/>
            <a:ext cx="380540" cy="380540"/>
          </a:xfrm>
          <a:prstGeom prst="ellipse">
            <a:avLst/>
          </a:prstGeom>
          <a:solidFill>
            <a:srgbClr val="4D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25" name="Oval 24">
            <a:extLst>
              <a:ext uri="{FF2B5EF4-FFF2-40B4-BE49-F238E27FC236}">
                <a16:creationId xmlns:a16="http://schemas.microsoft.com/office/drawing/2014/main" id="{B0D01AC3-EE17-E442-A161-822494D50EB2}"/>
              </a:ext>
            </a:extLst>
          </p:cNvPr>
          <p:cNvSpPr/>
          <p:nvPr userDrawn="1"/>
        </p:nvSpPr>
        <p:spPr>
          <a:xfrm>
            <a:off x="10732325" y="5588964"/>
            <a:ext cx="380540" cy="380540"/>
          </a:xfrm>
          <a:prstGeom prst="ellipse">
            <a:avLst/>
          </a:prstGeom>
          <a:solidFill>
            <a:srgbClr val="7AC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Tree>
    <p:extLst>
      <p:ext uri="{BB962C8B-B14F-4D97-AF65-F5344CB8AC3E}">
        <p14:creationId xmlns:p14="http://schemas.microsoft.com/office/powerpoint/2010/main" val="396191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80D2A0F-A25A-444E-AB06-D11E48438A28}"/>
              </a:ext>
            </a:extLst>
          </p:cNvPr>
          <p:cNvSpPr>
            <a:spLocks noGrp="1"/>
          </p:cNvSpPr>
          <p:nvPr>
            <p:ph type="body" sz="quarter" idx="11"/>
          </p:nvPr>
        </p:nvSpPr>
        <p:spPr>
          <a:xfrm>
            <a:off x="998764" y="2112664"/>
            <a:ext cx="4506686" cy="3015789"/>
          </a:xfrm>
        </p:spPr>
        <p:txBody>
          <a:bodyPr>
            <a:normAutofit/>
          </a:bodyPr>
          <a:lstStyle>
            <a:lvl1pPr marL="0" indent="0">
              <a:buFont typeface="Arial" panose="020B0604020202020204" pitchFamily="34" charset="0"/>
              <a:buNone/>
              <a:defRPr sz="1100"/>
            </a:lvl1pPr>
            <a:lvl2pPr marL="457200" indent="0">
              <a:buFont typeface="Arial" panose="020B0604020202020204" pitchFamily="34" charset="0"/>
              <a:buNone/>
              <a:defRPr sz="1100"/>
            </a:lvl2pPr>
            <a:lvl3pPr marL="914400" indent="0">
              <a:buFont typeface="Arial" panose="020B0604020202020204" pitchFamily="34" charset="0"/>
              <a:buNone/>
              <a:defRPr sz="1100"/>
            </a:lvl3pPr>
            <a:lvl4pPr marL="1371600" indent="0">
              <a:buFont typeface="Arial" panose="020B0604020202020204" pitchFamily="34" charset="0"/>
              <a:buNone/>
              <a:defRPr sz="1100"/>
            </a:lvl4pPr>
            <a:lvl5pPr marL="1828800" indent="0">
              <a:buFont typeface="Arial" panose="020B0604020202020204" pitchFamily="34" charset="0"/>
              <a:buNone/>
              <a:defRPr sz="1100"/>
            </a:lvl5pPr>
          </a:lstStyle>
          <a:p>
            <a:pPr lvl="0"/>
            <a:r>
              <a:rPr lang="en-US" dirty="0"/>
              <a:t>Click to edit Master text styles</a:t>
            </a:r>
          </a:p>
        </p:txBody>
      </p:sp>
      <p:sp>
        <p:nvSpPr>
          <p:cNvPr id="21" name="Text Placeholder 2">
            <a:extLst>
              <a:ext uri="{FF2B5EF4-FFF2-40B4-BE49-F238E27FC236}">
                <a16:creationId xmlns:a16="http://schemas.microsoft.com/office/drawing/2014/main" id="{F0EC6C56-922D-B346-A468-378EAC391A63}"/>
              </a:ext>
            </a:extLst>
          </p:cNvPr>
          <p:cNvSpPr>
            <a:spLocks noGrp="1"/>
          </p:cNvSpPr>
          <p:nvPr>
            <p:ph type="body" idx="1" hasCustomPrompt="1"/>
          </p:nvPr>
        </p:nvSpPr>
        <p:spPr>
          <a:xfrm>
            <a:off x="998765" y="1609285"/>
            <a:ext cx="4506686" cy="497371"/>
          </a:xfrm>
        </p:spPr>
        <p:txBody>
          <a:bodyPr anchor="b">
            <a:normAutofit/>
          </a:bodyPr>
          <a:lstStyle>
            <a:lvl1pPr marL="0" indent="0">
              <a:buNone/>
              <a:defRPr sz="2000" b="0" i="0">
                <a:solidFill>
                  <a:srgbClr val="7AC6B6"/>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22" name="Title 1">
            <a:extLst>
              <a:ext uri="{FF2B5EF4-FFF2-40B4-BE49-F238E27FC236}">
                <a16:creationId xmlns:a16="http://schemas.microsoft.com/office/drawing/2014/main" id="{A9EB1A9D-6140-C444-AAE1-0D1FF2E23F2C}"/>
              </a:ext>
            </a:extLst>
          </p:cNvPr>
          <p:cNvSpPr>
            <a:spLocks noGrp="1"/>
          </p:cNvSpPr>
          <p:nvPr>
            <p:ph type="title" hasCustomPrompt="1"/>
          </p:nvPr>
        </p:nvSpPr>
        <p:spPr>
          <a:xfrm>
            <a:off x="998764" y="355186"/>
            <a:ext cx="4506686" cy="1325563"/>
          </a:xfrm>
        </p:spPr>
        <p:txBody>
          <a:bodyPr anchor="b">
            <a:normAutofit/>
          </a:bodyPr>
          <a:lstStyle>
            <a:lvl1pPr>
              <a:defRPr sz="4000"/>
            </a:lvl1pPr>
          </a:lstStyle>
          <a:p>
            <a:r>
              <a:rPr lang="en-US" dirty="0"/>
              <a:t>Title here</a:t>
            </a:r>
            <a:endParaRPr lang="en-NL" dirty="0"/>
          </a:p>
        </p:txBody>
      </p:sp>
      <p:sp>
        <p:nvSpPr>
          <p:cNvPr id="18" name="Picture Placeholder 17">
            <a:extLst>
              <a:ext uri="{FF2B5EF4-FFF2-40B4-BE49-F238E27FC236}">
                <a16:creationId xmlns:a16="http://schemas.microsoft.com/office/drawing/2014/main" id="{512ADEF6-5452-5747-8DD2-3D94592198E8}"/>
              </a:ext>
            </a:extLst>
          </p:cNvPr>
          <p:cNvSpPr>
            <a:spLocks noGrp="1"/>
          </p:cNvSpPr>
          <p:nvPr>
            <p:ph type="pic" sz="quarter" idx="10"/>
          </p:nvPr>
        </p:nvSpPr>
        <p:spPr>
          <a:xfrm>
            <a:off x="6157200" y="827138"/>
            <a:ext cx="5259253" cy="5255779"/>
          </a:xfrm>
          <a:prstGeom prst="ellipse">
            <a:avLst/>
          </a:prstGeom>
        </p:spPr>
        <p:txBody>
          <a:bodyPr/>
          <a:lstStyle/>
          <a:p>
            <a:endParaRPr lang="en-NL"/>
          </a:p>
        </p:txBody>
      </p:sp>
      <p:sp>
        <p:nvSpPr>
          <p:cNvPr id="29" name="Oval 28">
            <a:extLst>
              <a:ext uri="{FF2B5EF4-FFF2-40B4-BE49-F238E27FC236}">
                <a16:creationId xmlns:a16="http://schemas.microsoft.com/office/drawing/2014/main" id="{C9884BF1-7956-A746-8B84-B40C3D7EB382}"/>
              </a:ext>
            </a:extLst>
          </p:cNvPr>
          <p:cNvSpPr/>
          <p:nvPr userDrawn="1"/>
        </p:nvSpPr>
        <p:spPr>
          <a:xfrm>
            <a:off x="10183947" y="5892649"/>
            <a:ext cx="380540" cy="380540"/>
          </a:xfrm>
          <a:prstGeom prst="ellipse">
            <a:avLst/>
          </a:prstGeom>
          <a:solidFill>
            <a:srgbClr val="7AC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28" name="Oval 27">
            <a:extLst>
              <a:ext uri="{FF2B5EF4-FFF2-40B4-BE49-F238E27FC236}">
                <a16:creationId xmlns:a16="http://schemas.microsoft.com/office/drawing/2014/main" id="{388F0ED6-7EFD-C646-B927-3888EBE21C09}"/>
              </a:ext>
            </a:extLst>
          </p:cNvPr>
          <p:cNvSpPr/>
          <p:nvPr userDrawn="1"/>
        </p:nvSpPr>
        <p:spPr>
          <a:xfrm>
            <a:off x="10374217" y="4791882"/>
            <a:ext cx="979806" cy="979806"/>
          </a:xfrm>
          <a:prstGeom prst="ellipse">
            <a:avLst/>
          </a:prstGeom>
          <a:solidFill>
            <a:srgbClr val="B8D59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Tree>
    <p:extLst>
      <p:ext uri="{BB962C8B-B14F-4D97-AF65-F5344CB8AC3E}">
        <p14:creationId xmlns:p14="http://schemas.microsoft.com/office/powerpoint/2010/main" val="3539621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0" name="Picture 19" descr="A picture containing person, outdoor, young, woman&#10;&#10;Description automatically generated">
            <a:extLst>
              <a:ext uri="{FF2B5EF4-FFF2-40B4-BE49-F238E27FC236}">
                <a16:creationId xmlns:a16="http://schemas.microsoft.com/office/drawing/2014/main" id="{968101B4-4792-064F-BD74-CA8784EE7FCA}"/>
              </a:ext>
            </a:extLst>
          </p:cNvPr>
          <p:cNvPicPr>
            <a:picLocks noChangeAspect="1"/>
          </p:cNvPicPr>
          <p:nvPr userDrawn="1"/>
        </p:nvPicPr>
        <p:blipFill>
          <a:blip r:embed="rId2"/>
          <a:stretch>
            <a:fillRect/>
          </a:stretch>
        </p:blipFill>
        <p:spPr>
          <a:xfrm>
            <a:off x="5414" y="0"/>
            <a:ext cx="12181172" cy="6858000"/>
          </a:xfrm>
          <a:prstGeom prst="rect">
            <a:avLst/>
          </a:prstGeom>
        </p:spPr>
      </p:pic>
      <p:sp>
        <p:nvSpPr>
          <p:cNvPr id="14" name="Picture Placeholder 13">
            <a:extLst>
              <a:ext uri="{FF2B5EF4-FFF2-40B4-BE49-F238E27FC236}">
                <a16:creationId xmlns:a16="http://schemas.microsoft.com/office/drawing/2014/main" id="{6DB2122A-0F3D-9D46-966B-652AFF8386F6}"/>
              </a:ext>
            </a:extLst>
          </p:cNvPr>
          <p:cNvSpPr>
            <a:spLocks noGrp="1"/>
          </p:cNvSpPr>
          <p:nvPr>
            <p:ph type="pic" sz="quarter" idx="10"/>
          </p:nvPr>
        </p:nvSpPr>
        <p:spPr>
          <a:xfrm>
            <a:off x="0" y="0"/>
            <a:ext cx="12192000" cy="6858000"/>
          </a:xfrm>
        </p:spPr>
        <p:txBody>
          <a:bodyPr/>
          <a:lstStyle/>
          <a:p>
            <a:endParaRPr lang="en-NL" dirty="0"/>
          </a:p>
        </p:txBody>
      </p:sp>
      <p:pic>
        <p:nvPicPr>
          <p:cNvPr id="7" name="Picture 6" descr="A picture containing light&#10;&#10;Description automatically generated">
            <a:extLst>
              <a:ext uri="{FF2B5EF4-FFF2-40B4-BE49-F238E27FC236}">
                <a16:creationId xmlns:a16="http://schemas.microsoft.com/office/drawing/2014/main" id="{E7C67106-DAFC-4C49-A35B-27B71D034BCA}"/>
              </a:ext>
            </a:extLst>
          </p:cNvPr>
          <p:cNvPicPr>
            <a:picLocks noChangeAspect="1"/>
          </p:cNvPicPr>
          <p:nvPr userDrawn="1"/>
        </p:nvPicPr>
        <p:blipFill>
          <a:blip r:embed="rId3">
            <a:alphaModFix amt="40000"/>
          </a:blip>
          <a:stretch>
            <a:fillRect/>
          </a:stretch>
        </p:blipFill>
        <p:spPr>
          <a:xfrm>
            <a:off x="0" y="0"/>
            <a:ext cx="12192003" cy="6858001"/>
          </a:xfrm>
          <a:prstGeom prst="rect">
            <a:avLst/>
          </a:prstGeom>
        </p:spPr>
      </p:pic>
      <p:sp>
        <p:nvSpPr>
          <p:cNvPr id="8" name="Oval 7">
            <a:extLst>
              <a:ext uri="{FF2B5EF4-FFF2-40B4-BE49-F238E27FC236}">
                <a16:creationId xmlns:a16="http://schemas.microsoft.com/office/drawing/2014/main" id="{EF5982B8-E92D-8C41-811F-1401EECF2FEC}"/>
              </a:ext>
            </a:extLst>
          </p:cNvPr>
          <p:cNvSpPr/>
          <p:nvPr userDrawn="1"/>
        </p:nvSpPr>
        <p:spPr>
          <a:xfrm>
            <a:off x="553465" y="564351"/>
            <a:ext cx="5699941" cy="5699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5" name="Title 1">
            <a:extLst>
              <a:ext uri="{FF2B5EF4-FFF2-40B4-BE49-F238E27FC236}">
                <a16:creationId xmlns:a16="http://schemas.microsoft.com/office/drawing/2014/main" id="{9A86247F-F994-E143-8CF9-72297FC10218}"/>
              </a:ext>
            </a:extLst>
          </p:cNvPr>
          <p:cNvSpPr>
            <a:spLocks noGrp="1"/>
          </p:cNvSpPr>
          <p:nvPr>
            <p:ph type="title" hasCustomPrompt="1"/>
          </p:nvPr>
        </p:nvSpPr>
        <p:spPr>
          <a:xfrm>
            <a:off x="1148263" y="706655"/>
            <a:ext cx="4506686" cy="1325563"/>
          </a:xfrm>
        </p:spPr>
        <p:txBody>
          <a:bodyPr anchor="b">
            <a:normAutofit/>
          </a:bodyPr>
          <a:lstStyle>
            <a:lvl1pPr algn="ctr">
              <a:defRPr sz="4000"/>
            </a:lvl1pPr>
          </a:lstStyle>
          <a:p>
            <a:r>
              <a:rPr lang="en-US" dirty="0"/>
              <a:t>Title here</a:t>
            </a:r>
            <a:endParaRPr lang="en-NL" dirty="0"/>
          </a:p>
        </p:txBody>
      </p:sp>
      <p:sp>
        <p:nvSpPr>
          <p:cNvPr id="16" name="Text Placeholder 2">
            <a:extLst>
              <a:ext uri="{FF2B5EF4-FFF2-40B4-BE49-F238E27FC236}">
                <a16:creationId xmlns:a16="http://schemas.microsoft.com/office/drawing/2014/main" id="{B0AEDA8F-4533-F244-B209-3F7264D7FCDF}"/>
              </a:ext>
            </a:extLst>
          </p:cNvPr>
          <p:cNvSpPr>
            <a:spLocks noGrp="1"/>
          </p:cNvSpPr>
          <p:nvPr>
            <p:ph type="body" idx="1" hasCustomPrompt="1"/>
          </p:nvPr>
        </p:nvSpPr>
        <p:spPr>
          <a:xfrm>
            <a:off x="1148263" y="2080386"/>
            <a:ext cx="4506686" cy="497371"/>
          </a:xfrm>
        </p:spPr>
        <p:txBody>
          <a:bodyPr anchor="t">
            <a:normAutofit/>
          </a:bodyPr>
          <a:lstStyle>
            <a:lvl1pPr marL="0" indent="0" algn="ctr">
              <a:buNone/>
              <a:defRPr sz="2000" b="0" i="0">
                <a:solidFill>
                  <a:srgbClr val="7AC6B6"/>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18" name="Text Placeholder 19">
            <a:extLst>
              <a:ext uri="{FF2B5EF4-FFF2-40B4-BE49-F238E27FC236}">
                <a16:creationId xmlns:a16="http://schemas.microsoft.com/office/drawing/2014/main" id="{04A0ED59-73EE-B047-B326-D2D581C8716D}"/>
              </a:ext>
            </a:extLst>
          </p:cNvPr>
          <p:cNvSpPr>
            <a:spLocks noGrp="1"/>
          </p:cNvSpPr>
          <p:nvPr>
            <p:ph type="body" sz="quarter" idx="11"/>
          </p:nvPr>
        </p:nvSpPr>
        <p:spPr>
          <a:xfrm>
            <a:off x="1137366" y="2577757"/>
            <a:ext cx="4517583" cy="3015789"/>
          </a:xfrm>
        </p:spPr>
        <p:txBody>
          <a:bodyPr>
            <a:normAutofit/>
          </a:bodyPr>
          <a:lstStyle>
            <a:lvl1pPr marL="0" indent="0">
              <a:buFont typeface="Arial" panose="020B0604020202020204" pitchFamily="34" charset="0"/>
              <a:buNone/>
              <a:defRPr sz="1100"/>
            </a:lvl1pPr>
            <a:lvl2pPr marL="457200" indent="0">
              <a:buFont typeface="Arial" panose="020B0604020202020204" pitchFamily="34" charset="0"/>
              <a:buNone/>
              <a:defRPr sz="1100"/>
            </a:lvl2pPr>
            <a:lvl3pPr marL="914400" indent="0">
              <a:buFont typeface="Arial" panose="020B0604020202020204" pitchFamily="34" charset="0"/>
              <a:buNone/>
              <a:defRPr sz="1100"/>
            </a:lvl3pPr>
            <a:lvl4pPr marL="1371600" indent="0">
              <a:buFont typeface="Arial" panose="020B0604020202020204" pitchFamily="34" charset="0"/>
              <a:buNone/>
              <a:defRPr sz="1100"/>
            </a:lvl4pPr>
            <a:lvl5pPr marL="1828800" indent="0">
              <a:buFont typeface="Arial" panose="020B0604020202020204" pitchFamily="34" charset="0"/>
              <a:buNone/>
              <a:defRPr sz="1100"/>
            </a:lvl5pPr>
          </a:lstStyle>
          <a:p>
            <a:pPr lvl="0"/>
            <a:r>
              <a:rPr lang="en-US" dirty="0"/>
              <a:t>Click to edit Master text styles</a:t>
            </a:r>
          </a:p>
        </p:txBody>
      </p:sp>
    </p:spTree>
    <p:extLst>
      <p:ext uri="{BB962C8B-B14F-4D97-AF65-F5344CB8AC3E}">
        <p14:creationId xmlns:p14="http://schemas.microsoft.com/office/powerpoint/2010/main" val="206374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 name="Picture 19" descr="A picture containing person, outdoor, young, woman&#10;&#10;Description automatically generated">
            <a:extLst>
              <a:ext uri="{FF2B5EF4-FFF2-40B4-BE49-F238E27FC236}">
                <a16:creationId xmlns:a16="http://schemas.microsoft.com/office/drawing/2014/main" id="{968101B4-4792-064F-BD74-CA8784EE7FCA}"/>
              </a:ext>
            </a:extLst>
          </p:cNvPr>
          <p:cNvPicPr>
            <a:picLocks noChangeAspect="1"/>
          </p:cNvPicPr>
          <p:nvPr userDrawn="1"/>
        </p:nvPicPr>
        <p:blipFill>
          <a:blip r:embed="rId2"/>
          <a:stretch>
            <a:fillRect/>
          </a:stretch>
        </p:blipFill>
        <p:spPr>
          <a:xfrm>
            <a:off x="5414" y="0"/>
            <a:ext cx="12181172" cy="6858000"/>
          </a:xfrm>
          <a:prstGeom prst="rect">
            <a:avLst/>
          </a:prstGeom>
        </p:spPr>
      </p:pic>
      <p:sp>
        <p:nvSpPr>
          <p:cNvPr id="14" name="Picture Placeholder 13">
            <a:extLst>
              <a:ext uri="{FF2B5EF4-FFF2-40B4-BE49-F238E27FC236}">
                <a16:creationId xmlns:a16="http://schemas.microsoft.com/office/drawing/2014/main" id="{6DB2122A-0F3D-9D46-966B-652AFF8386F6}"/>
              </a:ext>
            </a:extLst>
          </p:cNvPr>
          <p:cNvSpPr>
            <a:spLocks noGrp="1"/>
          </p:cNvSpPr>
          <p:nvPr>
            <p:ph type="pic" sz="quarter" idx="10"/>
          </p:nvPr>
        </p:nvSpPr>
        <p:spPr>
          <a:xfrm>
            <a:off x="0" y="0"/>
            <a:ext cx="12192000" cy="6858000"/>
          </a:xfrm>
        </p:spPr>
        <p:txBody>
          <a:bodyPr/>
          <a:lstStyle/>
          <a:p>
            <a:endParaRPr lang="en-NL" dirty="0"/>
          </a:p>
        </p:txBody>
      </p:sp>
      <p:pic>
        <p:nvPicPr>
          <p:cNvPr id="7" name="Picture 6" descr="A picture containing light&#10;&#10;Description automatically generated">
            <a:extLst>
              <a:ext uri="{FF2B5EF4-FFF2-40B4-BE49-F238E27FC236}">
                <a16:creationId xmlns:a16="http://schemas.microsoft.com/office/drawing/2014/main" id="{E7C67106-DAFC-4C49-A35B-27B71D034BCA}"/>
              </a:ext>
            </a:extLst>
          </p:cNvPr>
          <p:cNvPicPr>
            <a:picLocks noChangeAspect="1"/>
          </p:cNvPicPr>
          <p:nvPr userDrawn="1"/>
        </p:nvPicPr>
        <p:blipFill>
          <a:blip r:embed="rId3">
            <a:alphaModFix amt="40000"/>
          </a:blip>
          <a:stretch>
            <a:fillRect/>
          </a:stretch>
        </p:blipFill>
        <p:spPr>
          <a:xfrm>
            <a:off x="0" y="0"/>
            <a:ext cx="12192003" cy="6858001"/>
          </a:xfrm>
          <a:prstGeom prst="rect">
            <a:avLst/>
          </a:prstGeom>
        </p:spPr>
      </p:pic>
      <p:sp>
        <p:nvSpPr>
          <p:cNvPr id="19" name="Oval 18">
            <a:extLst>
              <a:ext uri="{FF2B5EF4-FFF2-40B4-BE49-F238E27FC236}">
                <a16:creationId xmlns:a16="http://schemas.microsoft.com/office/drawing/2014/main" id="{7EBE92CE-E8BE-5E44-8E5A-8B3C0A895674}"/>
              </a:ext>
            </a:extLst>
          </p:cNvPr>
          <p:cNvSpPr/>
          <p:nvPr userDrawn="1"/>
        </p:nvSpPr>
        <p:spPr>
          <a:xfrm>
            <a:off x="5940474" y="564351"/>
            <a:ext cx="5699941" cy="5699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21" name="Title 1">
            <a:extLst>
              <a:ext uri="{FF2B5EF4-FFF2-40B4-BE49-F238E27FC236}">
                <a16:creationId xmlns:a16="http://schemas.microsoft.com/office/drawing/2014/main" id="{19D43AD7-4B21-A842-A125-896B07A04957}"/>
              </a:ext>
            </a:extLst>
          </p:cNvPr>
          <p:cNvSpPr txBox="1">
            <a:spLocks/>
          </p:cNvSpPr>
          <p:nvPr userDrawn="1"/>
        </p:nvSpPr>
        <p:spPr>
          <a:xfrm>
            <a:off x="6535272" y="706655"/>
            <a:ext cx="450668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endParaRPr lang="en-NL" dirty="0"/>
          </a:p>
        </p:txBody>
      </p:sp>
      <p:sp>
        <p:nvSpPr>
          <p:cNvPr id="22" name="Text Placeholder 2">
            <a:extLst>
              <a:ext uri="{FF2B5EF4-FFF2-40B4-BE49-F238E27FC236}">
                <a16:creationId xmlns:a16="http://schemas.microsoft.com/office/drawing/2014/main" id="{C346FACD-ACDD-FC40-A305-993272405BD8}"/>
              </a:ext>
            </a:extLst>
          </p:cNvPr>
          <p:cNvSpPr>
            <a:spLocks noGrp="1"/>
          </p:cNvSpPr>
          <p:nvPr>
            <p:ph type="body" idx="12" hasCustomPrompt="1"/>
          </p:nvPr>
        </p:nvSpPr>
        <p:spPr>
          <a:xfrm>
            <a:off x="6535272" y="2080386"/>
            <a:ext cx="4506686" cy="497371"/>
          </a:xfrm>
        </p:spPr>
        <p:txBody>
          <a:bodyPr anchor="t">
            <a:normAutofit/>
          </a:bodyPr>
          <a:lstStyle>
            <a:lvl1pPr marL="0" indent="0" algn="ctr">
              <a:buNone/>
              <a:defRPr sz="2000" b="0" i="0">
                <a:solidFill>
                  <a:srgbClr val="7AC6B6"/>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23" name="Text Placeholder 19">
            <a:extLst>
              <a:ext uri="{FF2B5EF4-FFF2-40B4-BE49-F238E27FC236}">
                <a16:creationId xmlns:a16="http://schemas.microsoft.com/office/drawing/2014/main" id="{EAD12A11-4DC8-A342-9D5A-1854FA4CAFBB}"/>
              </a:ext>
            </a:extLst>
          </p:cNvPr>
          <p:cNvSpPr>
            <a:spLocks noGrp="1"/>
          </p:cNvSpPr>
          <p:nvPr>
            <p:ph type="body" sz="quarter" idx="13"/>
          </p:nvPr>
        </p:nvSpPr>
        <p:spPr>
          <a:xfrm>
            <a:off x="6524375" y="2577757"/>
            <a:ext cx="4517583" cy="3015789"/>
          </a:xfrm>
        </p:spPr>
        <p:txBody>
          <a:bodyPr>
            <a:normAutofit/>
          </a:bodyPr>
          <a:lstStyle>
            <a:lvl1pPr marL="0" indent="0">
              <a:buFont typeface="Arial" panose="020B0604020202020204" pitchFamily="34" charset="0"/>
              <a:buNone/>
              <a:defRPr sz="1100"/>
            </a:lvl1pPr>
            <a:lvl2pPr marL="457200" indent="0">
              <a:buFont typeface="Arial" panose="020B0604020202020204" pitchFamily="34" charset="0"/>
              <a:buNone/>
              <a:defRPr sz="1100"/>
            </a:lvl2pPr>
            <a:lvl3pPr marL="914400" indent="0">
              <a:buFont typeface="Arial" panose="020B0604020202020204" pitchFamily="34" charset="0"/>
              <a:buNone/>
              <a:defRPr sz="1100"/>
            </a:lvl3pPr>
            <a:lvl4pPr marL="1371600" indent="0">
              <a:buFont typeface="Arial" panose="020B0604020202020204" pitchFamily="34" charset="0"/>
              <a:buNone/>
              <a:defRPr sz="1100"/>
            </a:lvl4pPr>
            <a:lvl5pPr marL="1828800" indent="0">
              <a:buFont typeface="Arial" panose="020B0604020202020204" pitchFamily="34" charset="0"/>
              <a:buNone/>
              <a:defRPr sz="1100"/>
            </a:lvl5pPr>
          </a:lstStyle>
          <a:p>
            <a:pPr lvl="0"/>
            <a:r>
              <a:rPr lang="en-US" dirty="0"/>
              <a:t>Click to edit Master text styles</a:t>
            </a:r>
          </a:p>
        </p:txBody>
      </p:sp>
    </p:spTree>
    <p:extLst>
      <p:ext uri="{BB962C8B-B14F-4D97-AF65-F5344CB8AC3E}">
        <p14:creationId xmlns:p14="http://schemas.microsoft.com/office/powerpoint/2010/main" val="408645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1C3B-FAD9-9640-8540-959C4B21D3B7}"/>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84C7FA9B-7218-2743-A293-E09E1260D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048DA889-2F08-E84D-B429-FF0BCC7398F7}"/>
              </a:ext>
            </a:extLst>
          </p:cNvPr>
          <p:cNvSpPr>
            <a:spLocks noGrp="1"/>
          </p:cNvSpPr>
          <p:nvPr>
            <p:ph type="dt" sz="half" idx="10"/>
          </p:nvPr>
        </p:nvSpPr>
        <p:spPr/>
        <p:txBody>
          <a:bodyPr/>
          <a:lstStyle/>
          <a:p>
            <a:fld id="{CB6FD5DE-4B79-DD44-8133-B4F598B1BB1A}" type="datetimeFigureOut">
              <a:rPr lang="en-NL" smtClean="0"/>
              <a:t>06/26/2023</a:t>
            </a:fld>
            <a:endParaRPr lang="en-NL"/>
          </a:p>
        </p:txBody>
      </p:sp>
      <p:sp>
        <p:nvSpPr>
          <p:cNvPr id="5" name="Footer Placeholder 4">
            <a:extLst>
              <a:ext uri="{FF2B5EF4-FFF2-40B4-BE49-F238E27FC236}">
                <a16:creationId xmlns:a16="http://schemas.microsoft.com/office/drawing/2014/main" id="{F38CA621-CD57-F84A-8326-BA593689AA1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E9363A0-0852-6B45-8F9F-D973D41D96BC}"/>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1614351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2A73-A002-BC42-889F-612703748F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E5B098C2-327E-0E44-9A47-75403220A5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EB9923-2A43-A447-B45F-83A4F56A7BA2}"/>
              </a:ext>
            </a:extLst>
          </p:cNvPr>
          <p:cNvSpPr>
            <a:spLocks noGrp="1"/>
          </p:cNvSpPr>
          <p:nvPr>
            <p:ph type="dt" sz="half" idx="10"/>
          </p:nvPr>
        </p:nvSpPr>
        <p:spPr/>
        <p:txBody>
          <a:bodyPr/>
          <a:lstStyle/>
          <a:p>
            <a:fld id="{CB6FD5DE-4B79-DD44-8133-B4F598B1BB1A}" type="datetimeFigureOut">
              <a:rPr lang="en-NL" smtClean="0"/>
              <a:t>06/26/2023</a:t>
            </a:fld>
            <a:endParaRPr lang="en-NL"/>
          </a:p>
        </p:txBody>
      </p:sp>
      <p:sp>
        <p:nvSpPr>
          <p:cNvPr id="5" name="Footer Placeholder 4">
            <a:extLst>
              <a:ext uri="{FF2B5EF4-FFF2-40B4-BE49-F238E27FC236}">
                <a16:creationId xmlns:a16="http://schemas.microsoft.com/office/drawing/2014/main" id="{F0F39D39-1BFD-8E4B-B508-9B27CB3BBEE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23ECCD2-DD4D-8442-8CFE-AB0EE9C514ED}"/>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576865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14DF-1644-EE4E-B3D9-F3D17840F8E0}"/>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2515EC7D-C731-A840-98C1-B246EAEB3F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E5DE694F-BC8F-AA47-8446-97AF1AA599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CA6244F7-314D-9D42-A2A5-D0EDDCF04F5A}"/>
              </a:ext>
            </a:extLst>
          </p:cNvPr>
          <p:cNvSpPr>
            <a:spLocks noGrp="1"/>
          </p:cNvSpPr>
          <p:nvPr>
            <p:ph type="dt" sz="half" idx="10"/>
          </p:nvPr>
        </p:nvSpPr>
        <p:spPr/>
        <p:txBody>
          <a:bodyPr/>
          <a:lstStyle/>
          <a:p>
            <a:fld id="{CB6FD5DE-4B79-DD44-8133-B4F598B1BB1A}" type="datetimeFigureOut">
              <a:rPr lang="en-NL" smtClean="0"/>
              <a:t>06/26/2023</a:t>
            </a:fld>
            <a:endParaRPr lang="en-NL"/>
          </a:p>
        </p:txBody>
      </p:sp>
      <p:sp>
        <p:nvSpPr>
          <p:cNvPr id="6" name="Footer Placeholder 5">
            <a:extLst>
              <a:ext uri="{FF2B5EF4-FFF2-40B4-BE49-F238E27FC236}">
                <a16:creationId xmlns:a16="http://schemas.microsoft.com/office/drawing/2014/main" id="{17708B84-50E8-A248-AAB3-12FA51497DFB}"/>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DAB0BD6E-9680-0D43-B61A-CEC01438C471}"/>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3235269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4.emf"/><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7FD84F-2782-764E-AE8A-B37842339A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NL" dirty="0"/>
          </a:p>
        </p:txBody>
      </p:sp>
      <p:sp>
        <p:nvSpPr>
          <p:cNvPr id="3" name="Text Placeholder 2">
            <a:extLst>
              <a:ext uri="{FF2B5EF4-FFF2-40B4-BE49-F238E27FC236}">
                <a16:creationId xmlns:a16="http://schemas.microsoft.com/office/drawing/2014/main" id="{5F70D840-54E2-F04B-AA29-FD3324326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L" dirty="0"/>
          </a:p>
        </p:txBody>
      </p:sp>
      <p:sp>
        <p:nvSpPr>
          <p:cNvPr id="4" name="Date Placeholder 3">
            <a:extLst>
              <a:ext uri="{FF2B5EF4-FFF2-40B4-BE49-F238E27FC236}">
                <a16:creationId xmlns:a16="http://schemas.microsoft.com/office/drawing/2014/main" id="{47FB68E9-D992-D646-B324-10DA100C6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FD5DE-4B79-DD44-8133-B4F598B1BB1A}" type="datetimeFigureOut">
              <a:rPr lang="en-NL" smtClean="0"/>
              <a:t>06/26/2023</a:t>
            </a:fld>
            <a:endParaRPr lang="en-NL"/>
          </a:p>
        </p:txBody>
      </p:sp>
      <p:sp>
        <p:nvSpPr>
          <p:cNvPr id="5" name="Footer Placeholder 4">
            <a:extLst>
              <a:ext uri="{FF2B5EF4-FFF2-40B4-BE49-F238E27FC236}">
                <a16:creationId xmlns:a16="http://schemas.microsoft.com/office/drawing/2014/main" id="{905771B2-FEAE-734C-8455-74AB0FD61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53DE27C2-5D23-3E4F-99A2-945935171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26BEA0-32E6-0541-B9A8-1D1249A5823C}" type="slidenum">
              <a:rPr lang="en-NL" smtClean="0"/>
              <a:t>‹#›</a:t>
            </a:fld>
            <a:endParaRPr lang="en-NL"/>
          </a:p>
        </p:txBody>
      </p:sp>
    </p:spTree>
    <p:extLst>
      <p:ext uri="{BB962C8B-B14F-4D97-AF65-F5344CB8AC3E}">
        <p14:creationId xmlns:p14="http://schemas.microsoft.com/office/powerpoint/2010/main" val="3202604084"/>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60" r:id="rId3"/>
    <p:sldLayoutId id="2147483661" r:id="rId4"/>
    <p:sldLayoutId id="2147483662" r:id="rId5"/>
    <p:sldLayoutId id="2147483663"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75" r:id="rId17"/>
  </p:sldLayoutIdLst>
  <p:txStyles>
    <p:title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Afbeelding 6"/>
          <p:cNvPicPr>
            <a:picLocks noChangeAspect="1"/>
          </p:cNvPicPr>
          <p:nvPr userDrawn="1"/>
        </p:nvPicPr>
        <p:blipFill rotWithShape="1">
          <a:blip r:embed="rId11" cstate="email">
            <a:extLst>
              <a:ext uri="{28A0092B-C50C-407E-A947-70E740481C1C}">
                <a14:useLocalDpi xmlns:a14="http://schemas.microsoft.com/office/drawing/2010/main"/>
              </a:ext>
            </a:extLst>
          </a:blip>
          <a:srcRect t="29473" b="37217"/>
          <a:stretch/>
        </p:blipFill>
        <p:spPr>
          <a:xfrm>
            <a:off x="10315304" y="6112109"/>
            <a:ext cx="1450698" cy="483233"/>
          </a:xfrm>
          <a:prstGeom prst="rect">
            <a:avLst/>
          </a:prstGeom>
        </p:spPr>
      </p:pic>
    </p:spTree>
    <p:extLst>
      <p:ext uri="{BB962C8B-B14F-4D97-AF65-F5344CB8AC3E}">
        <p14:creationId xmlns:p14="http://schemas.microsoft.com/office/powerpoint/2010/main" val="346630765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www.all-flags-world.com/country-flag/flag-ireland.php" TargetMode="External"/><Relationship Id="rId18" Type="http://schemas.openxmlformats.org/officeDocument/2006/relationships/image" Target="../media/image31.jpg"/><Relationship Id="rId3" Type="http://schemas.openxmlformats.org/officeDocument/2006/relationships/image" Target="../media/image23.png"/><Relationship Id="rId21" Type="http://schemas.openxmlformats.org/officeDocument/2006/relationships/hyperlink" Target="https://www.freepngimg.com/png/17751-spain-flag-picture" TargetMode="External"/><Relationship Id="rId7" Type="http://schemas.openxmlformats.org/officeDocument/2006/relationships/hyperlink" Target="http://www.all-flags-world.com/country-flag/Austria/national-austrian-flag.php" TargetMode="External"/><Relationship Id="rId12" Type="http://schemas.openxmlformats.org/officeDocument/2006/relationships/image" Target="../media/image28.jpg"/><Relationship Id="rId17" Type="http://schemas.openxmlformats.org/officeDocument/2006/relationships/hyperlink" Target="https://en.wikipedia.org/wiki/Poland" TargetMode="External"/><Relationship Id="rId25" Type="http://schemas.openxmlformats.org/officeDocument/2006/relationships/hyperlink" Target="http://www.freeimageslive.co.uk/free_stock_image/unionflagjpg" TargetMode="External"/><Relationship Id="rId2" Type="http://schemas.openxmlformats.org/officeDocument/2006/relationships/notesSlide" Target="../notesSlides/notesSlide3.xml"/><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5.jpg"/><Relationship Id="rId11" Type="http://schemas.openxmlformats.org/officeDocument/2006/relationships/hyperlink" Target="https://www.publicdomainpictures.net/view-image.php?image=331505&amp;picture=vlajka-nemecka" TargetMode="External"/><Relationship Id="rId24" Type="http://schemas.openxmlformats.org/officeDocument/2006/relationships/image" Target="../media/image34.jpg"/><Relationship Id="rId5" Type="http://schemas.openxmlformats.org/officeDocument/2006/relationships/hyperlink" Target="https://en.wikipedia.org/wiki/Flag_of_belgium" TargetMode="External"/><Relationship Id="rId15" Type="http://schemas.openxmlformats.org/officeDocument/2006/relationships/hyperlink" Target="http://www.all-flags-world.com/country-flag/flag-italy.php" TargetMode="External"/><Relationship Id="rId23" Type="http://schemas.openxmlformats.org/officeDocument/2006/relationships/hyperlink" Target="https://www.publicdomainpictures.net/view-image.php?image=241615&amp;picture=sweden-flag" TargetMode="External"/><Relationship Id="rId10" Type="http://schemas.openxmlformats.org/officeDocument/2006/relationships/image" Target="../media/image27.jpg"/><Relationship Id="rId19" Type="http://schemas.openxmlformats.org/officeDocument/2006/relationships/hyperlink" Target="http://www.all-flags-world.com/country-flag/Portugal/national-portuguese-flag.php" TargetMode="External"/><Relationship Id="rId4" Type="http://schemas.openxmlformats.org/officeDocument/2006/relationships/image" Target="../media/image24.png"/><Relationship Id="rId9" Type="http://schemas.openxmlformats.org/officeDocument/2006/relationships/hyperlink" Target="https://en.wikipedia.org/wiki/File:Flag_of_France.png" TargetMode="External"/><Relationship Id="rId14" Type="http://schemas.openxmlformats.org/officeDocument/2006/relationships/image" Target="../media/image29.jpg"/><Relationship Id="rId22"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6187-1090-464A-81FD-284B6AF4E0F6}"/>
              </a:ext>
            </a:extLst>
          </p:cNvPr>
          <p:cNvSpPr>
            <a:spLocks noGrp="1"/>
          </p:cNvSpPr>
          <p:nvPr>
            <p:ph type="title"/>
          </p:nvPr>
        </p:nvSpPr>
        <p:spPr/>
        <p:txBody>
          <a:bodyPr>
            <a:noAutofit/>
          </a:bodyPr>
          <a:lstStyle/>
          <a:p>
            <a:r>
              <a:rPr lang="en-GB" sz="3600" dirty="0"/>
              <a:t>Close the Glass Loop</a:t>
            </a:r>
            <a:endParaRPr lang="en-NL" sz="3600" dirty="0"/>
          </a:p>
        </p:txBody>
      </p:sp>
      <p:sp>
        <p:nvSpPr>
          <p:cNvPr id="4" name="Text Placeholder 19">
            <a:extLst>
              <a:ext uri="{FF2B5EF4-FFF2-40B4-BE49-F238E27FC236}">
                <a16:creationId xmlns:a16="http://schemas.microsoft.com/office/drawing/2014/main" id="{7B6F7621-50B7-064A-BFE8-67B622A3EAB0}"/>
              </a:ext>
            </a:extLst>
          </p:cNvPr>
          <p:cNvSpPr>
            <a:spLocks noGrp="1"/>
          </p:cNvSpPr>
          <p:nvPr>
            <p:ph type="body" sz="quarter" idx="11" hasCustomPrompt="1"/>
          </p:nvPr>
        </p:nvSpPr>
        <p:spPr>
          <a:xfrm>
            <a:off x="1015428" y="5035608"/>
            <a:ext cx="1439014" cy="751352"/>
          </a:xfrm>
        </p:spPr>
        <p:txBody>
          <a:bodyPr>
            <a:normAutofit/>
          </a:bodyPr>
          <a:lstStyle>
            <a:lvl1pPr marL="0" indent="0" algn="ctr">
              <a:lnSpc>
                <a:spcPct val="150000"/>
              </a:lnSpc>
              <a:buFont typeface="Arial" panose="020B0604020202020204" pitchFamily="34" charset="0"/>
              <a:buNone/>
              <a:defRPr sz="1000" b="0" i="0"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Font typeface="Arial" panose="020B0604020202020204" pitchFamily="34" charset="0"/>
              <a:buNone/>
              <a:defRPr sz="1100"/>
            </a:lvl2pPr>
            <a:lvl3pPr marL="914400" indent="0">
              <a:buFont typeface="Arial" panose="020B0604020202020204" pitchFamily="34" charset="0"/>
              <a:buNone/>
              <a:defRPr sz="1100"/>
            </a:lvl3pPr>
            <a:lvl4pPr marL="1371600" indent="0">
              <a:buFont typeface="Arial" panose="020B0604020202020204" pitchFamily="34" charset="0"/>
              <a:buNone/>
              <a:defRPr sz="1100"/>
            </a:lvl4pPr>
            <a:lvl5pPr marL="1828800" indent="0">
              <a:buFont typeface="Arial" panose="020B0604020202020204" pitchFamily="34" charset="0"/>
              <a:buNone/>
              <a:defRPr sz="1100"/>
            </a:lvl5pPr>
          </a:lstStyle>
          <a:p>
            <a:pPr lvl="0"/>
            <a:endParaRPr lang="en-US" dirty="0"/>
          </a:p>
        </p:txBody>
      </p:sp>
      <p:sp>
        <p:nvSpPr>
          <p:cNvPr id="6" name="Text Placeholder 5">
            <a:extLst>
              <a:ext uri="{FF2B5EF4-FFF2-40B4-BE49-F238E27FC236}">
                <a16:creationId xmlns:a16="http://schemas.microsoft.com/office/drawing/2014/main" id="{DAF385B9-A37A-4425-A031-69DE3B62EB9E}"/>
              </a:ext>
            </a:extLst>
          </p:cNvPr>
          <p:cNvSpPr>
            <a:spLocks noGrp="1"/>
          </p:cNvSpPr>
          <p:nvPr>
            <p:ph type="body" idx="1"/>
          </p:nvPr>
        </p:nvSpPr>
        <p:spPr/>
        <p:txBody>
          <a:bodyPr/>
          <a:lstStyle/>
          <a:p>
            <a:r>
              <a:rPr lang="en-GB" dirty="0"/>
              <a:t>A</a:t>
            </a:r>
            <a:r>
              <a:rPr lang="en-GB" sz="2400" dirty="0"/>
              <a:t>mbition and perspective</a:t>
            </a:r>
            <a:endParaRPr lang="en-GB" dirty="0"/>
          </a:p>
        </p:txBody>
      </p:sp>
    </p:spTree>
    <p:extLst>
      <p:ext uri="{BB962C8B-B14F-4D97-AF65-F5344CB8AC3E}">
        <p14:creationId xmlns:p14="http://schemas.microsoft.com/office/powerpoint/2010/main" val="1017018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Chart, histogram&#10;&#10;Description automatically generated">
            <a:extLst>
              <a:ext uri="{FF2B5EF4-FFF2-40B4-BE49-F238E27FC236}">
                <a16:creationId xmlns:a16="http://schemas.microsoft.com/office/drawing/2014/main" id="{F82A00D6-07DD-8674-F69D-A222FD7B96E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3895135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Diagram, text, whiteboard&#10;&#10;Description automatically generated">
            <a:extLst>
              <a:ext uri="{FF2B5EF4-FFF2-40B4-BE49-F238E27FC236}">
                <a16:creationId xmlns:a16="http://schemas.microsoft.com/office/drawing/2014/main" id="{336C0BF8-AB12-40CD-BA91-29ED8C078FA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478893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Chart, histogram&#10;&#10;Description automatically generated">
            <a:extLst>
              <a:ext uri="{FF2B5EF4-FFF2-40B4-BE49-F238E27FC236}">
                <a16:creationId xmlns:a16="http://schemas.microsoft.com/office/drawing/2014/main" id="{EACC0333-5833-6A4E-2A00-9B4F8CD91C2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426406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Chart, histogram&#10;&#10;Description automatically generated">
            <a:extLst>
              <a:ext uri="{FF2B5EF4-FFF2-40B4-BE49-F238E27FC236}">
                <a16:creationId xmlns:a16="http://schemas.microsoft.com/office/drawing/2014/main" id="{08CCB95F-2490-D11F-A28F-9F3F0C8EDAF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1504" y="0"/>
            <a:ext cx="12191980" cy="6856718"/>
          </a:xfrm>
          <a:prstGeom prst="rect">
            <a:avLst/>
          </a:prstGeom>
        </p:spPr>
      </p:pic>
    </p:spTree>
    <p:extLst>
      <p:ext uri="{BB962C8B-B14F-4D97-AF65-F5344CB8AC3E}">
        <p14:creationId xmlns:p14="http://schemas.microsoft.com/office/powerpoint/2010/main" val="742209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E980F78-3CB8-D436-792E-CA305B13851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3601288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3D510523-A4D7-E4CB-BA1A-44F04B85679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402280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1B397-3B54-D68A-8696-5102DF4C265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CDC75EE-8950-8E04-9A7A-7BC8953BBB49}"/>
              </a:ext>
            </a:extLst>
          </p:cNvPr>
          <p:cNvSpPr>
            <a:spLocks noGrp="1"/>
          </p:cNvSpPr>
          <p:nvPr>
            <p:ph idx="1"/>
          </p:nvPr>
        </p:nvSpPr>
        <p:spPr/>
        <p:txBody>
          <a:bodyPr/>
          <a:lstStyle/>
          <a:p>
            <a:endParaRPr lang="en-GB"/>
          </a:p>
        </p:txBody>
      </p:sp>
      <p:pic>
        <p:nvPicPr>
          <p:cNvPr id="6" name="Picture 5" descr="A picture containing text, screenshot, graphic design, design&#10;&#10;Description automatically generated">
            <a:extLst>
              <a:ext uri="{FF2B5EF4-FFF2-40B4-BE49-F238E27FC236}">
                <a16:creationId xmlns:a16="http://schemas.microsoft.com/office/drawing/2014/main" id="{F35F8DA9-F4A1-E341-55D0-EDBE478D5377}"/>
              </a:ext>
            </a:extLst>
          </p:cNvPr>
          <p:cNvPicPr>
            <a:picLocks noChangeAspect="1"/>
          </p:cNvPicPr>
          <p:nvPr/>
        </p:nvPicPr>
        <p:blipFill>
          <a:blip r:embed="rId3"/>
          <a:stretch>
            <a:fillRect/>
          </a:stretch>
        </p:blipFill>
        <p:spPr>
          <a:xfrm>
            <a:off x="0" y="101"/>
            <a:ext cx="12192000" cy="6857798"/>
          </a:xfrm>
          <a:prstGeom prst="rect">
            <a:avLst/>
          </a:prstGeom>
        </p:spPr>
      </p:pic>
    </p:spTree>
    <p:extLst>
      <p:ext uri="{BB962C8B-B14F-4D97-AF65-F5344CB8AC3E}">
        <p14:creationId xmlns:p14="http://schemas.microsoft.com/office/powerpoint/2010/main" val="867245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7978F6-49D2-DCF0-536B-C33B6FE12CAC}"/>
              </a:ext>
            </a:extLst>
          </p:cNvPr>
          <p:cNvSpPr>
            <a:spLocks noGrp="1"/>
          </p:cNvSpPr>
          <p:nvPr>
            <p:ph type="body" sz="quarter" idx="11"/>
          </p:nvPr>
        </p:nvSpPr>
        <p:spPr/>
        <p:txBody>
          <a:bodyPr/>
          <a:lstStyle/>
          <a:p>
            <a:endParaRPr lang="en-GB"/>
          </a:p>
        </p:txBody>
      </p:sp>
      <p:sp>
        <p:nvSpPr>
          <p:cNvPr id="3" name="Text Placeholder 2">
            <a:extLst>
              <a:ext uri="{FF2B5EF4-FFF2-40B4-BE49-F238E27FC236}">
                <a16:creationId xmlns:a16="http://schemas.microsoft.com/office/drawing/2014/main" id="{22556348-3661-201C-77FA-F6F8D3C4061A}"/>
              </a:ext>
            </a:extLst>
          </p:cNvPr>
          <p:cNvSpPr>
            <a:spLocks noGrp="1"/>
          </p:cNvSpPr>
          <p:nvPr>
            <p:ph type="body" idx="1"/>
          </p:nvPr>
        </p:nvSpPr>
        <p:spPr/>
        <p:txBody>
          <a:bodyPr/>
          <a:lstStyle/>
          <a:p>
            <a:endParaRPr lang="en-GB"/>
          </a:p>
        </p:txBody>
      </p:sp>
      <p:sp>
        <p:nvSpPr>
          <p:cNvPr id="4" name="Title 3">
            <a:extLst>
              <a:ext uri="{FF2B5EF4-FFF2-40B4-BE49-F238E27FC236}">
                <a16:creationId xmlns:a16="http://schemas.microsoft.com/office/drawing/2014/main" id="{6238D7D9-D859-DDDF-F119-43FA807C5F17}"/>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6A53482E-C4D3-5349-22E4-9F47A71BEE26}"/>
              </a:ext>
            </a:extLst>
          </p:cNvPr>
          <p:cNvPicPr>
            <a:picLocks noChangeAspect="1"/>
          </p:cNvPicPr>
          <p:nvPr/>
        </p:nvPicPr>
        <p:blipFill>
          <a:blip r:embed="rId3"/>
          <a:stretch>
            <a:fillRect/>
          </a:stretch>
        </p:blipFill>
        <p:spPr>
          <a:xfrm>
            <a:off x="0" y="0"/>
            <a:ext cx="12268899" cy="6858000"/>
          </a:xfrm>
          <a:prstGeom prst="rect">
            <a:avLst/>
          </a:prstGeom>
        </p:spPr>
      </p:pic>
    </p:spTree>
    <p:extLst>
      <p:ext uri="{BB962C8B-B14F-4D97-AF65-F5344CB8AC3E}">
        <p14:creationId xmlns:p14="http://schemas.microsoft.com/office/powerpoint/2010/main" val="3091931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logo, font&#10;&#10;Description automatically generated">
            <a:extLst>
              <a:ext uri="{FF2B5EF4-FFF2-40B4-BE49-F238E27FC236}">
                <a16:creationId xmlns:a16="http://schemas.microsoft.com/office/drawing/2014/main" id="{11D55E12-2F46-7B6E-9344-61072F11842F}"/>
              </a:ext>
            </a:extLst>
          </p:cNvPr>
          <p:cNvPicPr>
            <a:picLocks noChangeAspect="1"/>
          </p:cNvPicPr>
          <p:nvPr/>
        </p:nvPicPr>
        <p:blipFill>
          <a:blip r:embed="rId3"/>
          <a:stretch>
            <a:fillRect/>
          </a:stretch>
        </p:blipFill>
        <p:spPr>
          <a:xfrm>
            <a:off x="0" y="101"/>
            <a:ext cx="12192000" cy="6857798"/>
          </a:xfrm>
          <a:prstGeom prst="rect">
            <a:avLst/>
          </a:prstGeom>
        </p:spPr>
      </p:pic>
    </p:spTree>
    <p:extLst>
      <p:ext uri="{BB962C8B-B14F-4D97-AF65-F5344CB8AC3E}">
        <p14:creationId xmlns:p14="http://schemas.microsoft.com/office/powerpoint/2010/main" val="1047005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recycle bin with recycle symbol&#10;&#10;Description automatically generated with low confidence">
            <a:extLst>
              <a:ext uri="{FF2B5EF4-FFF2-40B4-BE49-F238E27FC236}">
                <a16:creationId xmlns:a16="http://schemas.microsoft.com/office/drawing/2014/main" id="{E244AC3B-73B4-30C6-26D1-421978FE0418}"/>
              </a:ext>
            </a:extLst>
          </p:cNvPr>
          <p:cNvPicPr>
            <a:picLocks noChangeAspect="1"/>
          </p:cNvPicPr>
          <p:nvPr/>
        </p:nvPicPr>
        <p:blipFill>
          <a:blip r:embed="rId2"/>
          <a:stretch>
            <a:fillRect/>
          </a:stretch>
        </p:blipFill>
        <p:spPr>
          <a:xfrm>
            <a:off x="0" y="101"/>
            <a:ext cx="12192000" cy="6857798"/>
          </a:xfrm>
          <a:prstGeom prst="rect">
            <a:avLst/>
          </a:prstGeom>
        </p:spPr>
      </p:pic>
    </p:spTree>
    <p:extLst>
      <p:ext uri="{BB962C8B-B14F-4D97-AF65-F5344CB8AC3E}">
        <p14:creationId xmlns:p14="http://schemas.microsoft.com/office/powerpoint/2010/main" val="1036186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D213B20B-80AD-471F-BDF5-9E9B34B89A60}"/>
              </a:ext>
            </a:extLst>
          </p:cNvPr>
          <p:cNvPicPr>
            <a:picLocks noChangeAspect="1"/>
          </p:cNvPicPr>
          <p:nvPr/>
        </p:nvPicPr>
        <p:blipFill>
          <a:blip r:embed="rId3"/>
          <a:stretch>
            <a:fillRect/>
          </a:stretch>
        </p:blipFill>
        <p:spPr>
          <a:xfrm>
            <a:off x="5330434" y="2978920"/>
            <a:ext cx="2788869" cy="1020318"/>
          </a:xfrm>
          <a:prstGeom prst="rect">
            <a:avLst/>
          </a:prstGeom>
        </p:spPr>
      </p:pic>
      <p:grpSp>
        <p:nvGrpSpPr>
          <p:cNvPr id="6" name="Group 5">
            <a:extLst>
              <a:ext uri="{FF2B5EF4-FFF2-40B4-BE49-F238E27FC236}">
                <a16:creationId xmlns:a16="http://schemas.microsoft.com/office/drawing/2014/main" id="{FBCB4ACD-D6C2-45D6-549C-5D0727E3A40E}"/>
              </a:ext>
            </a:extLst>
          </p:cNvPr>
          <p:cNvGrpSpPr/>
          <p:nvPr/>
        </p:nvGrpSpPr>
        <p:grpSpPr>
          <a:xfrm>
            <a:off x="2822235" y="542187"/>
            <a:ext cx="7657067" cy="5882614"/>
            <a:chOff x="1253523" y="368665"/>
            <a:chExt cx="7657067" cy="5882614"/>
          </a:xfrm>
        </p:grpSpPr>
        <p:pic>
          <p:nvPicPr>
            <p:cNvPr id="7" name="Picture 2">
              <a:extLst>
                <a:ext uri="{FF2B5EF4-FFF2-40B4-BE49-F238E27FC236}">
                  <a16:creationId xmlns:a16="http://schemas.microsoft.com/office/drawing/2014/main" id="{63AA1585-69E4-AC4D-E7A9-BEBE82183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560" y="368665"/>
              <a:ext cx="1869195" cy="7350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53889E1-4288-97B2-C67B-2EADBAE15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272" y="967255"/>
              <a:ext cx="1527056" cy="6210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8DC1D3CC-7C40-41B5-54F7-D872970945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9581" y="4276691"/>
              <a:ext cx="1629728" cy="5079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33F179B6-D17D-D7D2-F8C6-93D2F3CC5C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0862" y="2734288"/>
              <a:ext cx="1629728" cy="11625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ADA2E22-6671-2E50-CFC3-D59BB921AC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2162" y="1601069"/>
              <a:ext cx="1204373" cy="980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a:extLst>
                <a:ext uri="{FF2B5EF4-FFF2-40B4-BE49-F238E27FC236}">
                  <a16:creationId xmlns:a16="http://schemas.microsoft.com/office/drawing/2014/main" id="{9F7D299D-5AD0-877A-058A-D17EDD70D0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5341" y="4729004"/>
              <a:ext cx="1755140" cy="4860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a:extLst>
                <a:ext uri="{FF2B5EF4-FFF2-40B4-BE49-F238E27FC236}">
                  <a16:creationId xmlns:a16="http://schemas.microsoft.com/office/drawing/2014/main" id="{AFEC6B67-0506-6F2C-1DD4-FFA54C5D0B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5701" y="5471788"/>
              <a:ext cx="1437931" cy="6231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extLst>
                <a:ext uri="{FF2B5EF4-FFF2-40B4-BE49-F238E27FC236}">
                  <a16:creationId xmlns:a16="http://schemas.microsoft.com/office/drawing/2014/main" id="{AADC7171-3C01-70C8-B660-977F227891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5896" y="3714925"/>
              <a:ext cx="723255" cy="7573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a:extLst>
                <a:ext uri="{FF2B5EF4-FFF2-40B4-BE49-F238E27FC236}">
                  <a16:creationId xmlns:a16="http://schemas.microsoft.com/office/drawing/2014/main" id="{23F227F5-09FF-9179-6B9D-3EDE6F78BB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8115" y="1796394"/>
              <a:ext cx="1178819" cy="6758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a:extLst>
                <a:ext uri="{FF2B5EF4-FFF2-40B4-BE49-F238E27FC236}">
                  <a16:creationId xmlns:a16="http://schemas.microsoft.com/office/drawing/2014/main" id="{A13F68BE-F4F4-417F-11E0-CFCAECBF477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1030980"/>
              <a:ext cx="1266541" cy="5572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a:extLst>
                <a:ext uri="{FF2B5EF4-FFF2-40B4-BE49-F238E27FC236}">
                  <a16:creationId xmlns:a16="http://schemas.microsoft.com/office/drawing/2014/main" id="{E19493D4-DCAF-66B6-AD84-88CD7A6BF6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59581" y="5212346"/>
              <a:ext cx="1106954" cy="5188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a:extLst>
                <a:ext uri="{FF2B5EF4-FFF2-40B4-BE49-F238E27FC236}">
                  <a16:creationId xmlns:a16="http://schemas.microsoft.com/office/drawing/2014/main" id="{4E3D9817-2434-8C47-FB65-0AE2E623A29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1220" t="22970" b="30286"/>
            <a:stretch/>
          </p:blipFill>
          <p:spPr bwMode="auto">
            <a:xfrm>
              <a:off x="5775147" y="5765240"/>
              <a:ext cx="1069241" cy="4860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Shape&#10;&#10;Description automatically generated with low confidence">
              <a:extLst>
                <a:ext uri="{FF2B5EF4-FFF2-40B4-BE49-F238E27FC236}">
                  <a16:creationId xmlns:a16="http://schemas.microsoft.com/office/drawing/2014/main" id="{05A02702-9B2F-BF4E-789B-956797A3B4E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53523" y="2893823"/>
              <a:ext cx="1527056" cy="529615"/>
            </a:xfrm>
            <a:prstGeom prst="rect">
              <a:avLst/>
            </a:prstGeom>
          </p:spPr>
        </p:pic>
        <p:pic>
          <p:nvPicPr>
            <p:cNvPr id="20" name="Graphic 19">
              <a:extLst>
                <a:ext uri="{FF2B5EF4-FFF2-40B4-BE49-F238E27FC236}">
                  <a16:creationId xmlns:a16="http://schemas.microsoft.com/office/drawing/2014/main" id="{1758CE47-C5C7-906A-76D9-6E9930D6142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88980" y="5575261"/>
              <a:ext cx="1286190" cy="676018"/>
            </a:xfrm>
            <a:prstGeom prst="rect">
              <a:avLst/>
            </a:prstGeom>
          </p:spPr>
        </p:pic>
      </p:grpSp>
      <p:sp>
        <p:nvSpPr>
          <p:cNvPr id="22" name="Title 3">
            <a:extLst>
              <a:ext uri="{FF2B5EF4-FFF2-40B4-BE49-F238E27FC236}">
                <a16:creationId xmlns:a16="http://schemas.microsoft.com/office/drawing/2014/main" id="{0EC690BB-3163-74B5-D202-45A0E7433424}"/>
              </a:ext>
            </a:extLst>
          </p:cNvPr>
          <p:cNvSpPr>
            <a:spLocks noGrp="1"/>
          </p:cNvSpPr>
          <p:nvPr>
            <p:ph type="title"/>
          </p:nvPr>
        </p:nvSpPr>
        <p:spPr>
          <a:xfrm>
            <a:off x="998763" y="355186"/>
            <a:ext cx="4750907" cy="1325563"/>
          </a:xfrm>
        </p:spPr>
        <p:txBody>
          <a:bodyPr anchor="t">
            <a:normAutofit/>
          </a:bodyPr>
          <a:lstStyle/>
          <a:p>
            <a:r>
              <a:rPr lang="en-GB" b="1" i="0" dirty="0">
                <a:solidFill>
                  <a:srgbClr val="000000"/>
                </a:solidFill>
                <a:effectLst/>
                <a:latin typeface="Roboto" panose="02000000000000000000" pitchFamily="2" charset="0"/>
              </a:rPr>
              <a:t>A strong European partnership</a:t>
            </a:r>
            <a:endParaRPr lang="en-GB" dirty="0"/>
          </a:p>
        </p:txBody>
      </p:sp>
    </p:spTree>
    <p:extLst>
      <p:ext uri="{BB962C8B-B14F-4D97-AF65-F5344CB8AC3E}">
        <p14:creationId xmlns:p14="http://schemas.microsoft.com/office/powerpoint/2010/main" val="3108962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1D1443-7F57-6ED2-A142-489A59A62DF8}"/>
              </a:ext>
            </a:extLst>
          </p:cNvPr>
          <p:cNvSpPr>
            <a:spLocks noGrp="1"/>
          </p:cNvSpPr>
          <p:nvPr>
            <p:ph type="body" sz="quarter" idx="11"/>
          </p:nvPr>
        </p:nvSpPr>
        <p:spPr/>
        <p:txBody>
          <a:bodyPr/>
          <a:lstStyle/>
          <a:p>
            <a:endParaRPr lang="en-GB"/>
          </a:p>
        </p:txBody>
      </p:sp>
      <p:sp>
        <p:nvSpPr>
          <p:cNvPr id="3" name="Text Placeholder 2">
            <a:extLst>
              <a:ext uri="{FF2B5EF4-FFF2-40B4-BE49-F238E27FC236}">
                <a16:creationId xmlns:a16="http://schemas.microsoft.com/office/drawing/2014/main" id="{DA0E2B05-4E9A-3C5B-1AF8-D7C6C6765118}"/>
              </a:ext>
            </a:extLst>
          </p:cNvPr>
          <p:cNvSpPr>
            <a:spLocks noGrp="1"/>
          </p:cNvSpPr>
          <p:nvPr>
            <p:ph type="body" idx="1"/>
          </p:nvPr>
        </p:nvSpPr>
        <p:spPr/>
        <p:txBody>
          <a:bodyPr/>
          <a:lstStyle/>
          <a:p>
            <a:endParaRPr lang="en-GB"/>
          </a:p>
        </p:txBody>
      </p:sp>
      <p:sp>
        <p:nvSpPr>
          <p:cNvPr id="4" name="Title 3">
            <a:extLst>
              <a:ext uri="{FF2B5EF4-FFF2-40B4-BE49-F238E27FC236}">
                <a16:creationId xmlns:a16="http://schemas.microsoft.com/office/drawing/2014/main" id="{D1CB0D04-1A3E-A645-7DF1-4F9AFA89D4B2}"/>
              </a:ext>
            </a:extLst>
          </p:cNvPr>
          <p:cNvSpPr>
            <a:spLocks noGrp="1"/>
          </p:cNvSpPr>
          <p:nvPr>
            <p:ph type="title"/>
          </p:nvPr>
        </p:nvSpPr>
        <p:spPr/>
        <p:txBody>
          <a:bodyPr/>
          <a:lstStyle/>
          <a:p>
            <a:endParaRPr lang="en-GB"/>
          </a:p>
        </p:txBody>
      </p:sp>
      <p:pic>
        <p:nvPicPr>
          <p:cNvPr id="5" name="Picture 4" descr="A picture containing text, font, screenshot, brand&#10;&#10;Description automatically generated">
            <a:extLst>
              <a:ext uri="{FF2B5EF4-FFF2-40B4-BE49-F238E27FC236}">
                <a16:creationId xmlns:a16="http://schemas.microsoft.com/office/drawing/2014/main" id="{A2E54FE3-1945-E21C-E63C-B9772CDF9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
            <a:ext cx="12192000" cy="6857798"/>
          </a:xfrm>
          <a:prstGeom prst="rect">
            <a:avLst/>
          </a:prstGeom>
        </p:spPr>
      </p:pic>
    </p:spTree>
    <p:extLst>
      <p:ext uri="{BB962C8B-B14F-4D97-AF65-F5344CB8AC3E}">
        <p14:creationId xmlns:p14="http://schemas.microsoft.com/office/powerpoint/2010/main" val="852484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75F830C0-165C-6371-BE9B-61A107DE36DD}"/>
              </a:ext>
            </a:extLst>
          </p:cNvPr>
          <p:cNvPicPr>
            <a:picLocks noChangeAspect="1"/>
          </p:cNvPicPr>
          <p:nvPr/>
        </p:nvPicPr>
        <p:blipFill>
          <a:blip r:embed="rId3"/>
          <a:stretch>
            <a:fillRect/>
          </a:stretch>
        </p:blipFill>
        <p:spPr>
          <a:xfrm>
            <a:off x="995367" y="3600926"/>
            <a:ext cx="4492960" cy="2527288"/>
          </a:xfrm>
          <a:prstGeom prst="rect">
            <a:avLst/>
          </a:prstGeom>
        </p:spPr>
      </p:pic>
      <p:pic>
        <p:nvPicPr>
          <p:cNvPr id="6" name="Picture 5" descr="Chart&#10;&#10;Description automatically generated with low confidence">
            <a:extLst>
              <a:ext uri="{FF2B5EF4-FFF2-40B4-BE49-F238E27FC236}">
                <a16:creationId xmlns:a16="http://schemas.microsoft.com/office/drawing/2014/main" id="{17D61C70-E001-4E86-858A-1A9EDCB9F729}"/>
              </a:ext>
            </a:extLst>
          </p:cNvPr>
          <p:cNvPicPr>
            <a:picLocks noChangeAspect="1"/>
          </p:cNvPicPr>
          <p:nvPr/>
        </p:nvPicPr>
        <p:blipFill>
          <a:blip r:embed="rId4"/>
          <a:stretch>
            <a:fillRect/>
          </a:stretch>
        </p:blipFill>
        <p:spPr>
          <a:xfrm>
            <a:off x="6096000" y="524319"/>
            <a:ext cx="4393114" cy="2471126"/>
          </a:xfrm>
          <a:prstGeom prst="rect">
            <a:avLst/>
          </a:prstGeom>
        </p:spPr>
      </p:pic>
      <p:pic>
        <p:nvPicPr>
          <p:cNvPr id="7" name="Picture 6" descr="Chart&#10;&#10;Description automatically generated with medium confidence">
            <a:extLst>
              <a:ext uri="{FF2B5EF4-FFF2-40B4-BE49-F238E27FC236}">
                <a16:creationId xmlns:a16="http://schemas.microsoft.com/office/drawing/2014/main" id="{DCDCBF48-9B37-FD42-85DA-1213039B061F}"/>
              </a:ext>
            </a:extLst>
          </p:cNvPr>
          <p:cNvPicPr>
            <a:picLocks noChangeAspect="1"/>
          </p:cNvPicPr>
          <p:nvPr/>
        </p:nvPicPr>
        <p:blipFill>
          <a:blip r:embed="rId5"/>
          <a:stretch>
            <a:fillRect/>
          </a:stretch>
        </p:blipFill>
        <p:spPr>
          <a:xfrm>
            <a:off x="995367" y="524321"/>
            <a:ext cx="4492959" cy="2471126"/>
          </a:xfrm>
          <a:prstGeom prst="rect">
            <a:avLst/>
          </a:prstGeom>
        </p:spPr>
      </p:pic>
      <p:pic>
        <p:nvPicPr>
          <p:cNvPr id="8" name="Picture 7" descr="A picture containing text, screenshot, font, graphics&#10;&#10;Description automatically generated">
            <a:extLst>
              <a:ext uri="{FF2B5EF4-FFF2-40B4-BE49-F238E27FC236}">
                <a16:creationId xmlns:a16="http://schemas.microsoft.com/office/drawing/2014/main" id="{26F7DCBC-8D25-A11F-E4A0-C71533E95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4" y="3600926"/>
            <a:ext cx="4393112" cy="2527288"/>
          </a:xfrm>
          <a:prstGeom prst="rect">
            <a:avLst/>
          </a:prstGeom>
        </p:spPr>
      </p:pic>
    </p:spTree>
    <p:extLst>
      <p:ext uri="{BB962C8B-B14F-4D97-AF65-F5344CB8AC3E}">
        <p14:creationId xmlns:p14="http://schemas.microsoft.com/office/powerpoint/2010/main" val="4042023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480337-38C0-49AC-D189-866982A3A299}"/>
              </a:ext>
            </a:extLst>
          </p:cNvPr>
          <p:cNvSpPr>
            <a:spLocks noGrp="1"/>
          </p:cNvSpPr>
          <p:nvPr>
            <p:ph type="body" sz="quarter" idx="11"/>
          </p:nvPr>
        </p:nvSpPr>
        <p:spPr/>
        <p:txBody>
          <a:bodyPr numCol="1">
            <a:normAutofit/>
          </a:bodyPr>
          <a:lstStyle/>
          <a:p>
            <a:pPr algn="ctr"/>
            <a:r>
              <a:rPr lang="en-GB" sz="3200" dirty="0">
                <a:solidFill>
                  <a:srgbClr val="7AC6B6"/>
                </a:solidFill>
                <a:latin typeface="Roboto Black" panose="02000000000000000000" pitchFamily="2" charset="0"/>
                <a:ea typeface="Roboto Black" panose="02000000000000000000" pitchFamily="2" charset="0"/>
              </a:rPr>
              <a:t>Visit us!</a:t>
            </a:r>
          </a:p>
          <a:p>
            <a:pPr algn="ctr"/>
            <a:endParaRPr lang="en-GB" sz="3200" dirty="0">
              <a:solidFill>
                <a:srgbClr val="7AC6B6"/>
              </a:solidFill>
              <a:latin typeface="Roboto Black" panose="02000000000000000000" pitchFamily="2" charset="0"/>
              <a:ea typeface="Roboto Black" panose="02000000000000000000" pitchFamily="2" charset="0"/>
            </a:endParaRPr>
          </a:p>
          <a:p>
            <a:pPr algn="ctr"/>
            <a:r>
              <a:rPr lang="en-GB" sz="3200" dirty="0">
                <a:solidFill>
                  <a:srgbClr val="7AC6B6"/>
                </a:solidFill>
                <a:latin typeface="Roboto Black" panose="02000000000000000000" pitchFamily="2" charset="0"/>
                <a:ea typeface="Roboto Black" panose="02000000000000000000" pitchFamily="2" charset="0"/>
              </a:rPr>
              <a:t>www.closetheglassloop.eu</a:t>
            </a:r>
          </a:p>
        </p:txBody>
      </p:sp>
      <p:sp>
        <p:nvSpPr>
          <p:cNvPr id="4" name="Title 3">
            <a:extLst>
              <a:ext uri="{FF2B5EF4-FFF2-40B4-BE49-F238E27FC236}">
                <a16:creationId xmlns:a16="http://schemas.microsoft.com/office/drawing/2014/main" id="{9192BFF3-4B96-E66A-CA30-B0B7EBD50A59}"/>
              </a:ext>
            </a:extLst>
          </p:cNvPr>
          <p:cNvSpPr>
            <a:spLocks noGrp="1"/>
          </p:cNvSpPr>
          <p:nvPr>
            <p:ph type="title"/>
          </p:nvPr>
        </p:nvSpPr>
        <p:spPr>
          <a:xfrm>
            <a:off x="998763" y="355186"/>
            <a:ext cx="9549401" cy="1325563"/>
          </a:xfrm>
        </p:spPr>
        <p:txBody>
          <a:bodyPr>
            <a:normAutofit/>
          </a:bodyPr>
          <a:lstStyle/>
          <a:p>
            <a:r>
              <a:rPr lang="en-GB" dirty="0"/>
              <a:t>Lots of materials are available on the Close the Glass Loop website</a:t>
            </a:r>
          </a:p>
        </p:txBody>
      </p:sp>
    </p:spTree>
    <p:extLst>
      <p:ext uri="{BB962C8B-B14F-4D97-AF65-F5344CB8AC3E}">
        <p14:creationId xmlns:p14="http://schemas.microsoft.com/office/powerpoint/2010/main" val="3592872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ck&#10;&#10;Description automatically generated">
            <a:extLst>
              <a:ext uri="{FF2B5EF4-FFF2-40B4-BE49-F238E27FC236}">
                <a16:creationId xmlns:a16="http://schemas.microsoft.com/office/drawing/2014/main" id="{F2FB49BF-BA35-4EB5-9996-A1D8F9427607}"/>
              </a:ext>
            </a:extLst>
          </p:cNvPr>
          <p:cNvPicPr>
            <a:picLocks noChangeAspect="1"/>
          </p:cNvPicPr>
          <p:nvPr/>
        </p:nvPicPr>
        <p:blipFill>
          <a:blip r:embed="rId3"/>
          <a:stretch>
            <a:fillRect/>
          </a:stretch>
        </p:blipFill>
        <p:spPr>
          <a:xfrm>
            <a:off x="7247520" y="2437621"/>
            <a:ext cx="2504102" cy="2504102"/>
          </a:xfrm>
          <a:prstGeom prst="rect">
            <a:avLst/>
          </a:prstGeom>
        </p:spPr>
      </p:pic>
      <p:sp>
        <p:nvSpPr>
          <p:cNvPr id="13" name="TextBox 12">
            <a:extLst>
              <a:ext uri="{FF2B5EF4-FFF2-40B4-BE49-F238E27FC236}">
                <a16:creationId xmlns:a16="http://schemas.microsoft.com/office/drawing/2014/main" id="{A1A60D4C-97AF-43E8-A936-2FB85F3D1F25}"/>
              </a:ext>
            </a:extLst>
          </p:cNvPr>
          <p:cNvSpPr txBox="1"/>
          <p:nvPr/>
        </p:nvSpPr>
        <p:spPr>
          <a:xfrm>
            <a:off x="7710174" y="5075838"/>
            <a:ext cx="1793356" cy="400110"/>
          </a:xfrm>
          <a:prstGeom prst="rect">
            <a:avLst/>
          </a:prstGeom>
          <a:noFill/>
        </p:spPr>
        <p:txBody>
          <a:bodyPr wrap="square" rtlCol="0">
            <a:spAutoFit/>
          </a:bodyPr>
          <a:lstStyle/>
          <a:p>
            <a:pPr algn="ctr"/>
            <a:r>
              <a:rPr lang="en-GB" sz="2000" b="1" dirty="0">
                <a:solidFill>
                  <a:srgbClr val="78CAB5"/>
                </a:solidFill>
                <a:latin typeface="Roboto" panose="02000000000000000000" pitchFamily="2" charset="0"/>
                <a:ea typeface="Roboto" panose="02000000000000000000" pitchFamily="2" charset="0"/>
              </a:rPr>
              <a:t>2030</a:t>
            </a:r>
          </a:p>
        </p:txBody>
      </p:sp>
      <p:sp>
        <p:nvSpPr>
          <p:cNvPr id="15" name="Title 3">
            <a:extLst>
              <a:ext uri="{FF2B5EF4-FFF2-40B4-BE49-F238E27FC236}">
                <a16:creationId xmlns:a16="http://schemas.microsoft.com/office/drawing/2014/main" id="{ACDE936C-B7B6-471B-B04D-EDBDC276B83B}"/>
              </a:ext>
            </a:extLst>
          </p:cNvPr>
          <p:cNvSpPr>
            <a:spLocks noGrp="1"/>
          </p:cNvSpPr>
          <p:nvPr>
            <p:ph type="title"/>
          </p:nvPr>
        </p:nvSpPr>
        <p:spPr>
          <a:xfrm>
            <a:off x="998763" y="355186"/>
            <a:ext cx="9549401" cy="1325563"/>
          </a:xfrm>
        </p:spPr>
        <p:txBody>
          <a:bodyPr>
            <a:normAutofit/>
          </a:bodyPr>
          <a:lstStyle/>
          <a:p>
            <a:r>
              <a:rPr lang="en-GB" b="1" i="0" dirty="0">
                <a:solidFill>
                  <a:srgbClr val="000000"/>
                </a:solidFill>
                <a:effectLst/>
                <a:latin typeface="Roboto" panose="02000000000000000000" pitchFamily="2" charset="0"/>
              </a:rPr>
              <a:t>Latest glass collection for recycling statistics revealed…</a:t>
            </a:r>
            <a:endParaRPr lang="en-GB" dirty="0"/>
          </a:p>
        </p:txBody>
      </p:sp>
      <p:sp>
        <p:nvSpPr>
          <p:cNvPr id="17" name="TextBox 16">
            <a:extLst>
              <a:ext uri="{FF2B5EF4-FFF2-40B4-BE49-F238E27FC236}">
                <a16:creationId xmlns:a16="http://schemas.microsoft.com/office/drawing/2014/main" id="{D0C17A8C-6F32-D1C0-230B-DA4545317CEE}"/>
              </a:ext>
            </a:extLst>
          </p:cNvPr>
          <p:cNvSpPr txBox="1"/>
          <p:nvPr/>
        </p:nvSpPr>
        <p:spPr>
          <a:xfrm>
            <a:off x="1114807" y="3872374"/>
            <a:ext cx="184731" cy="369332"/>
          </a:xfrm>
          <a:prstGeom prst="rect">
            <a:avLst/>
          </a:prstGeom>
          <a:noFill/>
        </p:spPr>
        <p:txBody>
          <a:bodyPr wrap="none" rtlCol="0">
            <a:spAutoFit/>
          </a:bodyPr>
          <a:lstStyle/>
          <a:p>
            <a:endParaRPr lang="en-GB" dirty="0"/>
          </a:p>
        </p:txBody>
      </p:sp>
      <p:sp>
        <p:nvSpPr>
          <p:cNvPr id="21" name="TextBox 20">
            <a:extLst>
              <a:ext uri="{FF2B5EF4-FFF2-40B4-BE49-F238E27FC236}">
                <a16:creationId xmlns:a16="http://schemas.microsoft.com/office/drawing/2014/main" id="{3A55062C-4C7C-9058-766D-D6357096E6AC}"/>
              </a:ext>
            </a:extLst>
          </p:cNvPr>
          <p:cNvSpPr txBox="1"/>
          <p:nvPr/>
        </p:nvSpPr>
        <p:spPr>
          <a:xfrm>
            <a:off x="2163864" y="5028183"/>
            <a:ext cx="1793356" cy="400110"/>
          </a:xfrm>
          <a:prstGeom prst="rect">
            <a:avLst/>
          </a:prstGeom>
          <a:noFill/>
        </p:spPr>
        <p:txBody>
          <a:bodyPr wrap="square" rtlCol="0">
            <a:spAutoFit/>
          </a:bodyPr>
          <a:lstStyle/>
          <a:p>
            <a:pPr algn="ctr"/>
            <a:r>
              <a:rPr lang="en-GB" sz="2000" b="1" dirty="0">
                <a:solidFill>
                  <a:srgbClr val="C0D639"/>
                </a:solidFill>
                <a:latin typeface="Roboto" panose="02000000000000000000" pitchFamily="2" charset="0"/>
                <a:ea typeface="Roboto" panose="02000000000000000000" pitchFamily="2" charset="0"/>
              </a:rPr>
              <a:t>2021</a:t>
            </a:r>
          </a:p>
        </p:txBody>
      </p:sp>
      <p:pic>
        <p:nvPicPr>
          <p:cNvPr id="22" name="Picture 21" descr="Logo&#10;&#10;Description automatically generated with medium confidence">
            <a:extLst>
              <a:ext uri="{FF2B5EF4-FFF2-40B4-BE49-F238E27FC236}">
                <a16:creationId xmlns:a16="http://schemas.microsoft.com/office/drawing/2014/main" id="{C8EA1EFD-B2BE-0C90-2158-746F2342529A}"/>
              </a:ext>
            </a:extLst>
          </p:cNvPr>
          <p:cNvPicPr>
            <a:picLocks noChangeAspect="1"/>
          </p:cNvPicPr>
          <p:nvPr/>
        </p:nvPicPr>
        <p:blipFill rotWithShape="1">
          <a:blip r:embed="rId4">
            <a:extLst>
              <a:ext uri="{28A0092B-C50C-407E-A947-70E740481C1C}">
                <a14:useLocalDpi xmlns:a14="http://schemas.microsoft.com/office/drawing/2010/main" val="0"/>
              </a:ext>
            </a:extLst>
          </a:blip>
          <a:srcRect r="44624"/>
          <a:stretch/>
        </p:blipFill>
        <p:spPr>
          <a:xfrm>
            <a:off x="2163864" y="2168443"/>
            <a:ext cx="1793356" cy="3238500"/>
          </a:xfrm>
          <a:prstGeom prst="rect">
            <a:avLst/>
          </a:prstGeom>
        </p:spPr>
      </p:pic>
      <p:sp>
        <p:nvSpPr>
          <p:cNvPr id="23" name="Rectangle 22">
            <a:extLst>
              <a:ext uri="{FF2B5EF4-FFF2-40B4-BE49-F238E27FC236}">
                <a16:creationId xmlns:a16="http://schemas.microsoft.com/office/drawing/2014/main" id="{66B5C537-B4C1-23D8-8D6C-7D990BC3F16C}"/>
              </a:ext>
            </a:extLst>
          </p:cNvPr>
          <p:cNvSpPr/>
          <p:nvPr/>
        </p:nvSpPr>
        <p:spPr>
          <a:xfrm>
            <a:off x="2507303" y="4057040"/>
            <a:ext cx="1151007" cy="771776"/>
          </a:xfrm>
          <a:prstGeom prst="rect">
            <a:avLst/>
          </a:prstGeom>
          <a:solidFill>
            <a:srgbClr val="C9D30F"/>
          </a:solidFill>
          <a:ln>
            <a:solidFill>
              <a:srgbClr val="C9D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bg1"/>
                </a:solidFill>
              </a:rPr>
              <a:t>?</a:t>
            </a:r>
          </a:p>
        </p:txBody>
      </p:sp>
    </p:spTree>
    <p:extLst>
      <p:ext uri="{BB962C8B-B14F-4D97-AF65-F5344CB8AC3E}">
        <p14:creationId xmlns:p14="http://schemas.microsoft.com/office/powerpoint/2010/main" val="2497700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CAB6FAF-FA21-15B3-0DEF-0C0B5DACA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697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BB12114-DDED-C694-3286-EF2C75BEC08D}"/>
              </a:ext>
            </a:extLst>
          </p:cNvPr>
          <p:cNvSpPr txBox="1"/>
          <p:nvPr/>
        </p:nvSpPr>
        <p:spPr>
          <a:xfrm>
            <a:off x="8877479" y="3851024"/>
            <a:ext cx="184731" cy="369332"/>
          </a:xfrm>
          <a:prstGeom prst="rect">
            <a:avLst/>
          </a:prstGeom>
          <a:noFill/>
        </p:spPr>
        <p:txBody>
          <a:bodyPr wrap="none" rtlCol="0">
            <a:spAutoFit/>
          </a:bodyPr>
          <a:lstStyle/>
          <a:p>
            <a:endParaRPr lang="en-GB" dirty="0"/>
          </a:p>
        </p:txBody>
      </p:sp>
      <p:sp>
        <p:nvSpPr>
          <p:cNvPr id="9" name="TextBox 8">
            <a:extLst>
              <a:ext uri="{FF2B5EF4-FFF2-40B4-BE49-F238E27FC236}">
                <a16:creationId xmlns:a16="http://schemas.microsoft.com/office/drawing/2014/main" id="{FBB7B420-8C08-44A8-0779-18343514BD12}"/>
              </a:ext>
            </a:extLst>
          </p:cNvPr>
          <p:cNvSpPr txBox="1"/>
          <p:nvPr/>
        </p:nvSpPr>
        <p:spPr>
          <a:xfrm>
            <a:off x="9926536" y="5006833"/>
            <a:ext cx="1793356" cy="400110"/>
          </a:xfrm>
          <a:prstGeom prst="rect">
            <a:avLst/>
          </a:prstGeom>
          <a:noFill/>
        </p:spPr>
        <p:txBody>
          <a:bodyPr wrap="square" rtlCol="0">
            <a:spAutoFit/>
          </a:bodyPr>
          <a:lstStyle/>
          <a:p>
            <a:pPr algn="ctr"/>
            <a:r>
              <a:rPr lang="en-GB" sz="2000" b="1" dirty="0">
                <a:solidFill>
                  <a:srgbClr val="C0D639"/>
                </a:solidFill>
                <a:latin typeface="Roboto" panose="02000000000000000000" pitchFamily="2" charset="0"/>
                <a:ea typeface="Roboto" panose="02000000000000000000" pitchFamily="2" charset="0"/>
              </a:rPr>
              <a:t>2021</a:t>
            </a:r>
          </a:p>
        </p:txBody>
      </p:sp>
      <p:pic>
        <p:nvPicPr>
          <p:cNvPr id="10" name="Picture 9" descr="Logo&#10;&#10;Description automatically generated with medium confidence">
            <a:extLst>
              <a:ext uri="{FF2B5EF4-FFF2-40B4-BE49-F238E27FC236}">
                <a16:creationId xmlns:a16="http://schemas.microsoft.com/office/drawing/2014/main" id="{D3603AC3-333E-E4AB-3FCD-ECDB36FDD5E0}"/>
              </a:ext>
            </a:extLst>
          </p:cNvPr>
          <p:cNvPicPr>
            <a:picLocks noChangeAspect="1"/>
          </p:cNvPicPr>
          <p:nvPr/>
        </p:nvPicPr>
        <p:blipFill rotWithShape="1">
          <a:blip r:embed="rId4">
            <a:extLst>
              <a:ext uri="{28A0092B-C50C-407E-A947-70E740481C1C}">
                <a14:useLocalDpi xmlns:a14="http://schemas.microsoft.com/office/drawing/2010/main" val="0"/>
              </a:ext>
            </a:extLst>
          </a:blip>
          <a:srcRect r="44624"/>
          <a:stretch/>
        </p:blipFill>
        <p:spPr>
          <a:xfrm>
            <a:off x="9926536" y="2147093"/>
            <a:ext cx="1793356" cy="3238500"/>
          </a:xfrm>
          <a:prstGeom prst="rect">
            <a:avLst/>
          </a:prstGeom>
        </p:spPr>
      </p:pic>
      <p:sp>
        <p:nvSpPr>
          <p:cNvPr id="11" name="Rectangle 10">
            <a:extLst>
              <a:ext uri="{FF2B5EF4-FFF2-40B4-BE49-F238E27FC236}">
                <a16:creationId xmlns:a16="http://schemas.microsoft.com/office/drawing/2014/main" id="{9E4C1CAC-EE6A-79DA-EE6B-6BDE1C89CE36}"/>
              </a:ext>
            </a:extLst>
          </p:cNvPr>
          <p:cNvSpPr/>
          <p:nvPr/>
        </p:nvSpPr>
        <p:spPr>
          <a:xfrm>
            <a:off x="10269975" y="4035690"/>
            <a:ext cx="1151007" cy="771776"/>
          </a:xfrm>
          <a:prstGeom prst="rect">
            <a:avLst/>
          </a:prstGeom>
          <a:solidFill>
            <a:srgbClr val="C9D30F"/>
          </a:solidFill>
          <a:ln>
            <a:solidFill>
              <a:srgbClr val="C9D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80.1%</a:t>
            </a:r>
          </a:p>
        </p:txBody>
      </p:sp>
    </p:spTree>
    <p:extLst>
      <p:ext uri="{BB962C8B-B14F-4D97-AF65-F5344CB8AC3E}">
        <p14:creationId xmlns:p14="http://schemas.microsoft.com/office/powerpoint/2010/main" val="3053414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C47C472-BF4F-301A-4062-9282B3C448E5}"/>
              </a:ext>
            </a:extLst>
          </p:cNvPr>
          <p:cNvGraphicFramePr>
            <a:graphicFrameLocks/>
          </p:cNvGraphicFramePr>
          <p:nvPr>
            <p:extLst>
              <p:ext uri="{D42A27DB-BD31-4B8C-83A1-F6EECF244321}">
                <p14:modId xmlns:p14="http://schemas.microsoft.com/office/powerpoint/2010/main" val="3367830232"/>
              </p:ext>
            </p:extLst>
          </p:nvPr>
        </p:nvGraphicFramePr>
        <p:xfrm>
          <a:off x="998765" y="1940241"/>
          <a:ext cx="10284083" cy="5041327"/>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3">
            <a:extLst>
              <a:ext uri="{FF2B5EF4-FFF2-40B4-BE49-F238E27FC236}">
                <a16:creationId xmlns:a16="http://schemas.microsoft.com/office/drawing/2014/main" id="{9E8430DD-1530-17E7-9BC8-0C3269A180A0}"/>
              </a:ext>
            </a:extLst>
          </p:cNvPr>
          <p:cNvSpPr>
            <a:spLocks noGrp="1"/>
          </p:cNvSpPr>
          <p:nvPr>
            <p:ph type="title"/>
          </p:nvPr>
        </p:nvSpPr>
        <p:spPr>
          <a:xfrm>
            <a:off x="998763" y="355186"/>
            <a:ext cx="9549401" cy="1325563"/>
          </a:xfrm>
        </p:spPr>
        <p:txBody>
          <a:bodyPr>
            <a:normAutofit/>
          </a:bodyPr>
          <a:lstStyle/>
          <a:p>
            <a:r>
              <a:rPr lang="en-GB" b="1" dirty="0">
                <a:solidFill>
                  <a:srgbClr val="000000"/>
                </a:solidFill>
                <a:latin typeface="Roboto" panose="02000000000000000000" pitchFamily="2" charset="0"/>
              </a:rPr>
              <a:t>Paving the way to 90%</a:t>
            </a:r>
            <a:endParaRPr lang="en-GB" dirty="0"/>
          </a:p>
        </p:txBody>
      </p:sp>
      <p:sp>
        <p:nvSpPr>
          <p:cNvPr id="8" name="TextBox 7">
            <a:extLst>
              <a:ext uri="{FF2B5EF4-FFF2-40B4-BE49-F238E27FC236}">
                <a16:creationId xmlns:a16="http://schemas.microsoft.com/office/drawing/2014/main" id="{F35E736F-B3F0-6719-2A4C-5CF4A8F4CA62}"/>
              </a:ext>
            </a:extLst>
          </p:cNvPr>
          <p:cNvSpPr txBox="1"/>
          <p:nvPr/>
        </p:nvSpPr>
        <p:spPr>
          <a:xfrm>
            <a:off x="1309815" y="6054811"/>
            <a:ext cx="10070757" cy="738664"/>
          </a:xfrm>
          <a:prstGeom prst="rect">
            <a:avLst/>
          </a:prstGeom>
          <a:noFill/>
        </p:spPr>
        <p:txBody>
          <a:bodyPr wrap="square" rtlCol="0">
            <a:spAutoFit/>
          </a:bodyPr>
          <a:lstStyle/>
          <a:p>
            <a:r>
              <a:rPr lang="en-GB" sz="1400" dirty="0">
                <a:latin typeface="Roboto" panose="02000000000000000000" pitchFamily="2" charset="0"/>
                <a:ea typeface="Roboto" panose="02000000000000000000" pitchFamily="2" charset="0"/>
              </a:rPr>
              <a:t>Notes:</a:t>
            </a:r>
          </a:p>
          <a:p>
            <a:pPr marL="285750" indent="-285750">
              <a:buFontTx/>
              <a:buChar char="-"/>
            </a:pPr>
            <a:r>
              <a:rPr lang="en-GB" sz="1400" dirty="0">
                <a:latin typeface="Roboto" panose="02000000000000000000" pitchFamily="2" charset="0"/>
                <a:ea typeface="Roboto" panose="02000000000000000000" pitchFamily="2" charset="0"/>
              </a:rPr>
              <a:t>Scope: EU27+UK until 2020; EU27 in 2021</a:t>
            </a:r>
          </a:p>
          <a:p>
            <a:endParaRPr lang="en-GB"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01218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B3FAD67-A953-4D6E-AD99-C871ED58D168}"/>
              </a:ext>
            </a:extLst>
          </p:cNvPr>
          <p:cNvSpPr>
            <a:spLocks noGrp="1"/>
          </p:cNvSpPr>
          <p:nvPr>
            <p:ph type="pic" sz="quarter" idx="10"/>
          </p:nvPr>
        </p:nvSpPr>
        <p:spPr/>
      </p:sp>
      <p:sp>
        <p:nvSpPr>
          <p:cNvPr id="9" name="Title 2">
            <a:extLst>
              <a:ext uri="{FF2B5EF4-FFF2-40B4-BE49-F238E27FC236}">
                <a16:creationId xmlns:a16="http://schemas.microsoft.com/office/drawing/2014/main" id="{71D7871A-1626-4660-9D29-BA9788ADB50C}"/>
              </a:ext>
            </a:extLst>
          </p:cNvPr>
          <p:cNvSpPr txBox="1">
            <a:spLocks/>
          </p:cNvSpPr>
          <p:nvPr/>
        </p:nvSpPr>
        <p:spPr>
          <a:xfrm>
            <a:off x="6096000" y="3219074"/>
            <a:ext cx="5589635"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algn="ctr"/>
            <a:r>
              <a:rPr lang="fr-FR" sz="3600" err="1"/>
              <a:t>Thank</a:t>
            </a:r>
            <a:r>
              <a:rPr lang="fr-FR" sz="3600"/>
              <a:t> </a:t>
            </a:r>
            <a:r>
              <a:rPr lang="fr-FR" sz="3600" err="1"/>
              <a:t>you</a:t>
            </a:r>
            <a:r>
              <a:rPr lang="fr-FR" sz="3600"/>
              <a:t> for your time to Close The Glass Loop!</a:t>
            </a:r>
            <a:endParaRPr lang="en-NL" sz="3600"/>
          </a:p>
        </p:txBody>
      </p:sp>
    </p:spTree>
    <p:extLst>
      <p:ext uri="{BB962C8B-B14F-4D97-AF65-F5344CB8AC3E}">
        <p14:creationId xmlns:p14="http://schemas.microsoft.com/office/powerpoint/2010/main" val="1095503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0EC690BB-3163-74B5-D202-45A0E7433424}"/>
              </a:ext>
            </a:extLst>
          </p:cNvPr>
          <p:cNvSpPr>
            <a:spLocks noGrp="1"/>
          </p:cNvSpPr>
          <p:nvPr>
            <p:ph type="title"/>
          </p:nvPr>
        </p:nvSpPr>
        <p:spPr>
          <a:xfrm>
            <a:off x="998763" y="355186"/>
            <a:ext cx="4750907" cy="1325563"/>
          </a:xfrm>
        </p:spPr>
        <p:txBody>
          <a:bodyPr anchor="t">
            <a:normAutofit/>
          </a:bodyPr>
          <a:lstStyle/>
          <a:p>
            <a:r>
              <a:rPr lang="en-GB" b="1" i="0" dirty="0">
                <a:solidFill>
                  <a:srgbClr val="000000"/>
                </a:solidFill>
                <a:effectLst/>
                <a:latin typeface="Roboto" panose="02000000000000000000" pitchFamily="2" charset="0"/>
              </a:rPr>
              <a:t>A partnership of National platforms</a:t>
            </a:r>
            <a:endParaRPr lang="en-GB" dirty="0"/>
          </a:p>
        </p:txBody>
      </p:sp>
      <p:pic>
        <p:nvPicPr>
          <p:cNvPr id="2" name="Picture 1" descr="Map&#10;&#10;Description automatically generated">
            <a:extLst>
              <a:ext uri="{FF2B5EF4-FFF2-40B4-BE49-F238E27FC236}">
                <a16:creationId xmlns:a16="http://schemas.microsoft.com/office/drawing/2014/main" id="{82451F0C-A4FA-696A-DCD7-052BC96E3842}"/>
              </a:ext>
            </a:extLst>
          </p:cNvPr>
          <p:cNvPicPr>
            <a:picLocks noChangeAspect="1"/>
          </p:cNvPicPr>
          <p:nvPr/>
        </p:nvPicPr>
        <p:blipFill rotWithShape="1">
          <a:blip r:embed="rId3"/>
          <a:srcRect t="4034" r="2" b="2"/>
          <a:stretch/>
        </p:blipFill>
        <p:spPr>
          <a:xfrm>
            <a:off x="1632055" y="1679583"/>
            <a:ext cx="3932566" cy="4492787"/>
          </a:xfrm>
          <a:prstGeom prst="rect">
            <a:avLst/>
          </a:prstGeom>
          <a:effectLst/>
        </p:spPr>
      </p:pic>
      <p:grpSp>
        <p:nvGrpSpPr>
          <p:cNvPr id="3" name="Group 2">
            <a:extLst>
              <a:ext uri="{FF2B5EF4-FFF2-40B4-BE49-F238E27FC236}">
                <a16:creationId xmlns:a16="http://schemas.microsoft.com/office/drawing/2014/main" id="{8D6829B7-5C69-EFD9-32BB-7BB22E32E39B}"/>
              </a:ext>
            </a:extLst>
          </p:cNvPr>
          <p:cNvGrpSpPr/>
          <p:nvPr/>
        </p:nvGrpSpPr>
        <p:grpSpPr>
          <a:xfrm>
            <a:off x="6689560" y="1320640"/>
            <a:ext cx="2963918" cy="5341357"/>
            <a:chOff x="7285995" y="264025"/>
            <a:chExt cx="3167280" cy="6329951"/>
          </a:xfrm>
        </p:grpSpPr>
        <p:pic>
          <p:nvPicPr>
            <p:cNvPr id="4" name="Picture 3" descr="Background pattern&#10;&#10;Description automatically generated">
              <a:extLst>
                <a:ext uri="{FF2B5EF4-FFF2-40B4-BE49-F238E27FC236}">
                  <a16:creationId xmlns:a16="http://schemas.microsoft.com/office/drawing/2014/main" id="{04A0CA01-C4D4-CE1A-44EA-8B2EDFD3F1E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285995" y="1755782"/>
              <a:ext cx="1041906" cy="701106"/>
            </a:xfrm>
            <a:prstGeom prst="rect">
              <a:avLst/>
            </a:prstGeom>
          </p:spPr>
        </p:pic>
        <p:pic>
          <p:nvPicPr>
            <p:cNvPr id="21" name="Picture 20" descr="Background pattern&#10;&#10;Description automatically generated">
              <a:extLst>
                <a:ext uri="{FF2B5EF4-FFF2-40B4-BE49-F238E27FC236}">
                  <a16:creationId xmlns:a16="http://schemas.microsoft.com/office/drawing/2014/main" id="{744A9514-B957-3BF5-77F2-F7AFDE49C51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285995" y="741776"/>
              <a:ext cx="1041906" cy="701106"/>
            </a:xfrm>
            <a:prstGeom prst="rect">
              <a:avLst/>
            </a:prstGeom>
          </p:spPr>
        </p:pic>
        <p:pic>
          <p:nvPicPr>
            <p:cNvPr id="23" name="Picture 22">
              <a:extLst>
                <a:ext uri="{FF2B5EF4-FFF2-40B4-BE49-F238E27FC236}">
                  <a16:creationId xmlns:a16="http://schemas.microsoft.com/office/drawing/2014/main" id="{3D81950C-2674-2702-6567-513A4A9A105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285995" y="2791130"/>
              <a:ext cx="1110801" cy="701106"/>
            </a:xfrm>
            <a:prstGeom prst="rect">
              <a:avLst/>
            </a:prstGeom>
          </p:spPr>
        </p:pic>
        <p:pic>
          <p:nvPicPr>
            <p:cNvPr id="24" name="Picture 23" descr="Background pattern&#10;&#10;Description automatically generated">
              <a:extLst>
                <a:ext uri="{FF2B5EF4-FFF2-40B4-BE49-F238E27FC236}">
                  <a16:creationId xmlns:a16="http://schemas.microsoft.com/office/drawing/2014/main" id="{401566CB-5834-DEAD-A6B4-728BC52021C3}"/>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306607" y="3928818"/>
              <a:ext cx="1106374" cy="799080"/>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135B0DBA-C647-F6FA-B2C7-2C78896B0A4F}"/>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338960" y="5157775"/>
              <a:ext cx="1116368" cy="752518"/>
            </a:xfrm>
            <a:prstGeom prst="rect">
              <a:avLst/>
            </a:prstGeom>
          </p:spPr>
        </p:pic>
        <p:pic>
          <p:nvPicPr>
            <p:cNvPr id="26" name="Picture 25" descr="Background pattern&#10;&#10;Description automatically generated">
              <a:extLst>
                <a:ext uri="{FF2B5EF4-FFF2-40B4-BE49-F238E27FC236}">
                  <a16:creationId xmlns:a16="http://schemas.microsoft.com/office/drawing/2014/main" id="{F802478F-83F4-9B80-6CF7-B4393F8804EE}"/>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9080437" y="264025"/>
              <a:ext cx="1276133" cy="850754"/>
            </a:xfrm>
            <a:prstGeom prst="rect">
              <a:avLst/>
            </a:prstGeom>
          </p:spPr>
        </p:pic>
        <p:pic>
          <p:nvPicPr>
            <p:cNvPr id="27" name="Picture 26" descr="Shape&#10;&#10;Description automatically generated">
              <a:extLst>
                <a:ext uri="{FF2B5EF4-FFF2-40B4-BE49-F238E27FC236}">
                  <a16:creationId xmlns:a16="http://schemas.microsoft.com/office/drawing/2014/main" id="{7F4FA0A8-CA14-329D-A6EB-F5EC4F795B63}"/>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9092067" y="1386371"/>
              <a:ext cx="1287762" cy="804851"/>
            </a:xfrm>
            <a:prstGeom prst="rect">
              <a:avLst/>
            </a:prstGeom>
            <a:ln>
              <a:solidFill>
                <a:schemeClr val="tx1"/>
              </a:solidFill>
            </a:ln>
            <a:effectLst>
              <a:softEdge rad="0"/>
            </a:effectLst>
          </p:spPr>
        </p:pic>
        <p:pic>
          <p:nvPicPr>
            <p:cNvPr id="28" name="Picture 27" descr="Diagram&#10;&#10;Description automatically generated">
              <a:extLst>
                <a:ext uri="{FF2B5EF4-FFF2-40B4-BE49-F238E27FC236}">
                  <a16:creationId xmlns:a16="http://schemas.microsoft.com/office/drawing/2014/main" id="{8BC62C4A-8075-23C3-6D2F-3DB5C79117E8}"/>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9092067" y="2561922"/>
              <a:ext cx="1361207" cy="850754"/>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45BA6FAB-2801-9C1C-042D-CD4DCCF483D3}"/>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9158993" y="3690666"/>
              <a:ext cx="1276929" cy="850754"/>
            </a:xfrm>
            <a:prstGeom prst="rect">
              <a:avLst/>
            </a:prstGeom>
          </p:spPr>
        </p:pic>
        <p:pic>
          <p:nvPicPr>
            <p:cNvPr id="30" name="Picture 29" descr="Shape, logo&#10;&#10;Description automatically generated">
              <a:extLst>
                <a:ext uri="{FF2B5EF4-FFF2-40B4-BE49-F238E27FC236}">
                  <a16:creationId xmlns:a16="http://schemas.microsoft.com/office/drawing/2014/main" id="{1A6B5843-29BA-C43A-8592-AECB1F424E8A}"/>
                </a:ext>
              </a:extLst>
            </p:cNvPr>
            <p:cNvPicPr>
              <a:picLocks noChangeAspect="1"/>
            </p:cNvPicPr>
            <p:nvPr/>
          </p:nvPicPr>
          <p:blipFill>
            <a:blip r:embed="rId22">
              <a:extLst>
                <a:ext uri="{837473B0-CC2E-450A-ABE3-18F120FF3D39}">
                  <a1611:picAttrSrcUrl xmlns:a1611="http://schemas.microsoft.com/office/drawing/2016/11/main" r:id="rId23"/>
                </a:ext>
              </a:extLst>
            </a:blip>
            <a:stretch>
              <a:fillRect/>
            </a:stretch>
          </p:blipFill>
          <p:spPr>
            <a:xfrm>
              <a:off x="9176146" y="4859819"/>
              <a:ext cx="1277128" cy="752518"/>
            </a:xfrm>
            <a:prstGeom prst="rect">
              <a:avLst/>
            </a:prstGeom>
          </p:spPr>
        </p:pic>
        <p:pic>
          <p:nvPicPr>
            <p:cNvPr id="31" name="Picture 30" descr="Logo, company name&#10;&#10;Description automatically generated">
              <a:extLst>
                <a:ext uri="{FF2B5EF4-FFF2-40B4-BE49-F238E27FC236}">
                  <a16:creationId xmlns:a16="http://schemas.microsoft.com/office/drawing/2014/main" id="{88075028-48C6-74D1-61AA-2209E95CF1B9}"/>
                </a:ext>
              </a:extLst>
            </p:cNvPr>
            <p:cNvPicPr>
              <a:picLocks noChangeAspect="1"/>
            </p:cNvPicPr>
            <p:nvPr/>
          </p:nvPicPr>
          <p:blipFill>
            <a:blip r:embed="rId24">
              <a:extLst>
                <a:ext uri="{837473B0-CC2E-450A-ABE3-18F120FF3D39}">
                  <a1611:picAttrSrcUrl xmlns:a1611="http://schemas.microsoft.com/office/drawing/2016/11/main" r:id="rId25"/>
                </a:ext>
              </a:extLst>
            </a:blip>
            <a:stretch>
              <a:fillRect/>
            </a:stretch>
          </p:blipFill>
          <p:spPr>
            <a:xfrm>
              <a:off x="9176147" y="5885544"/>
              <a:ext cx="1277128" cy="708432"/>
            </a:xfrm>
            <a:prstGeom prst="rect">
              <a:avLst/>
            </a:prstGeom>
          </p:spPr>
        </p:pic>
      </p:grpSp>
    </p:spTree>
    <p:extLst>
      <p:ext uri="{BB962C8B-B14F-4D97-AF65-F5344CB8AC3E}">
        <p14:creationId xmlns:p14="http://schemas.microsoft.com/office/powerpoint/2010/main" val="756697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828199-2AF3-4884-AD0E-8C6A9313A01E}"/>
              </a:ext>
            </a:extLst>
          </p:cNvPr>
          <p:cNvSpPr>
            <a:spLocks noGrp="1"/>
          </p:cNvSpPr>
          <p:nvPr>
            <p:ph type="title"/>
          </p:nvPr>
        </p:nvSpPr>
        <p:spPr>
          <a:xfrm>
            <a:off x="998763" y="355186"/>
            <a:ext cx="9549401" cy="1325563"/>
          </a:xfrm>
        </p:spPr>
        <p:txBody>
          <a:bodyPr anchor="t">
            <a:normAutofit/>
          </a:bodyPr>
          <a:lstStyle/>
          <a:p>
            <a:r>
              <a:rPr lang="en-GB" sz="3600" b="1" dirty="0">
                <a:solidFill>
                  <a:srgbClr val="000000"/>
                </a:solidFill>
                <a:latin typeface="Roboto" panose="02000000000000000000" pitchFamily="2" charset="0"/>
              </a:rPr>
              <a:t>Close the Glass Loop: a knowledge </a:t>
            </a:r>
            <a:r>
              <a:rPr lang="en-GB" sz="3600" b="1" dirty="0" err="1">
                <a:solidFill>
                  <a:srgbClr val="000000"/>
                </a:solidFill>
                <a:latin typeface="Roboto" panose="02000000000000000000" pitchFamily="2" charset="0"/>
              </a:rPr>
              <a:t>center</a:t>
            </a:r>
            <a:endParaRPr lang="en-GB" sz="3600" b="1" dirty="0">
              <a:solidFill>
                <a:srgbClr val="000000"/>
              </a:solidFill>
              <a:latin typeface="Roboto" panose="02000000000000000000" pitchFamily="2" charset="0"/>
            </a:endParaRPr>
          </a:p>
        </p:txBody>
      </p:sp>
      <p:pic>
        <p:nvPicPr>
          <p:cNvPr id="3" name="Picture 2">
            <a:extLst>
              <a:ext uri="{FF2B5EF4-FFF2-40B4-BE49-F238E27FC236}">
                <a16:creationId xmlns:a16="http://schemas.microsoft.com/office/drawing/2014/main" id="{31CC3F52-D18F-B486-0254-60B7E1D6E7FF}"/>
              </a:ext>
            </a:extLst>
          </p:cNvPr>
          <p:cNvPicPr>
            <a:picLocks noChangeAspect="1"/>
          </p:cNvPicPr>
          <p:nvPr/>
        </p:nvPicPr>
        <p:blipFill>
          <a:blip r:embed="rId3"/>
          <a:stretch>
            <a:fillRect/>
          </a:stretch>
        </p:blipFill>
        <p:spPr>
          <a:xfrm>
            <a:off x="200323" y="1275630"/>
            <a:ext cx="3298438" cy="4675875"/>
          </a:xfrm>
          <a:prstGeom prst="rect">
            <a:avLst/>
          </a:prstGeom>
          <a:ln>
            <a:solidFill>
              <a:schemeClr val="tx1"/>
            </a:solidFill>
          </a:ln>
        </p:spPr>
      </p:pic>
      <p:pic>
        <p:nvPicPr>
          <p:cNvPr id="6" name="Picture 5">
            <a:extLst>
              <a:ext uri="{FF2B5EF4-FFF2-40B4-BE49-F238E27FC236}">
                <a16:creationId xmlns:a16="http://schemas.microsoft.com/office/drawing/2014/main" id="{31DA5AB8-38D5-C8E1-800F-BEB491231D6E}"/>
              </a:ext>
            </a:extLst>
          </p:cNvPr>
          <p:cNvPicPr>
            <a:picLocks noChangeAspect="1"/>
          </p:cNvPicPr>
          <p:nvPr/>
        </p:nvPicPr>
        <p:blipFill>
          <a:blip r:embed="rId4"/>
          <a:stretch>
            <a:fillRect/>
          </a:stretch>
        </p:blipFill>
        <p:spPr>
          <a:xfrm>
            <a:off x="3642931" y="1267724"/>
            <a:ext cx="3298438" cy="4683781"/>
          </a:xfrm>
          <a:prstGeom prst="rect">
            <a:avLst/>
          </a:prstGeom>
          <a:ln>
            <a:solidFill>
              <a:schemeClr val="tx1"/>
            </a:solidFill>
          </a:ln>
        </p:spPr>
      </p:pic>
      <p:pic>
        <p:nvPicPr>
          <p:cNvPr id="1026" name="Picture 2">
            <a:extLst>
              <a:ext uri="{FF2B5EF4-FFF2-40B4-BE49-F238E27FC236}">
                <a16:creationId xmlns:a16="http://schemas.microsoft.com/office/drawing/2014/main" id="{4E569BC8-2333-DDD4-0E0D-52612B9A95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539" y="3191803"/>
            <a:ext cx="4906138" cy="27597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6D7DCC-ABD3-9412-312C-96A343127B77}"/>
              </a:ext>
            </a:extLst>
          </p:cNvPr>
          <p:cNvSpPr txBox="1"/>
          <p:nvPr/>
        </p:nvSpPr>
        <p:spPr>
          <a:xfrm>
            <a:off x="6062602" y="5974024"/>
            <a:ext cx="878767" cy="461665"/>
          </a:xfrm>
          <a:prstGeom prst="rect">
            <a:avLst/>
          </a:prstGeom>
          <a:noFill/>
        </p:spPr>
        <p:txBody>
          <a:bodyPr wrap="none" rtlCol="0">
            <a:spAutoFit/>
          </a:bodyPr>
          <a:lstStyle/>
          <a:p>
            <a:r>
              <a:rPr lang="en-GB" sz="2400" b="1" dirty="0">
                <a:solidFill>
                  <a:srgbClr val="F7BFD9"/>
                </a:solidFill>
                <a:latin typeface="Roboto" panose="02000000000000000000" pitchFamily="2" charset="0"/>
                <a:ea typeface="Roboto" panose="02000000000000000000" pitchFamily="2" charset="0"/>
              </a:rPr>
              <a:t>New!</a:t>
            </a:r>
          </a:p>
        </p:txBody>
      </p:sp>
      <p:sp>
        <p:nvSpPr>
          <p:cNvPr id="9" name="TextBox 8">
            <a:extLst>
              <a:ext uri="{FF2B5EF4-FFF2-40B4-BE49-F238E27FC236}">
                <a16:creationId xmlns:a16="http://schemas.microsoft.com/office/drawing/2014/main" id="{1B7A1347-FA6B-D029-F343-6C3B7F303A52}"/>
              </a:ext>
            </a:extLst>
          </p:cNvPr>
          <p:cNvSpPr txBox="1"/>
          <p:nvPr/>
        </p:nvSpPr>
        <p:spPr>
          <a:xfrm>
            <a:off x="11112910" y="5974023"/>
            <a:ext cx="878767" cy="461665"/>
          </a:xfrm>
          <a:prstGeom prst="rect">
            <a:avLst/>
          </a:prstGeom>
          <a:noFill/>
        </p:spPr>
        <p:txBody>
          <a:bodyPr wrap="none" rtlCol="0">
            <a:spAutoFit/>
          </a:bodyPr>
          <a:lstStyle/>
          <a:p>
            <a:r>
              <a:rPr lang="en-GB" sz="2400" b="1" dirty="0">
                <a:solidFill>
                  <a:srgbClr val="F7BFD9"/>
                </a:solidFill>
                <a:latin typeface="Roboto" panose="02000000000000000000" pitchFamily="2" charset="0"/>
                <a:ea typeface="Roboto" panose="02000000000000000000" pitchFamily="2" charset="0"/>
              </a:rPr>
              <a:t>New!</a:t>
            </a:r>
          </a:p>
        </p:txBody>
      </p:sp>
    </p:spTree>
    <p:extLst>
      <p:ext uri="{BB962C8B-B14F-4D97-AF65-F5344CB8AC3E}">
        <p14:creationId xmlns:p14="http://schemas.microsoft.com/office/powerpoint/2010/main" val="2475934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1B148-9541-9058-74CC-43135D768B8C}"/>
              </a:ext>
            </a:extLst>
          </p:cNvPr>
          <p:cNvSpPr>
            <a:spLocks noGrp="1"/>
          </p:cNvSpPr>
          <p:nvPr>
            <p:ph type="ctrTitle"/>
          </p:nvPr>
        </p:nvSpPr>
        <p:spPr/>
        <p:txBody>
          <a:bodyPr/>
          <a:lstStyle/>
          <a:p>
            <a:endParaRPr lang="en-BE"/>
          </a:p>
        </p:txBody>
      </p:sp>
      <p:sp>
        <p:nvSpPr>
          <p:cNvPr id="3" name="Subtitle 2">
            <a:extLst>
              <a:ext uri="{FF2B5EF4-FFF2-40B4-BE49-F238E27FC236}">
                <a16:creationId xmlns:a16="http://schemas.microsoft.com/office/drawing/2014/main" id="{1923B5FE-514E-DFD5-BF29-915746EA1071}"/>
              </a:ext>
            </a:extLst>
          </p:cNvPr>
          <p:cNvSpPr>
            <a:spLocks noGrp="1"/>
          </p:cNvSpPr>
          <p:nvPr>
            <p:ph type="subTitle" idx="1"/>
          </p:nvPr>
        </p:nvSpPr>
        <p:spPr/>
        <p:txBody>
          <a:bodyPr/>
          <a:lstStyle/>
          <a:p>
            <a:endParaRPr lang="en-BE"/>
          </a:p>
        </p:txBody>
      </p:sp>
      <p:pic>
        <p:nvPicPr>
          <p:cNvPr id="5" name="Picture 4" descr="Diagram&#10;&#10;Description automatically generated">
            <a:extLst>
              <a:ext uri="{FF2B5EF4-FFF2-40B4-BE49-F238E27FC236}">
                <a16:creationId xmlns:a16="http://schemas.microsoft.com/office/drawing/2014/main" id="{56F1AF65-6D2C-13DC-5C87-0B6AD7B1E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
            <a:ext cx="12192000" cy="6857798"/>
          </a:xfrm>
          <a:prstGeom prst="rect">
            <a:avLst/>
          </a:prstGeom>
        </p:spPr>
      </p:pic>
    </p:spTree>
    <p:extLst>
      <p:ext uri="{BB962C8B-B14F-4D97-AF65-F5344CB8AC3E}">
        <p14:creationId xmlns:p14="http://schemas.microsoft.com/office/powerpoint/2010/main" val="1907737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10;&#10;Description automatically generated">
            <a:extLst>
              <a:ext uri="{FF2B5EF4-FFF2-40B4-BE49-F238E27FC236}">
                <a16:creationId xmlns:a16="http://schemas.microsoft.com/office/drawing/2014/main" id="{56095CB7-2ABA-3873-8D53-E3555FDF38E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846631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313EED23-D0FA-3A1E-C471-41DC1E33A22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738542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07B9531A-763A-2337-9CEC-11433D812B0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135599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with medium confidence">
            <a:extLst>
              <a:ext uri="{FF2B5EF4-FFF2-40B4-BE49-F238E27FC236}">
                <a16:creationId xmlns:a16="http://schemas.microsoft.com/office/drawing/2014/main" id="{F87F548E-30A1-368A-DDFA-0CACB0611F0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3920196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ver and divider slides">
  <a:themeElements>
    <a:clrScheme name="FEVE colors">
      <a:dk1>
        <a:srgbClr val="000000"/>
      </a:dk1>
      <a:lt1>
        <a:srgbClr val="FFFFFF"/>
      </a:lt1>
      <a:dk2>
        <a:srgbClr val="000000"/>
      </a:dk2>
      <a:lt2>
        <a:srgbClr val="E7E6E6"/>
      </a:lt2>
      <a:accent1>
        <a:srgbClr val="79B2DB"/>
      </a:accent1>
      <a:accent2>
        <a:srgbClr val="C8D30E"/>
      </a:accent2>
      <a:accent3>
        <a:srgbClr val="4C5E63"/>
      </a:accent3>
      <a:accent4>
        <a:srgbClr val="3D87B5"/>
      </a:accent4>
      <a:accent5>
        <a:srgbClr val="7C898E"/>
      </a:accent5>
      <a:accent6>
        <a:srgbClr val="A3ABAE"/>
      </a:accent6>
      <a:hlink>
        <a:srgbClr val="79B2DB"/>
      </a:hlink>
      <a:folHlink>
        <a:srgbClr val="C8D30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VE_PPT template def" id="{35053D6E-56E9-B940-B058-4DE3B6E878D5}" vid="{DC451351-C6DC-674E-AC08-688D03E758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1AE3660D83574ABA2FAE6F0119FD7B" ma:contentTypeVersion="10" ma:contentTypeDescription="Create a new document." ma:contentTypeScope="" ma:versionID="9ca221e9b006af9d351b4d6c1a5c99d9">
  <xsd:schema xmlns:xsd="http://www.w3.org/2001/XMLSchema" xmlns:xs="http://www.w3.org/2001/XMLSchema" xmlns:p="http://schemas.microsoft.com/office/2006/metadata/properties" xmlns:ns2="a25d1b78-52d7-4aa6-98a8-603488bf7179" targetNamespace="http://schemas.microsoft.com/office/2006/metadata/properties" ma:root="true" ma:fieldsID="cb5003187f07066eb97ef37a19729532" ns2:_="">
    <xsd:import namespace="a25d1b78-52d7-4aa6-98a8-603488bf71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5d1b78-52d7-4aa6-98a8-603488bf71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a25d1b78-52d7-4aa6-98a8-603488bf717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EB4EF7-6993-429B-99B6-C55F522484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5d1b78-52d7-4aa6-98a8-603488bf71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273C1A-6D36-45F4-B2CB-631A358138D8}">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a25d1b78-52d7-4aa6-98a8-603488bf7179"/>
    <ds:schemaRef ds:uri="http://www.w3.org/XML/1998/namespace"/>
  </ds:schemaRefs>
</ds:datastoreItem>
</file>

<file path=customXml/itemProps3.xml><?xml version="1.0" encoding="utf-8"?>
<ds:datastoreItem xmlns:ds="http://schemas.openxmlformats.org/officeDocument/2006/customXml" ds:itemID="{8A654780-1833-4BE4-9455-2C9EFE64FC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16048</TotalTime>
  <Words>2090</Words>
  <Application>Microsoft Office PowerPoint</Application>
  <PresentationFormat>Widescreen</PresentationFormat>
  <Paragraphs>146</Paragraphs>
  <Slides>26</Slides>
  <Notes>25</Notes>
  <HiddenSlides>7</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Calibri</vt:lpstr>
      <vt:lpstr>Calibri Light</vt:lpstr>
      <vt:lpstr>Candara</vt:lpstr>
      <vt:lpstr>Courier New</vt:lpstr>
      <vt:lpstr>Roboto</vt:lpstr>
      <vt:lpstr>Roboto Black</vt:lpstr>
      <vt:lpstr>Roboto Light</vt:lpstr>
      <vt:lpstr>Symbol</vt:lpstr>
      <vt:lpstr>Office Theme</vt:lpstr>
      <vt:lpstr>2_Cover and divider slides</vt:lpstr>
      <vt:lpstr>Close the Glass Loop</vt:lpstr>
      <vt:lpstr>A strong European partnership</vt:lpstr>
      <vt:lpstr>A partnership of National platforms</vt:lpstr>
      <vt:lpstr>Close the Glass Loop: a knowledge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Lots of materials are available on the Close the Glass Loop website</vt:lpstr>
      <vt:lpstr>Latest glass collection for recycling statistics revealed…</vt:lpstr>
      <vt:lpstr>PowerPoint Presentation</vt:lpstr>
      <vt:lpstr>Paving the way to 90%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Calculation Methodologies Mapping</dc:title>
  <dc:creator>Jean-Paul Judson</dc:creator>
  <cp:lastModifiedBy>Vanessa Chesnot</cp:lastModifiedBy>
  <cp:revision>51</cp:revision>
  <cp:lastPrinted>2023-06-28T14:26:04Z</cp:lastPrinted>
  <dcterms:created xsi:type="dcterms:W3CDTF">2021-01-25T09:49:45Z</dcterms:created>
  <dcterms:modified xsi:type="dcterms:W3CDTF">2023-06-29T07:35:04Z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0x010100541AE3660D83574ABA2FAE6F0119FD7B</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ies>
</file>