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E6494-32D1-47D2-B00A-A48DAD012ABA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B242A60E-2736-422C-89B6-DDFBEA8F55F4}">
      <dgm:prSet phldrT="[Text]"/>
      <dgm:spPr/>
      <dgm:t>
        <a:bodyPr/>
        <a:lstStyle/>
        <a:p>
          <a:r>
            <a:rPr lang="en-US" dirty="0" smtClean="0"/>
            <a:t>Municipal Waste</a:t>
          </a:r>
          <a:endParaRPr lang="ro-RO" dirty="0"/>
        </a:p>
      </dgm:t>
    </dgm:pt>
    <dgm:pt modelId="{0E04E3AD-8AD2-456C-B186-2FF58FBF6F89}" type="parTrans" cxnId="{3ECDF74F-59DE-42E6-9466-A8B6191AA582}">
      <dgm:prSet/>
      <dgm:spPr/>
      <dgm:t>
        <a:bodyPr/>
        <a:lstStyle/>
        <a:p>
          <a:endParaRPr lang="ro-RO"/>
        </a:p>
      </dgm:t>
    </dgm:pt>
    <dgm:pt modelId="{C1EC1F55-FB90-45F9-8A96-6EFFA5F3AA91}" type="sibTrans" cxnId="{3ECDF74F-59DE-42E6-9466-A8B6191AA582}">
      <dgm:prSet/>
      <dgm:spPr/>
      <dgm:t>
        <a:bodyPr/>
        <a:lstStyle/>
        <a:p>
          <a:endParaRPr lang="ro-RO"/>
        </a:p>
      </dgm:t>
    </dgm:pt>
    <dgm:pt modelId="{C5D15290-6475-4B20-8594-95A16172E299}">
      <dgm:prSet phldrT="[Text]"/>
      <dgm:spPr/>
      <dgm:t>
        <a:bodyPr/>
        <a:lstStyle/>
        <a:p>
          <a:r>
            <a:rPr lang="en-US" dirty="0" smtClean="0"/>
            <a:t>Municipal Waste – collected by sanitation companies</a:t>
          </a:r>
          <a:endParaRPr lang="ro-RO" dirty="0"/>
        </a:p>
      </dgm:t>
    </dgm:pt>
    <dgm:pt modelId="{63B4E429-50B1-4AE3-A544-C54152A2127D}" type="parTrans" cxnId="{F9F9AC62-9277-4BBD-AF28-6E6427C42751}">
      <dgm:prSet/>
      <dgm:spPr/>
      <dgm:t>
        <a:bodyPr/>
        <a:lstStyle/>
        <a:p>
          <a:endParaRPr lang="ro-RO"/>
        </a:p>
      </dgm:t>
    </dgm:pt>
    <dgm:pt modelId="{7DA03209-30D3-4F14-84AC-E75DC316EBD0}" type="sibTrans" cxnId="{F9F9AC62-9277-4BBD-AF28-6E6427C42751}">
      <dgm:prSet/>
      <dgm:spPr/>
      <dgm:t>
        <a:bodyPr/>
        <a:lstStyle/>
        <a:p>
          <a:endParaRPr lang="ro-RO"/>
        </a:p>
      </dgm:t>
    </dgm:pt>
    <dgm:pt modelId="{B2CDF002-F94E-4D4A-92AE-2A3DA2BC047D}">
      <dgm:prSet phldrT="[Text]"/>
      <dgm:spPr/>
      <dgm:t>
        <a:bodyPr/>
        <a:lstStyle/>
        <a:p>
          <a:r>
            <a:rPr lang="en-US" dirty="0" smtClean="0"/>
            <a:t>Separately collected fractions by others than sanitation companies (EPR)</a:t>
          </a:r>
          <a:endParaRPr lang="ro-RO" dirty="0"/>
        </a:p>
      </dgm:t>
    </dgm:pt>
    <dgm:pt modelId="{CDFDD07F-0AE0-4719-A179-80A4C079AC3D}" type="parTrans" cxnId="{946475F2-0C77-4E74-AB03-11C7077405B2}">
      <dgm:prSet/>
      <dgm:spPr/>
      <dgm:t>
        <a:bodyPr/>
        <a:lstStyle/>
        <a:p>
          <a:endParaRPr lang="ro-RO"/>
        </a:p>
      </dgm:t>
    </dgm:pt>
    <dgm:pt modelId="{ABDE19B5-0391-4931-AF1D-D4226C805677}" type="sibTrans" cxnId="{946475F2-0C77-4E74-AB03-11C7077405B2}">
      <dgm:prSet/>
      <dgm:spPr/>
      <dgm:t>
        <a:bodyPr/>
        <a:lstStyle/>
        <a:p>
          <a:endParaRPr lang="ro-RO"/>
        </a:p>
      </dgm:t>
    </dgm:pt>
    <dgm:pt modelId="{0F8886F3-A774-4076-9FE1-D401BE12BD22}" type="pres">
      <dgm:prSet presAssocID="{73CE6494-32D1-47D2-B00A-A48DAD012A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E4F0DF88-0DE1-4E0A-A7AD-FF9356735E07}" type="pres">
      <dgm:prSet presAssocID="{B242A60E-2736-422C-89B6-DDFBEA8F55F4}" presName="hierRoot1" presStyleCnt="0">
        <dgm:presLayoutVars>
          <dgm:hierBranch val="init"/>
        </dgm:presLayoutVars>
      </dgm:prSet>
      <dgm:spPr/>
    </dgm:pt>
    <dgm:pt modelId="{23E9875C-0B29-4FF6-8D14-1986132BCBE0}" type="pres">
      <dgm:prSet presAssocID="{B242A60E-2736-422C-89B6-DDFBEA8F55F4}" presName="rootComposite1" presStyleCnt="0"/>
      <dgm:spPr/>
    </dgm:pt>
    <dgm:pt modelId="{4E54680E-7063-44D7-85F8-72E787E2B753}" type="pres">
      <dgm:prSet presAssocID="{B242A60E-2736-422C-89B6-DDFBEA8F55F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229523D0-DE05-48B9-A7F2-2E8105587141}" type="pres">
      <dgm:prSet presAssocID="{B242A60E-2736-422C-89B6-DDFBEA8F55F4}" presName="rootConnector1" presStyleLbl="node1" presStyleIdx="0" presStyleCnt="0"/>
      <dgm:spPr/>
      <dgm:t>
        <a:bodyPr/>
        <a:lstStyle/>
        <a:p>
          <a:endParaRPr lang="ro-RO"/>
        </a:p>
      </dgm:t>
    </dgm:pt>
    <dgm:pt modelId="{34391A06-00C7-438D-95D6-FD281BF0080C}" type="pres">
      <dgm:prSet presAssocID="{B242A60E-2736-422C-89B6-DDFBEA8F55F4}" presName="hierChild2" presStyleCnt="0"/>
      <dgm:spPr/>
    </dgm:pt>
    <dgm:pt modelId="{FD870CBA-9176-4D17-8597-267F9508CC73}" type="pres">
      <dgm:prSet presAssocID="{63B4E429-50B1-4AE3-A544-C54152A2127D}" presName="Name37" presStyleLbl="parChTrans1D2" presStyleIdx="0" presStyleCnt="2"/>
      <dgm:spPr/>
      <dgm:t>
        <a:bodyPr/>
        <a:lstStyle/>
        <a:p>
          <a:endParaRPr lang="ro-RO"/>
        </a:p>
      </dgm:t>
    </dgm:pt>
    <dgm:pt modelId="{C6A2211D-B09E-493D-8F0F-E3B3F491B037}" type="pres">
      <dgm:prSet presAssocID="{C5D15290-6475-4B20-8594-95A16172E299}" presName="hierRoot2" presStyleCnt="0">
        <dgm:presLayoutVars>
          <dgm:hierBranch val="init"/>
        </dgm:presLayoutVars>
      </dgm:prSet>
      <dgm:spPr/>
    </dgm:pt>
    <dgm:pt modelId="{49A13CD7-14EB-4E7A-AC30-38D6D8A5D49D}" type="pres">
      <dgm:prSet presAssocID="{C5D15290-6475-4B20-8594-95A16172E299}" presName="rootComposite" presStyleCnt="0"/>
      <dgm:spPr/>
    </dgm:pt>
    <dgm:pt modelId="{0E2D728E-7C4A-4502-8F83-87C241E5CC7C}" type="pres">
      <dgm:prSet presAssocID="{C5D15290-6475-4B20-8594-95A16172E29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0111208-B183-4584-97EB-7F4FCC567472}" type="pres">
      <dgm:prSet presAssocID="{C5D15290-6475-4B20-8594-95A16172E299}" presName="rootConnector" presStyleLbl="node2" presStyleIdx="0" presStyleCnt="2"/>
      <dgm:spPr/>
      <dgm:t>
        <a:bodyPr/>
        <a:lstStyle/>
        <a:p>
          <a:endParaRPr lang="ro-RO"/>
        </a:p>
      </dgm:t>
    </dgm:pt>
    <dgm:pt modelId="{0A45D7F9-5764-4030-8284-D4CDC3FBB842}" type="pres">
      <dgm:prSet presAssocID="{C5D15290-6475-4B20-8594-95A16172E299}" presName="hierChild4" presStyleCnt="0"/>
      <dgm:spPr/>
    </dgm:pt>
    <dgm:pt modelId="{7D5F8B6F-F0AB-4FBA-ABD4-068995DC1DB5}" type="pres">
      <dgm:prSet presAssocID="{C5D15290-6475-4B20-8594-95A16172E299}" presName="hierChild5" presStyleCnt="0"/>
      <dgm:spPr/>
    </dgm:pt>
    <dgm:pt modelId="{09C01D29-20A5-4B20-8C6F-BB66577CC388}" type="pres">
      <dgm:prSet presAssocID="{CDFDD07F-0AE0-4719-A179-80A4C079AC3D}" presName="Name37" presStyleLbl="parChTrans1D2" presStyleIdx="1" presStyleCnt="2"/>
      <dgm:spPr/>
      <dgm:t>
        <a:bodyPr/>
        <a:lstStyle/>
        <a:p>
          <a:endParaRPr lang="ro-RO"/>
        </a:p>
      </dgm:t>
    </dgm:pt>
    <dgm:pt modelId="{4A41C808-3E8A-439D-A93B-BB177A3FD7CF}" type="pres">
      <dgm:prSet presAssocID="{B2CDF002-F94E-4D4A-92AE-2A3DA2BC047D}" presName="hierRoot2" presStyleCnt="0">
        <dgm:presLayoutVars>
          <dgm:hierBranch val="init"/>
        </dgm:presLayoutVars>
      </dgm:prSet>
      <dgm:spPr/>
    </dgm:pt>
    <dgm:pt modelId="{E58DD614-BE44-45D6-A994-497FB620F8C5}" type="pres">
      <dgm:prSet presAssocID="{B2CDF002-F94E-4D4A-92AE-2A3DA2BC047D}" presName="rootComposite" presStyleCnt="0"/>
      <dgm:spPr/>
    </dgm:pt>
    <dgm:pt modelId="{A911ADF6-C1B6-4445-8284-3BF7D4BCD138}" type="pres">
      <dgm:prSet presAssocID="{B2CDF002-F94E-4D4A-92AE-2A3DA2BC047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5025DAE-1FAE-4487-B948-58750E2376B9}" type="pres">
      <dgm:prSet presAssocID="{B2CDF002-F94E-4D4A-92AE-2A3DA2BC047D}" presName="rootConnector" presStyleLbl="node2" presStyleIdx="1" presStyleCnt="2"/>
      <dgm:spPr/>
      <dgm:t>
        <a:bodyPr/>
        <a:lstStyle/>
        <a:p>
          <a:endParaRPr lang="ro-RO"/>
        </a:p>
      </dgm:t>
    </dgm:pt>
    <dgm:pt modelId="{5290E959-153E-458D-92BB-6C1E24187F1B}" type="pres">
      <dgm:prSet presAssocID="{B2CDF002-F94E-4D4A-92AE-2A3DA2BC047D}" presName="hierChild4" presStyleCnt="0"/>
      <dgm:spPr/>
    </dgm:pt>
    <dgm:pt modelId="{13B947D6-CF81-4DEE-87CC-0FFF65A874DE}" type="pres">
      <dgm:prSet presAssocID="{B2CDF002-F94E-4D4A-92AE-2A3DA2BC047D}" presName="hierChild5" presStyleCnt="0"/>
      <dgm:spPr/>
    </dgm:pt>
    <dgm:pt modelId="{AE98D372-2798-44F1-8012-8B46B5DA4AFF}" type="pres">
      <dgm:prSet presAssocID="{B242A60E-2736-422C-89B6-DDFBEA8F55F4}" presName="hierChild3" presStyleCnt="0"/>
      <dgm:spPr/>
    </dgm:pt>
  </dgm:ptLst>
  <dgm:cxnLst>
    <dgm:cxn modelId="{F9F9AC62-9277-4BBD-AF28-6E6427C42751}" srcId="{B242A60E-2736-422C-89B6-DDFBEA8F55F4}" destId="{C5D15290-6475-4B20-8594-95A16172E299}" srcOrd="0" destOrd="0" parTransId="{63B4E429-50B1-4AE3-A544-C54152A2127D}" sibTransId="{7DA03209-30D3-4F14-84AC-E75DC316EBD0}"/>
    <dgm:cxn modelId="{3705C1FE-D985-4E5D-BE5E-31703C47E47D}" type="presOf" srcId="{63B4E429-50B1-4AE3-A544-C54152A2127D}" destId="{FD870CBA-9176-4D17-8597-267F9508CC73}" srcOrd="0" destOrd="0" presId="urn:microsoft.com/office/officeart/2005/8/layout/orgChart1"/>
    <dgm:cxn modelId="{656E8E0F-476F-4671-9681-F26AF63D9E91}" type="presOf" srcId="{C5D15290-6475-4B20-8594-95A16172E299}" destId="{00111208-B183-4584-97EB-7F4FCC567472}" srcOrd="1" destOrd="0" presId="urn:microsoft.com/office/officeart/2005/8/layout/orgChart1"/>
    <dgm:cxn modelId="{794C3505-F1A8-4C56-A5EE-4103C653D9D8}" type="presOf" srcId="{CDFDD07F-0AE0-4719-A179-80A4C079AC3D}" destId="{09C01D29-20A5-4B20-8C6F-BB66577CC388}" srcOrd="0" destOrd="0" presId="urn:microsoft.com/office/officeart/2005/8/layout/orgChart1"/>
    <dgm:cxn modelId="{CB996976-2EA9-4E6F-93C4-D43E2C998C61}" type="presOf" srcId="{B242A60E-2736-422C-89B6-DDFBEA8F55F4}" destId="{4E54680E-7063-44D7-85F8-72E787E2B753}" srcOrd="0" destOrd="0" presId="urn:microsoft.com/office/officeart/2005/8/layout/orgChart1"/>
    <dgm:cxn modelId="{D8118BBE-E121-417B-BA03-C55DCA9423E4}" type="presOf" srcId="{B2CDF002-F94E-4D4A-92AE-2A3DA2BC047D}" destId="{C5025DAE-1FAE-4487-B948-58750E2376B9}" srcOrd="1" destOrd="0" presId="urn:microsoft.com/office/officeart/2005/8/layout/orgChart1"/>
    <dgm:cxn modelId="{C0AECEF7-58F8-4119-8525-B703F5D687BA}" type="presOf" srcId="{B2CDF002-F94E-4D4A-92AE-2A3DA2BC047D}" destId="{A911ADF6-C1B6-4445-8284-3BF7D4BCD138}" srcOrd="0" destOrd="0" presId="urn:microsoft.com/office/officeart/2005/8/layout/orgChart1"/>
    <dgm:cxn modelId="{8BF86C40-E4EE-4FC6-BD16-60E4A32C6AAD}" type="presOf" srcId="{73CE6494-32D1-47D2-B00A-A48DAD012ABA}" destId="{0F8886F3-A774-4076-9FE1-D401BE12BD22}" srcOrd="0" destOrd="0" presId="urn:microsoft.com/office/officeart/2005/8/layout/orgChart1"/>
    <dgm:cxn modelId="{D08AF831-0C63-4B1F-A1E1-302C5AA2D69E}" type="presOf" srcId="{C5D15290-6475-4B20-8594-95A16172E299}" destId="{0E2D728E-7C4A-4502-8F83-87C241E5CC7C}" srcOrd="0" destOrd="0" presId="urn:microsoft.com/office/officeart/2005/8/layout/orgChart1"/>
    <dgm:cxn modelId="{615B94B6-F4EB-4C6E-921E-2409B47D6074}" type="presOf" srcId="{B242A60E-2736-422C-89B6-DDFBEA8F55F4}" destId="{229523D0-DE05-48B9-A7F2-2E8105587141}" srcOrd="1" destOrd="0" presId="urn:microsoft.com/office/officeart/2005/8/layout/orgChart1"/>
    <dgm:cxn modelId="{3ECDF74F-59DE-42E6-9466-A8B6191AA582}" srcId="{73CE6494-32D1-47D2-B00A-A48DAD012ABA}" destId="{B242A60E-2736-422C-89B6-DDFBEA8F55F4}" srcOrd="0" destOrd="0" parTransId="{0E04E3AD-8AD2-456C-B186-2FF58FBF6F89}" sibTransId="{C1EC1F55-FB90-45F9-8A96-6EFFA5F3AA91}"/>
    <dgm:cxn modelId="{946475F2-0C77-4E74-AB03-11C7077405B2}" srcId="{B242A60E-2736-422C-89B6-DDFBEA8F55F4}" destId="{B2CDF002-F94E-4D4A-92AE-2A3DA2BC047D}" srcOrd="1" destOrd="0" parTransId="{CDFDD07F-0AE0-4719-A179-80A4C079AC3D}" sibTransId="{ABDE19B5-0391-4931-AF1D-D4226C805677}"/>
    <dgm:cxn modelId="{F24A165D-382C-4EE8-83A4-8A66B7B55160}" type="presParOf" srcId="{0F8886F3-A774-4076-9FE1-D401BE12BD22}" destId="{E4F0DF88-0DE1-4E0A-A7AD-FF9356735E07}" srcOrd="0" destOrd="0" presId="urn:microsoft.com/office/officeart/2005/8/layout/orgChart1"/>
    <dgm:cxn modelId="{59DBB57B-C0BC-482D-9BCD-ED546778763A}" type="presParOf" srcId="{E4F0DF88-0DE1-4E0A-A7AD-FF9356735E07}" destId="{23E9875C-0B29-4FF6-8D14-1986132BCBE0}" srcOrd="0" destOrd="0" presId="urn:microsoft.com/office/officeart/2005/8/layout/orgChart1"/>
    <dgm:cxn modelId="{ABFC93FA-3ABA-4B4E-A472-6429FFC22995}" type="presParOf" srcId="{23E9875C-0B29-4FF6-8D14-1986132BCBE0}" destId="{4E54680E-7063-44D7-85F8-72E787E2B753}" srcOrd="0" destOrd="0" presId="urn:microsoft.com/office/officeart/2005/8/layout/orgChart1"/>
    <dgm:cxn modelId="{5AFCD6FD-71A5-4AA8-A506-BCB02454D71C}" type="presParOf" srcId="{23E9875C-0B29-4FF6-8D14-1986132BCBE0}" destId="{229523D0-DE05-48B9-A7F2-2E8105587141}" srcOrd="1" destOrd="0" presId="urn:microsoft.com/office/officeart/2005/8/layout/orgChart1"/>
    <dgm:cxn modelId="{C0780763-B976-47F8-B81E-B87918AB30E6}" type="presParOf" srcId="{E4F0DF88-0DE1-4E0A-A7AD-FF9356735E07}" destId="{34391A06-00C7-438D-95D6-FD281BF0080C}" srcOrd="1" destOrd="0" presId="urn:microsoft.com/office/officeart/2005/8/layout/orgChart1"/>
    <dgm:cxn modelId="{5F496BEA-F01E-40C9-B0C5-3F9B39764994}" type="presParOf" srcId="{34391A06-00C7-438D-95D6-FD281BF0080C}" destId="{FD870CBA-9176-4D17-8597-267F9508CC73}" srcOrd="0" destOrd="0" presId="urn:microsoft.com/office/officeart/2005/8/layout/orgChart1"/>
    <dgm:cxn modelId="{86C04993-9876-4FE9-9D82-678E91E8D726}" type="presParOf" srcId="{34391A06-00C7-438D-95D6-FD281BF0080C}" destId="{C6A2211D-B09E-493D-8F0F-E3B3F491B037}" srcOrd="1" destOrd="0" presId="urn:microsoft.com/office/officeart/2005/8/layout/orgChart1"/>
    <dgm:cxn modelId="{EF0DB085-DCDC-4B33-947F-B81A2596654E}" type="presParOf" srcId="{C6A2211D-B09E-493D-8F0F-E3B3F491B037}" destId="{49A13CD7-14EB-4E7A-AC30-38D6D8A5D49D}" srcOrd="0" destOrd="0" presId="urn:microsoft.com/office/officeart/2005/8/layout/orgChart1"/>
    <dgm:cxn modelId="{E49736D8-1FC1-49ED-83AB-814C21F59F9D}" type="presParOf" srcId="{49A13CD7-14EB-4E7A-AC30-38D6D8A5D49D}" destId="{0E2D728E-7C4A-4502-8F83-87C241E5CC7C}" srcOrd="0" destOrd="0" presId="urn:microsoft.com/office/officeart/2005/8/layout/orgChart1"/>
    <dgm:cxn modelId="{E79EFF33-C85C-46AF-8083-B3C4C2BFDCA2}" type="presParOf" srcId="{49A13CD7-14EB-4E7A-AC30-38D6D8A5D49D}" destId="{00111208-B183-4584-97EB-7F4FCC567472}" srcOrd="1" destOrd="0" presId="urn:microsoft.com/office/officeart/2005/8/layout/orgChart1"/>
    <dgm:cxn modelId="{BEF4DCD1-6D5A-4845-9B1A-3CCE02E311B7}" type="presParOf" srcId="{C6A2211D-B09E-493D-8F0F-E3B3F491B037}" destId="{0A45D7F9-5764-4030-8284-D4CDC3FBB842}" srcOrd="1" destOrd="0" presId="urn:microsoft.com/office/officeart/2005/8/layout/orgChart1"/>
    <dgm:cxn modelId="{CD002833-E81F-4ED5-91DF-1442AE4B083F}" type="presParOf" srcId="{C6A2211D-B09E-493D-8F0F-E3B3F491B037}" destId="{7D5F8B6F-F0AB-4FBA-ABD4-068995DC1DB5}" srcOrd="2" destOrd="0" presId="urn:microsoft.com/office/officeart/2005/8/layout/orgChart1"/>
    <dgm:cxn modelId="{C0740979-B182-48B7-9232-83EF89CA0ECD}" type="presParOf" srcId="{34391A06-00C7-438D-95D6-FD281BF0080C}" destId="{09C01D29-20A5-4B20-8C6F-BB66577CC388}" srcOrd="2" destOrd="0" presId="urn:microsoft.com/office/officeart/2005/8/layout/orgChart1"/>
    <dgm:cxn modelId="{3F747997-36E8-498D-B760-F7B6584563C0}" type="presParOf" srcId="{34391A06-00C7-438D-95D6-FD281BF0080C}" destId="{4A41C808-3E8A-439D-A93B-BB177A3FD7CF}" srcOrd="3" destOrd="0" presId="urn:microsoft.com/office/officeart/2005/8/layout/orgChart1"/>
    <dgm:cxn modelId="{B765A02B-ADDD-47A3-AFBC-0F1D12169509}" type="presParOf" srcId="{4A41C808-3E8A-439D-A93B-BB177A3FD7CF}" destId="{E58DD614-BE44-45D6-A994-497FB620F8C5}" srcOrd="0" destOrd="0" presId="urn:microsoft.com/office/officeart/2005/8/layout/orgChart1"/>
    <dgm:cxn modelId="{20D4E011-EEA0-4F40-B5CE-A0A935E7D34B}" type="presParOf" srcId="{E58DD614-BE44-45D6-A994-497FB620F8C5}" destId="{A911ADF6-C1B6-4445-8284-3BF7D4BCD138}" srcOrd="0" destOrd="0" presId="urn:microsoft.com/office/officeart/2005/8/layout/orgChart1"/>
    <dgm:cxn modelId="{67F8E0C3-D10A-4A78-B46C-872585192251}" type="presParOf" srcId="{E58DD614-BE44-45D6-A994-497FB620F8C5}" destId="{C5025DAE-1FAE-4487-B948-58750E2376B9}" srcOrd="1" destOrd="0" presId="urn:microsoft.com/office/officeart/2005/8/layout/orgChart1"/>
    <dgm:cxn modelId="{A0C5F056-1FD7-42FD-BE97-6CE7035F776C}" type="presParOf" srcId="{4A41C808-3E8A-439D-A93B-BB177A3FD7CF}" destId="{5290E959-153E-458D-92BB-6C1E24187F1B}" srcOrd="1" destOrd="0" presId="urn:microsoft.com/office/officeart/2005/8/layout/orgChart1"/>
    <dgm:cxn modelId="{CB35AF4C-EB0A-44C4-9552-E0760135D8C3}" type="presParOf" srcId="{4A41C808-3E8A-439D-A93B-BB177A3FD7CF}" destId="{13B947D6-CF81-4DEE-87CC-0FFF65A874DE}" srcOrd="2" destOrd="0" presId="urn:microsoft.com/office/officeart/2005/8/layout/orgChart1"/>
    <dgm:cxn modelId="{660F22D4-D4FB-4581-AE28-8BA5F1C47559}" type="presParOf" srcId="{E4F0DF88-0DE1-4E0A-A7AD-FF9356735E07}" destId="{AE98D372-2798-44F1-8012-8B46B5DA4A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E6494-32D1-47D2-B00A-A48DAD012ABA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B242A60E-2736-422C-89B6-DDFBEA8F55F4}">
      <dgm:prSet phldrT="[Text]"/>
      <dgm:spPr/>
      <dgm:t>
        <a:bodyPr/>
        <a:lstStyle/>
        <a:p>
          <a:r>
            <a:rPr lang="en-US" i="1" dirty="0" smtClean="0"/>
            <a:t>Fueled by </a:t>
          </a:r>
          <a:r>
            <a:rPr lang="en-US" dirty="0" smtClean="0"/>
            <a:t>the private sector</a:t>
          </a:r>
          <a:endParaRPr lang="ro-RO" dirty="0"/>
        </a:p>
      </dgm:t>
    </dgm:pt>
    <dgm:pt modelId="{0E04E3AD-8AD2-456C-B186-2FF58FBF6F89}" type="parTrans" cxnId="{3ECDF74F-59DE-42E6-9466-A8B6191AA582}">
      <dgm:prSet/>
      <dgm:spPr/>
      <dgm:t>
        <a:bodyPr/>
        <a:lstStyle/>
        <a:p>
          <a:endParaRPr lang="ro-RO"/>
        </a:p>
      </dgm:t>
    </dgm:pt>
    <dgm:pt modelId="{C1EC1F55-FB90-45F9-8A96-6EFFA5F3AA91}" type="sibTrans" cxnId="{3ECDF74F-59DE-42E6-9466-A8B6191AA582}">
      <dgm:prSet/>
      <dgm:spPr/>
      <dgm:t>
        <a:bodyPr/>
        <a:lstStyle/>
        <a:p>
          <a:endParaRPr lang="ro-RO"/>
        </a:p>
      </dgm:t>
    </dgm:pt>
    <dgm:pt modelId="{C5D15290-6475-4B20-8594-95A16172E299}">
      <dgm:prSet phldrT="[Text]"/>
      <dgm:spPr/>
      <dgm:t>
        <a:bodyPr/>
        <a:lstStyle/>
        <a:p>
          <a:r>
            <a:rPr lang="en-US" dirty="0" smtClean="0"/>
            <a:t>EPR schemes targets &amp; funding</a:t>
          </a:r>
          <a:endParaRPr lang="ro-RO" dirty="0"/>
        </a:p>
      </dgm:t>
    </dgm:pt>
    <dgm:pt modelId="{63B4E429-50B1-4AE3-A544-C54152A2127D}" type="parTrans" cxnId="{F9F9AC62-9277-4BBD-AF28-6E6427C42751}">
      <dgm:prSet/>
      <dgm:spPr/>
      <dgm:t>
        <a:bodyPr/>
        <a:lstStyle/>
        <a:p>
          <a:endParaRPr lang="ro-RO"/>
        </a:p>
      </dgm:t>
    </dgm:pt>
    <dgm:pt modelId="{7DA03209-30D3-4F14-84AC-E75DC316EBD0}" type="sibTrans" cxnId="{F9F9AC62-9277-4BBD-AF28-6E6427C42751}">
      <dgm:prSet/>
      <dgm:spPr/>
      <dgm:t>
        <a:bodyPr/>
        <a:lstStyle/>
        <a:p>
          <a:endParaRPr lang="ro-RO"/>
        </a:p>
      </dgm:t>
    </dgm:pt>
    <dgm:pt modelId="{B2CDF002-F94E-4D4A-92AE-2A3DA2BC047D}">
      <dgm:prSet phldrT="[Text]"/>
      <dgm:spPr/>
      <dgm:t>
        <a:bodyPr/>
        <a:lstStyle/>
        <a:p>
          <a:r>
            <a:rPr lang="en-US" dirty="0" err="1" smtClean="0"/>
            <a:t>RetuRO</a:t>
          </a:r>
          <a:r>
            <a:rPr lang="en-US" dirty="0" smtClean="0"/>
            <a:t> SGR</a:t>
          </a:r>
          <a:endParaRPr lang="ro-RO" dirty="0"/>
        </a:p>
      </dgm:t>
    </dgm:pt>
    <dgm:pt modelId="{CDFDD07F-0AE0-4719-A179-80A4C079AC3D}" type="parTrans" cxnId="{946475F2-0C77-4E74-AB03-11C7077405B2}">
      <dgm:prSet/>
      <dgm:spPr/>
      <dgm:t>
        <a:bodyPr/>
        <a:lstStyle/>
        <a:p>
          <a:endParaRPr lang="ro-RO"/>
        </a:p>
      </dgm:t>
    </dgm:pt>
    <dgm:pt modelId="{ABDE19B5-0391-4931-AF1D-D4226C805677}" type="sibTrans" cxnId="{946475F2-0C77-4E74-AB03-11C7077405B2}">
      <dgm:prSet/>
      <dgm:spPr/>
      <dgm:t>
        <a:bodyPr/>
        <a:lstStyle/>
        <a:p>
          <a:endParaRPr lang="ro-RO"/>
        </a:p>
      </dgm:t>
    </dgm:pt>
    <dgm:pt modelId="{0F8886F3-A774-4076-9FE1-D401BE12BD22}" type="pres">
      <dgm:prSet presAssocID="{73CE6494-32D1-47D2-B00A-A48DAD012A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E4F0DF88-0DE1-4E0A-A7AD-FF9356735E07}" type="pres">
      <dgm:prSet presAssocID="{B242A60E-2736-422C-89B6-DDFBEA8F55F4}" presName="hierRoot1" presStyleCnt="0">
        <dgm:presLayoutVars>
          <dgm:hierBranch val="init"/>
        </dgm:presLayoutVars>
      </dgm:prSet>
      <dgm:spPr/>
    </dgm:pt>
    <dgm:pt modelId="{23E9875C-0B29-4FF6-8D14-1986132BCBE0}" type="pres">
      <dgm:prSet presAssocID="{B242A60E-2736-422C-89B6-DDFBEA8F55F4}" presName="rootComposite1" presStyleCnt="0"/>
      <dgm:spPr/>
    </dgm:pt>
    <dgm:pt modelId="{4E54680E-7063-44D7-85F8-72E787E2B753}" type="pres">
      <dgm:prSet presAssocID="{B242A60E-2736-422C-89B6-DDFBEA8F55F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229523D0-DE05-48B9-A7F2-2E8105587141}" type="pres">
      <dgm:prSet presAssocID="{B242A60E-2736-422C-89B6-DDFBEA8F55F4}" presName="rootConnector1" presStyleLbl="node1" presStyleIdx="0" presStyleCnt="0"/>
      <dgm:spPr/>
      <dgm:t>
        <a:bodyPr/>
        <a:lstStyle/>
        <a:p>
          <a:endParaRPr lang="ro-RO"/>
        </a:p>
      </dgm:t>
    </dgm:pt>
    <dgm:pt modelId="{34391A06-00C7-438D-95D6-FD281BF0080C}" type="pres">
      <dgm:prSet presAssocID="{B242A60E-2736-422C-89B6-DDFBEA8F55F4}" presName="hierChild2" presStyleCnt="0"/>
      <dgm:spPr/>
    </dgm:pt>
    <dgm:pt modelId="{FD870CBA-9176-4D17-8597-267F9508CC73}" type="pres">
      <dgm:prSet presAssocID="{63B4E429-50B1-4AE3-A544-C54152A2127D}" presName="Name37" presStyleLbl="parChTrans1D2" presStyleIdx="0" presStyleCnt="2"/>
      <dgm:spPr/>
      <dgm:t>
        <a:bodyPr/>
        <a:lstStyle/>
        <a:p>
          <a:endParaRPr lang="ro-RO"/>
        </a:p>
      </dgm:t>
    </dgm:pt>
    <dgm:pt modelId="{C6A2211D-B09E-493D-8F0F-E3B3F491B037}" type="pres">
      <dgm:prSet presAssocID="{C5D15290-6475-4B20-8594-95A16172E299}" presName="hierRoot2" presStyleCnt="0">
        <dgm:presLayoutVars>
          <dgm:hierBranch val="init"/>
        </dgm:presLayoutVars>
      </dgm:prSet>
      <dgm:spPr/>
    </dgm:pt>
    <dgm:pt modelId="{49A13CD7-14EB-4E7A-AC30-38D6D8A5D49D}" type="pres">
      <dgm:prSet presAssocID="{C5D15290-6475-4B20-8594-95A16172E299}" presName="rootComposite" presStyleCnt="0"/>
      <dgm:spPr/>
    </dgm:pt>
    <dgm:pt modelId="{0E2D728E-7C4A-4502-8F83-87C241E5CC7C}" type="pres">
      <dgm:prSet presAssocID="{C5D15290-6475-4B20-8594-95A16172E29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0111208-B183-4584-97EB-7F4FCC567472}" type="pres">
      <dgm:prSet presAssocID="{C5D15290-6475-4B20-8594-95A16172E299}" presName="rootConnector" presStyleLbl="node2" presStyleIdx="0" presStyleCnt="2"/>
      <dgm:spPr/>
      <dgm:t>
        <a:bodyPr/>
        <a:lstStyle/>
        <a:p>
          <a:endParaRPr lang="ro-RO"/>
        </a:p>
      </dgm:t>
    </dgm:pt>
    <dgm:pt modelId="{0A45D7F9-5764-4030-8284-D4CDC3FBB842}" type="pres">
      <dgm:prSet presAssocID="{C5D15290-6475-4B20-8594-95A16172E299}" presName="hierChild4" presStyleCnt="0"/>
      <dgm:spPr/>
    </dgm:pt>
    <dgm:pt modelId="{7D5F8B6F-F0AB-4FBA-ABD4-068995DC1DB5}" type="pres">
      <dgm:prSet presAssocID="{C5D15290-6475-4B20-8594-95A16172E299}" presName="hierChild5" presStyleCnt="0"/>
      <dgm:spPr/>
    </dgm:pt>
    <dgm:pt modelId="{09C01D29-20A5-4B20-8C6F-BB66577CC388}" type="pres">
      <dgm:prSet presAssocID="{CDFDD07F-0AE0-4719-A179-80A4C079AC3D}" presName="Name37" presStyleLbl="parChTrans1D2" presStyleIdx="1" presStyleCnt="2"/>
      <dgm:spPr/>
      <dgm:t>
        <a:bodyPr/>
        <a:lstStyle/>
        <a:p>
          <a:endParaRPr lang="ro-RO"/>
        </a:p>
      </dgm:t>
    </dgm:pt>
    <dgm:pt modelId="{4A41C808-3E8A-439D-A93B-BB177A3FD7CF}" type="pres">
      <dgm:prSet presAssocID="{B2CDF002-F94E-4D4A-92AE-2A3DA2BC047D}" presName="hierRoot2" presStyleCnt="0">
        <dgm:presLayoutVars>
          <dgm:hierBranch val="init"/>
        </dgm:presLayoutVars>
      </dgm:prSet>
      <dgm:spPr/>
    </dgm:pt>
    <dgm:pt modelId="{E58DD614-BE44-45D6-A994-497FB620F8C5}" type="pres">
      <dgm:prSet presAssocID="{B2CDF002-F94E-4D4A-92AE-2A3DA2BC047D}" presName="rootComposite" presStyleCnt="0"/>
      <dgm:spPr/>
    </dgm:pt>
    <dgm:pt modelId="{A911ADF6-C1B6-4445-8284-3BF7D4BCD138}" type="pres">
      <dgm:prSet presAssocID="{B2CDF002-F94E-4D4A-92AE-2A3DA2BC047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C5025DAE-1FAE-4487-B948-58750E2376B9}" type="pres">
      <dgm:prSet presAssocID="{B2CDF002-F94E-4D4A-92AE-2A3DA2BC047D}" presName="rootConnector" presStyleLbl="node2" presStyleIdx="1" presStyleCnt="2"/>
      <dgm:spPr/>
      <dgm:t>
        <a:bodyPr/>
        <a:lstStyle/>
        <a:p>
          <a:endParaRPr lang="ro-RO"/>
        </a:p>
      </dgm:t>
    </dgm:pt>
    <dgm:pt modelId="{5290E959-153E-458D-92BB-6C1E24187F1B}" type="pres">
      <dgm:prSet presAssocID="{B2CDF002-F94E-4D4A-92AE-2A3DA2BC047D}" presName="hierChild4" presStyleCnt="0"/>
      <dgm:spPr/>
    </dgm:pt>
    <dgm:pt modelId="{13B947D6-CF81-4DEE-87CC-0FFF65A874DE}" type="pres">
      <dgm:prSet presAssocID="{B2CDF002-F94E-4D4A-92AE-2A3DA2BC047D}" presName="hierChild5" presStyleCnt="0"/>
      <dgm:spPr/>
    </dgm:pt>
    <dgm:pt modelId="{AE98D372-2798-44F1-8012-8B46B5DA4AFF}" type="pres">
      <dgm:prSet presAssocID="{B242A60E-2736-422C-89B6-DDFBEA8F55F4}" presName="hierChild3" presStyleCnt="0"/>
      <dgm:spPr/>
    </dgm:pt>
  </dgm:ptLst>
  <dgm:cxnLst>
    <dgm:cxn modelId="{F9F9AC62-9277-4BBD-AF28-6E6427C42751}" srcId="{B242A60E-2736-422C-89B6-DDFBEA8F55F4}" destId="{C5D15290-6475-4B20-8594-95A16172E299}" srcOrd="0" destOrd="0" parTransId="{63B4E429-50B1-4AE3-A544-C54152A2127D}" sibTransId="{7DA03209-30D3-4F14-84AC-E75DC316EBD0}"/>
    <dgm:cxn modelId="{3705C1FE-D985-4E5D-BE5E-31703C47E47D}" type="presOf" srcId="{63B4E429-50B1-4AE3-A544-C54152A2127D}" destId="{FD870CBA-9176-4D17-8597-267F9508CC73}" srcOrd="0" destOrd="0" presId="urn:microsoft.com/office/officeart/2005/8/layout/orgChart1"/>
    <dgm:cxn modelId="{656E8E0F-476F-4671-9681-F26AF63D9E91}" type="presOf" srcId="{C5D15290-6475-4B20-8594-95A16172E299}" destId="{00111208-B183-4584-97EB-7F4FCC567472}" srcOrd="1" destOrd="0" presId="urn:microsoft.com/office/officeart/2005/8/layout/orgChart1"/>
    <dgm:cxn modelId="{794C3505-F1A8-4C56-A5EE-4103C653D9D8}" type="presOf" srcId="{CDFDD07F-0AE0-4719-A179-80A4C079AC3D}" destId="{09C01D29-20A5-4B20-8C6F-BB66577CC388}" srcOrd="0" destOrd="0" presId="urn:microsoft.com/office/officeart/2005/8/layout/orgChart1"/>
    <dgm:cxn modelId="{CB996976-2EA9-4E6F-93C4-D43E2C998C61}" type="presOf" srcId="{B242A60E-2736-422C-89B6-DDFBEA8F55F4}" destId="{4E54680E-7063-44D7-85F8-72E787E2B753}" srcOrd="0" destOrd="0" presId="urn:microsoft.com/office/officeart/2005/8/layout/orgChart1"/>
    <dgm:cxn modelId="{D8118BBE-E121-417B-BA03-C55DCA9423E4}" type="presOf" srcId="{B2CDF002-F94E-4D4A-92AE-2A3DA2BC047D}" destId="{C5025DAE-1FAE-4487-B948-58750E2376B9}" srcOrd="1" destOrd="0" presId="urn:microsoft.com/office/officeart/2005/8/layout/orgChart1"/>
    <dgm:cxn modelId="{C0AECEF7-58F8-4119-8525-B703F5D687BA}" type="presOf" srcId="{B2CDF002-F94E-4D4A-92AE-2A3DA2BC047D}" destId="{A911ADF6-C1B6-4445-8284-3BF7D4BCD138}" srcOrd="0" destOrd="0" presId="urn:microsoft.com/office/officeart/2005/8/layout/orgChart1"/>
    <dgm:cxn modelId="{8BF86C40-E4EE-4FC6-BD16-60E4A32C6AAD}" type="presOf" srcId="{73CE6494-32D1-47D2-B00A-A48DAD012ABA}" destId="{0F8886F3-A774-4076-9FE1-D401BE12BD22}" srcOrd="0" destOrd="0" presId="urn:microsoft.com/office/officeart/2005/8/layout/orgChart1"/>
    <dgm:cxn modelId="{D08AF831-0C63-4B1F-A1E1-302C5AA2D69E}" type="presOf" srcId="{C5D15290-6475-4B20-8594-95A16172E299}" destId="{0E2D728E-7C4A-4502-8F83-87C241E5CC7C}" srcOrd="0" destOrd="0" presId="urn:microsoft.com/office/officeart/2005/8/layout/orgChart1"/>
    <dgm:cxn modelId="{615B94B6-F4EB-4C6E-921E-2409B47D6074}" type="presOf" srcId="{B242A60E-2736-422C-89B6-DDFBEA8F55F4}" destId="{229523D0-DE05-48B9-A7F2-2E8105587141}" srcOrd="1" destOrd="0" presId="urn:microsoft.com/office/officeart/2005/8/layout/orgChart1"/>
    <dgm:cxn modelId="{3ECDF74F-59DE-42E6-9466-A8B6191AA582}" srcId="{73CE6494-32D1-47D2-B00A-A48DAD012ABA}" destId="{B242A60E-2736-422C-89B6-DDFBEA8F55F4}" srcOrd="0" destOrd="0" parTransId="{0E04E3AD-8AD2-456C-B186-2FF58FBF6F89}" sibTransId="{C1EC1F55-FB90-45F9-8A96-6EFFA5F3AA91}"/>
    <dgm:cxn modelId="{946475F2-0C77-4E74-AB03-11C7077405B2}" srcId="{B242A60E-2736-422C-89B6-DDFBEA8F55F4}" destId="{B2CDF002-F94E-4D4A-92AE-2A3DA2BC047D}" srcOrd="1" destOrd="0" parTransId="{CDFDD07F-0AE0-4719-A179-80A4C079AC3D}" sibTransId="{ABDE19B5-0391-4931-AF1D-D4226C805677}"/>
    <dgm:cxn modelId="{F24A165D-382C-4EE8-83A4-8A66B7B55160}" type="presParOf" srcId="{0F8886F3-A774-4076-9FE1-D401BE12BD22}" destId="{E4F0DF88-0DE1-4E0A-A7AD-FF9356735E07}" srcOrd="0" destOrd="0" presId="urn:microsoft.com/office/officeart/2005/8/layout/orgChart1"/>
    <dgm:cxn modelId="{59DBB57B-C0BC-482D-9BCD-ED546778763A}" type="presParOf" srcId="{E4F0DF88-0DE1-4E0A-A7AD-FF9356735E07}" destId="{23E9875C-0B29-4FF6-8D14-1986132BCBE0}" srcOrd="0" destOrd="0" presId="urn:microsoft.com/office/officeart/2005/8/layout/orgChart1"/>
    <dgm:cxn modelId="{ABFC93FA-3ABA-4B4E-A472-6429FFC22995}" type="presParOf" srcId="{23E9875C-0B29-4FF6-8D14-1986132BCBE0}" destId="{4E54680E-7063-44D7-85F8-72E787E2B753}" srcOrd="0" destOrd="0" presId="urn:microsoft.com/office/officeart/2005/8/layout/orgChart1"/>
    <dgm:cxn modelId="{5AFCD6FD-71A5-4AA8-A506-BCB02454D71C}" type="presParOf" srcId="{23E9875C-0B29-4FF6-8D14-1986132BCBE0}" destId="{229523D0-DE05-48B9-A7F2-2E8105587141}" srcOrd="1" destOrd="0" presId="urn:microsoft.com/office/officeart/2005/8/layout/orgChart1"/>
    <dgm:cxn modelId="{C0780763-B976-47F8-B81E-B87918AB30E6}" type="presParOf" srcId="{E4F0DF88-0DE1-4E0A-A7AD-FF9356735E07}" destId="{34391A06-00C7-438D-95D6-FD281BF0080C}" srcOrd="1" destOrd="0" presId="urn:microsoft.com/office/officeart/2005/8/layout/orgChart1"/>
    <dgm:cxn modelId="{5F496BEA-F01E-40C9-B0C5-3F9B39764994}" type="presParOf" srcId="{34391A06-00C7-438D-95D6-FD281BF0080C}" destId="{FD870CBA-9176-4D17-8597-267F9508CC73}" srcOrd="0" destOrd="0" presId="urn:microsoft.com/office/officeart/2005/8/layout/orgChart1"/>
    <dgm:cxn modelId="{86C04993-9876-4FE9-9D82-678E91E8D726}" type="presParOf" srcId="{34391A06-00C7-438D-95D6-FD281BF0080C}" destId="{C6A2211D-B09E-493D-8F0F-E3B3F491B037}" srcOrd="1" destOrd="0" presId="urn:microsoft.com/office/officeart/2005/8/layout/orgChart1"/>
    <dgm:cxn modelId="{EF0DB085-DCDC-4B33-947F-B81A2596654E}" type="presParOf" srcId="{C6A2211D-B09E-493D-8F0F-E3B3F491B037}" destId="{49A13CD7-14EB-4E7A-AC30-38D6D8A5D49D}" srcOrd="0" destOrd="0" presId="urn:microsoft.com/office/officeart/2005/8/layout/orgChart1"/>
    <dgm:cxn modelId="{E49736D8-1FC1-49ED-83AB-814C21F59F9D}" type="presParOf" srcId="{49A13CD7-14EB-4E7A-AC30-38D6D8A5D49D}" destId="{0E2D728E-7C4A-4502-8F83-87C241E5CC7C}" srcOrd="0" destOrd="0" presId="urn:microsoft.com/office/officeart/2005/8/layout/orgChart1"/>
    <dgm:cxn modelId="{E79EFF33-C85C-46AF-8083-B3C4C2BFDCA2}" type="presParOf" srcId="{49A13CD7-14EB-4E7A-AC30-38D6D8A5D49D}" destId="{00111208-B183-4584-97EB-7F4FCC567472}" srcOrd="1" destOrd="0" presId="urn:microsoft.com/office/officeart/2005/8/layout/orgChart1"/>
    <dgm:cxn modelId="{BEF4DCD1-6D5A-4845-9B1A-3CCE02E311B7}" type="presParOf" srcId="{C6A2211D-B09E-493D-8F0F-E3B3F491B037}" destId="{0A45D7F9-5764-4030-8284-D4CDC3FBB842}" srcOrd="1" destOrd="0" presId="urn:microsoft.com/office/officeart/2005/8/layout/orgChart1"/>
    <dgm:cxn modelId="{CD002833-E81F-4ED5-91DF-1442AE4B083F}" type="presParOf" srcId="{C6A2211D-B09E-493D-8F0F-E3B3F491B037}" destId="{7D5F8B6F-F0AB-4FBA-ABD4-068995DC1DB5}" srcOrd="2" destOrd="0" presId="urn:microsoft.com/office/officeart/2005/8/layout/orgChart1"/>
    <dgm:cxn modelId="{C0740979-B182-48B7-9232-83EF89CA0ECD}" type="presParOf" srcId="{34391A06-00C7-438D-95D6-FD281BF0080C}" destId="{09C01D29-20A5-4B20-8C6F-BB66577CC388}" srcOrd="2" destOrd="0" presId="urn:microsoft.com/office/officeart/2005/8/layout/orgChart1"/>
    <dgm:cxn modelId="{3F747997-36E8-498D-B760-F7B6584563C0}" type="presParOf" srcId="{34391A06-00C7-438D-95D6-FD281BF0080C}" destId="{4A41C808-3E8A-439D-A93B-BB177A3FD7CF}" srcOrd="3" destOrd="0" presId="urn:microsoft.com/office/officeart/2005/8/layout/orgChart1"/>
    <dgm:cxn modelId="{B765A02B-ADDD-47A3-AFBC-0F1D12169509}" type="presParOf" srcId="{4A41C808-3E8A-439D-A93B-BB177A3FD7CF}" destId="{E58DD614-BE44-45D6-A994-497FB620F8C5}" srcOrd="0" destOrd="0" presId="urn:microsoft.com/office/officeart/2005/8/layout/orgChart1"/>
    <dgm:cxn modelId="{20D4E011-EEA0-4F40-B5CE-A0A935E7D34B}" type="presParOf" srcId="{E58DD614-BE44-45D6-A994-497FB620F8C5}" destId="{A911ADF6-C1B6-4445-8284-3BF7D4BCD138}" srcOrd="0" destOrd="0" presId="urn:microsoft.com/office/officeart/2005/8/layout/orgChart1"/>
    <dgm:cxn modelId="{67F8E0C3-D10A-4A78-B46C-872585192251}" type="presParOf" srcId="{E58DD614-BE44-45D6-A994-497FB620F8C5}" destId="{C5025DAE-1FAE-4487-B948-58750E2376B9}" srcOrd="1" destOrd="0" presId="urn:microsoft.com/office/officeart/2005/8/layout/orgChart1"/>
    <dgm:cxn modelId="{A0C5F056-1FD7-42FD-BE97-6CE7035F776C}" type="presParOf" srcId="{4A41C808-3E8A-439D-A93B-BB177A3FD7CF}" destId="{5290E959-153E-458D-92BB-6C1E24187F1B}" srcOrd="1" destOrd="0" presId="urn:microsoft.com/office/officeart/2005/8/layout/orgChart1"/>
    <dgm:cxn modelId="{CB35AF4C-EB0A-44C4-9552-E0760135D8C3}" type="presParOf" srcId="{4A41C808-3E8A-439D-A93B-BB177A3FD7CF}" destId="{13B947D6-CF81-4DEE-87CC-0FFF65A874DE}" srcOrd="2" destOrd="0" presId="urn:microsoft.com/office/officeart/2005/8/layout/orgChart1"/>
    <dgm:cxn modelId="{660F22D4-D4FB-4581-AE28-8BA5F1C47559}" type="presParOf" srcId="{E4F0DF88-0DE1-4E0A-A7AD-FF9356735E07}" destId="{AE98D372-2798-44F1-8012-8B46B5DA4A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01D29-20A5-4B20-8C6F-BB66577CC388}">
      <dsp:nvSpPr>
        <dsp:cNvPr id="0" name=""/>
        <dsp:cNvSpPr/>
      </dsp:nvSpPr>
      <dsp:spPr>
        <a:xfrm>
          <a:off x="4800600" y="1371279"/>
          <a:ext cx="1657458" cy="57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58"/>
              </a:lnTo>
              <a:lnTo>
                <a:pt x="1657458" y="287658"/>
              </a:lnTo>
              <a:lnTo>
                <a:pt x="1657458" y="5753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70CBA-9176-4D17-8597-267F9508CC73}">
      <dsp:nvSpPr>
        <dsp:cNvPr id="0" name=""/>
        <dsp:cNvSpPr/>
      </dsp:nvSpPr>
      <dsp:spPr>
        <a:xfrm>
          <a:off x="3143141" y="1371279"/>
          <a:ext cx="1657458" cy="575316"/>
        </a:xfrm>
        <a:custGeom>
          <a:avLst/>
          <a:gdLst/>
          <a:ahLst/>
          <a:cxnLst/>
          <a:rect l="0" t="0" r="0" b="0"/>
          <a:pathLst>
            <a:path>
              <a:moveTo>
                <a:pt x="1657458" y="0"/>
              </a:moveTo>
              <a:lnTo>
                <a:pt x="1657458" y="287658"/>
              </a:lnTo>
              <a:lnTo>
                <a:pt x="0" y="287658"/>
              </a:lnTo>
              <a:lnTo>
                <a:pt x="0" y="5753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4680E-7063-44D7-85F8-72E787E2B753}">
      <dsp:nvSpPr>
        <dsp:cNvPr id="0" name=""/>
        <dsp:cNvSpPr/>
      </dsp:nvSpPr>
      <dsp:spPr>
        <a:xfrm>
          <a:off x="3430799" y="1479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Municipal Waste</a:t>
          </a:r>
          <a:endParaRPr lang="ro-RO" sz="2500" kern="1200" dirty="0"/>
        </a:p>
      </dsp:txBody>
      <dsp:txXfrm>
        <a:off x="3430799" y="1479"/>
        <a:ext cx="2739600" cy="1369800"/>
      </dsp:txXfrm>
    </dsp:sp>
    <dsp:sp modelId="{0E2D728E-7C4A-4502-8F83-87C241E5CC7C}">
      <dsp:nvSpPr>
        <dsp:cNvPr id="0" name=""/>
        <dsp:cNvSpPr/>
      </dsp:nvSpPr>
      <dsp:spPr>
        <a:xfrm>
          <a:off x="1773341" y="1946595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Municipal Waste – collected by sanitation companies</a:t>
          </a:r>
          <a:endParaRPr lang="ro-RO" sz="2500" kern="1200" dirty="0"/>
        </a:p>
      </dsp:txBody>
      <dsp:txXfrm>
        <a:off x="1773341" y="1946595"/>
        <a:ext cx="2739600" cy="1369800"/>
      </dsp:txXfrm>
    </dsp:sp>
    <dsp:sp modelId="{A911ADF6-C1B6-4445-8284-3BF7D4BCD138}">
      <dsp:nvSpPr>
        <dsp:cNvPr id="0" name=""/>
        <dsp:cNvSpPr/>
      </dsp:nvSpPr>
      <dsp:spPr>
        <a:xfrm>
          <a:off x="5088258" y="1946595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Separately collected fractions by others than sanitation companies (EPR)</a:t>
          </a:r>
          <a:endParaRPr lang="ro-RO" sz="2500" kern="1200" dirty="0"/>
        </a:p>
      </dsp:txBody>
      <dsp:txXfrm>
        <a:off x="5088258" y="1946595"/>
        <a:ext cx="2739600" cy="1369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01D29-20A5-4B20-8C6F-BB66577CC388}">
      <dsp:nvSpPr>
        <dsp:cNvPr id="0" name=""/>
        <dsp:cNvSpPr/>
      </dsp:nvSpPr>
      <dsp:spPr>
        <a:xfrm>
          <a:off x="4800600" y="1371279"/>
          <a:ext cx="1657458" cy="57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58"/>
              </a:lnTo>
              <a:lnTo>
                <a:pt x="1657458" y="287658"/>
              </a:lnTo>
              <a:lnTo>
                <a:pt x="1657458" y="5753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70CBA-9176-4D17-8597-267F9508CC73}">
      <dsp:nvSpPr>
        <dsp:cNvPr id="0" name=""/>
        <dsp:cNvSpPr/>
      </dsp:nvSpPr>
      <dsp:spPr>
        <a:xfrm>
          <a:off x="3143141" y="1371279"/>
          <a:ext cx="1657458" cy="575316"/>
        </a:xfrm>
        <a:custGeom>
          <a:avLst/>
          <a:gdLst/>
          <a:ahLst/>
          <a:cxnLst/>
          <a:rect l="0" t="0" r="0" b="0"/>
          <a:pathLst>
            <a:path>
              <a:moveTo>
                <a:pt x="1657458" y="0"/>
              </a:moveTo>
              <a:lnTo>
                <a:pt x="1657458" y="287658"/>
              </a:lnTo>
              <a:lnTo>
                <a:pt x="0" y="287658"/>
              </a:lnTo>
              <a:lnTo>
                <a:pt x="0" y="5753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4680E-7063-44D7-85F8-72E787E2B753}">
      <dsp:nvSpPr>
        <dsp:cNvPr id="0" name=""/>
        <dsp:cNvSpPr/>
      </dsp:nvSpPr>
      <dsp:spPr>
        <a:xfrm>
          <a:off x="3430799" y="1479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i="1" kern="1200" dirty="0" smtClean="0"/>
            <a:t>Fueled by </a:t>
          </a:r>
          <a:r>
            <a:rPr lang="en-US" sz="3400" kern="1200" dirty="0" smtClean="0"/>
            <a:t>the private sector</a:t>
          </a:r>
          <a:endParaRPr lang="ro-RO" sz="3400" kern="1200" dirty="0"/>
        </a:p>
      </dsp:txBody>
      <dsp:txXfrm>
        <a:off x="3430799" y="1479"/>
        <a:ext cx="2739600" cy="1369800"/>
      </dsp:txXfrm>
    </dsp:sp>
    <dsp:sp modelId="{0E2D728E-7C4A-4502-8F83-87C241E5CC7C}">
      <dsp:nvSpPr>
        <dsp:cNvPr id="0" name=""/>
        <dsp:cNvSpPr/>
      </dsp:nvSpPr>
      <dsp:spPr>
        <a:xfrm>
          <a:off x="1773341" y="1946595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EPR schemes targets &amp; funding</a:t>
          </a:r>
          <a:endParaRPr lang="ro-RO" sz="3400" kern="1200" dirty="0"/>
        </a:p>
      </dsp:txBody>
      <dsp:txXfrm>
        <a:off x="1773341" y="1946595"/>
        <a:ext cx="2739600" cy="1369800"/>
      </dsp:txXfrm>
    </dsp:sp>
    <dsp:sp modelId="{A911ADF6-C1B6-4445-8284-3BF7D4BCD138}">
      <dsp:nvSpPr>
        <dsp:cNvPr id="0" name=""/>
        <dsp:cNvSpPr/>
      </dsp:nvSpPr>
      <dsp:spPr>
        <a:xfrm>
          <a:off x="5088258" y="1946595"/>
          <a:ext cx="2739600" cy="136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RetuRO</a:t>
          </a:r>
          <a:r>
            <a:rPr lang="en-US" sz="3400" kern="1200" dirty="0" smtClean="0"/>
            <a:t> SGR</a:t>
          </a:r>
          <a:endParaRPr lang="ro-RO" sz="3400" kern="1200" dirty="0"/>
        </a:p>
      </dsp:txBody>
      <dsp:txXfrm>
        <a:off x="5088258" y="1946595"/>
        <a:ext cx="2739600" cy="136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CBD7A-B9E8-4FCE-93E4-50F74C1C08FC}" type="datetimeFigureOut">
              <a:rPr lang="ro-RO" smtClean="0"/>
              <a:t>13.03.2024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8F0E-DC78-4ECA-A6C4-562EC259679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8833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oxana.sunica@pmb.r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Bucharest 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Towards a Close Glass Loop Action Plan Conference</a:t>
            </a:r>
          </a:p>
          <a:p>
            <a:r>
              <a:rPr lang="en-US" dirty="0" smtClean="0"/>
              <a:t>Bucharest, 14</a:t>
            </a:r>
            <a:r>
              <a:rPr lang="en-US" baseline="30000" dirty="0" smtClean="0"/>
              <a:t>th</a:t>
            </a:r>
            <a:r>
              <a:rPr lang="en-US" dirty="0" smtClean="0"/>
              <a:t> of March 2023</a:t>
            </a:r>
            <a:endParaRPr lang="ro-RO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055" y="4564061"/>
            <a:ext cx="25336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</a:t>
            </a:r>
            <a:r>
              <a:rPr lang="en-US" dirty="0" smtClean="0"/>
              <a:t>ity of Bucharest – 6 districts</a:t>
            </a:r>
            <a:br>
              <a:rPr lang="en-US" dirty="0" smtClean="0"/>
            </a:br>
            <a:r>
              <a:rPr lang="en-US" sz="3600" b="1" dirty="0" smtClean="0"/>
              <a:t>&amp; 7 mayors</a:t>
            </a:r>
            <a:endParaRPr lang="ro-RO" sz="3600" b="1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124" y="2612991"/>
            <a:ext cx="5677592" cy="3412595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701" y="655140"/>
            <a:ext cx="3261717" cy="32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City of Bucharest </a:t>
            </a:r>
            <a:br>
              <a:rPr lang="en-US" dirty="0" smtClean="0"/>
            </a:br>
            <a:r>
              <a:rPr lang="en-US" sz="2200" dirty="0" smtClean="0"/>
              <a:t>- the largest urban density in Romania</a:t>
            </a:r>
            <a:endParaRPr lang="ro-RO" sz="2200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082" y="761757"/>
            <a:ext cx="3879273" cy="2587444"/>
          </a:xfrm>
          <a:prstGeom prst="rect">
            <a:avLst/>
          </a:prstGeom>
        </p:spPr>
      </p:pic>
      <p:pic>
        <p:nvPicPr>
          <p:cNvPr id="7" name="Substituent conținut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2431474"/>
            <a:ext cx="5387146" cy="3238019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2" y="5669493"/>
            <a:ext cx="9124950" cy="590550"/>
          </a:xfrm>
          <a:prstGeom prst="rect">
            <a:avLst/>
          </a:prstGeom>
        </p:spPr>
      </p:pic>
      <p:sp>
        <p:nvSpPr>
          <p:cNvPr id="6" name="CasetăText 5"/>
          <p:cNvSpPr txBox="1"/>
          <p:nvPr/>
        </p:nvSpPr>
        <p:spPr>
          <a:xfrm>
            <a:off x="10307782" y="5998433"/>
            <a:ext cx="1330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Source: hotnews.ro</a:t>
            </a:r>
            <a:endParaRPr lang="ro-RO" sz="1100" dirty="0"/>
          </a:p>
        </p:txBody>
      </p:sp>
    </p:spTree>
    <p:extLst>
      <p:ext uri="{BB962C8B-B14F-4D97-AF65-F5344CB8AC3E}">
        <p14:creationId xmlns:p14="http://schemas.microsoft.com/office/powerpoint/2010/main" val="4367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Waste – collection &amp; data streams </a:t>
            </a:r>
            <a:endParaRPr lang="ro-RO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36985"/>
              </p:ext>
            </p:extLst>
          </p:nvPr>
        </p:nvGraphicFramePr>
        <p:xfrm>
          <a:off x="123305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0051" y="4518829"/>
            <a:ext cx="2176547" cy="1356510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34536">
            <a:off x="947305" y="2863649"/>
            <a:ext cx="2254223" cy="12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399711" cy="1303867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dirty="0"/>
              <a:t>Separately collected fractions by others than sanitation companies </a:t>
            </a:r>
            <a:endParaRPr lang="ro-RO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64634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0652" y="621506"/>
            <a:ext cx="2543175" cy="1800225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96851">
            <a:off x="1103688" y="2412682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2023 Municipal Waste - Data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713893"/>
            <a:ext cx="5179697" cy="3113329"/>
          </a:xfrm>
          <a:prstGeom prst="rect">
            <a:avLst/>
          </a:prstGeom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809" y="1442257"/>
            <a:ext cx="2804109" cy="1687484"/>
          </a:xfrm>
          <a:prstGeom prst="rect">
            <a:avLst/>
          </a:prstGeom>
        </p:spPr>
      </p:pic>
      <p:pic>
        <p:nvPicPr>
          <p:cNvPr id="11" name="I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225" y="3552015"/>
            <a:ext cx="3785299" cy="22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2023 Municipal Waste </a:t>
            </a:r>
            <a:r>
              <a:rPr lang="en-US" dirty="0" smtClean="0"/>
              <a:t>– Data (2)</a:t>
            </a:r>
            <a:endParaRPr lang="ro-RO" dirty="0"/>
          </a:p>
        </p:txBody>
      </p:sp>
      <p:pic>
        <p:nvPicPr>
          <p:cNvPr id="6" name="Substituent conținut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74089"/>
            <a:ext cx="4429124" cy="3317875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93511"/>
              </p:ext>
            </p:extLst>
          </p:nvPr>
        </p:nvGraphicFramePr>
        <p:xfrm>
          <a:off x="6431511" y="2574089"/>
          <a:ext cx="4699000" cy="278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1129">
                  <a:extLst>
                    <a:ext uri="{9D8B030D-6E8A-4147-A177-3AD203B41FA5}">
                      <a16:colId xmlns:a16="http://schemas.microsoft.com/office/drawing/2014/main" val="2340541554"/>
                    </a:ext>
                  </a:extLst>
                </a:gridCol>
                <a:gridCol w="1437871">
                  <a:extLst>
                    <a:ext uri="{9D8B030D-6E8A-4147-A177-3AD203B41FA5}">
                      <a16:colId xmlns:a16="http://schemas.microsoft.com/office/drawing/2014/main" val="152804162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u="none" strike="noStrike">
                          <a:effectLst/>
                        </a:rPr>
                        <a:t>Category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u="none" strike="noStrike" dirty="0" err="1">
                          <a:effectLst/>
                        </a:rPr>
                        <a:t>Tons</a:t>
                      </a:r>
                      <a:endParaRPr lang="ro-R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64792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Mixed municipal waste - 20 03 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 dirty="0">
                          <a:effectLst/>
                        </a:rPr>
                        <a:t>                   </a:t>
                      </a:r>
                      <a:r>
                        <a:rPr lang="ro-RO" sz="1200" u="none" strike="noStrike" dirty="0" smtClean="0">
                          <a:effectLst/>
                        </a:rPr>
                        <a:t>489,967 </a:t>
                      </a:r>
                      <a:endParaRPr lang="ro-R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5513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Street cleaning residues (stradale) - 20 03 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 dirty="0">
                          <a:effectLst/>
                        </a:rPr>
                        <a:t>                   </a:t>
                      </a:r>
                      <a:r>
                        <a:rPr lang="ro-RO" sz="1200" u="none" strike="noStrike" dirty="0" smtClean="0">
                          <a:effectLst/>
                        </a:rPr>
                        <a:t>150,862 </a:t>
                      </a:r>
                      <a:endParaRPr lang="ro-R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98375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u="none" strike="noStrike">
                          <a:effectLst/>
                        </a:rPr>
                        <a:t>Bulky waste (voluminoase) - 20 03 07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>
                          <a:effectLst/>
                        </a:rPr>
                        <a:t>                       1,415 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40160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Biodegradabil </a:t>
                      </a:r>
                      <a:r>
                        <a:rPr lang="pt-BR" sz="1200" u="none" strike="noStrike" dirty="0" smtClean="0">
                          <a:effectLst/>
                        </a:rPr>
                        <a:t>green </a:t>
                      </a:r>
                      <a:r>
                        <a:rPr lang="pt-BR" sz="1200" u="none" strike="noStrike" dirty="0">
                          <a:effectLst/>
                        </a:rPr>
                        <a:t>- 20 02 01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>
                          <a:effectLst/>
                        </a:rPr>
                        <a:t>                       5,921 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44403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Soil and stones (parks) - 20 02 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>
                          <a:effectLst/>
                        </a:rPr>
                        <a:t>                       1,814 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6778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Soil and stones (excavations) - 17 05 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>
                          <a:effectLst/>
                        </a:rPr>
                        <a:t>                           467 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04435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Mixed construction and demolation - 17 09 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>
                          <a:effectLst/>
                        </a:rPr>
                        <a:t>                     30,264 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092614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wastes from mechanical treatment of waste (rezidual tratare) - 19 12 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>
                          <a:effectLst/>
                        </a:rPr>
                        <a:t>                     44,379 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52066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Mixtures </a:t>
                      </a:r>
                      <a:r>
                        <a:rPr lang="en-US" sz="1200" u="none" strike="noStrike" dirty="0">
                          <a:effectLst/>
                        </a:rPr>
                        <a:t>of concrete, bricks, tiles and ceramics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- </a:t>
                      </a:r>
                      <a:r>
                        <a:rPr lang="en-US" sz="1200" u="none" strike="noStrike" dirty="0">
                          <a:effectLst/>
                        </a:rPr>
                        <a:t>17 01 07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>
                          <a:effectLst/>
                        </a:rPr>
                        <a:t>                             24 </a:t>
                      </a:r>
                      <a:endParaRPr lang="ro-R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59528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1" u="none" strike="noStrike">
                          <a:effectLst/>
                        </a:rPr>
                        <a:t>TOTAL</a:t>
                      </a:r>
                      <a:endParaRPr lang="ro-R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u="none" strike="noStrike" dirty="0">
                          <a:effectLst/>
                        </a:rPr>
                        <a:t>                   725,112 </a:t>
                      </a:r>
                      <a:endParaRPr lang="ro-R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3968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 landfill/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month</a:t>
                      </a:r>
                      <a:endParaRPr lang="ro-R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60,425</a:t>
                      </a:r>
                      <a:endParaRPr lang="ro-R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6459298"/>
                  </a:ext>
                </a:extLst>
              </a:tr>
            </a:tbl>
          </a:graphicData>
        </a:graphic>
      </p:graphicFrame>
      <p:pic>
        <p:nvPicPr>
          <p:cNvPr id="8" name="I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196" y="639156"/>
            <a:ext cx="2934031" cy="164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2023 </a:t>
            </a:r>
            <a:r>
              <a:rPr lang="en-GB" dirty="0"/>
              <a:t>glass packaging collection for </a:t>
            </a:r>
            <a:r>
              <a:rPr lang="en-GB" dirty="0" smtClean="0"/>
              <a:t>recycling</a:t>
            </a:r>
            <a:br>
              <a:rPr lang="en-GB" dirty="0" smtClean="0"/>
            </a:br>
            <a:r>
              <a:rPr lang="en-GB" dirty="0" smtClean="0"/>
              <a:t>- data at the level of municipality (?)</a:t>
            </a:r>
            <a:endParaRPr lang="ro-RO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151738"/>
              </p:ext>
            </p:extLst>
          </p:nvPr>
        </p:nvGraphicFramePr>
        <p:xfrm>
          <a:off x="1295402" y="2844453"/>
          <a:ext cx="3490999" cy="2550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6538">
                  <a:extLst>
                    <a:ext uri="{9D8B030D-6E8A-4147-A177-3AD203B41FA5}">
                      <a16:colId xmlns:a16="http://schemas.microsoft.com/office/drawing/2014/main" val="4180879718"/>
                    </a:ext>
                  </a:extLst>
                </a:gridCol>
                <a:gridCol w="2024461">
                  <a:extLst>
                    <a:ext uri="{9D8B030D-6E8A-4147-A177-3AD203B41FA5}">
                      <a16:colId xmlns:a16="http://schemas.microsoft.com/office/drawing/2014/main" val="1130332731"/>
                    </a:ext>
                  </a:extLst>
                </a:gridCol>
              </a:tblGrid>
              <a:tr h="788339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>
                          <a:effectLst/>
                        </a:rPr>
                        <a:t>District</a:t>
                      </a:r>
                      <a:endParaRPr lang="ro-R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Collected Packaging </a:t>
                      </a:r>
                      <a:r>
                        <a:rPr lang="ro-RO" sz="1100" b="1" u="none" strike="noStrike" dirty="0" smtClean="0">
                          <a:effectLst/>
                        </a:rPr>
                        <a:t>Glass</a:t>
                      </a:r>
                      <a:r>
                        <a:rPr lang="en-US" sz="1100" b="1" u="none" strike="noStrike" dirty="0" smtClean="0">
                          <a:effectLst/>
                        </a:rPr>
                        <a:t> - Tons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3362143"/>
                  </a:ext>
                </a:extLst>
              </a:tr>
              <a:tr h="2782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A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647.12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9913412"/>
                  </a:ext>
                </a:extLst>
              </a:tr>
              <a:tr h="24345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B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470.56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5292745"/>
                  </a:ext>
                </a:extLst>
              </a:tr>
              <a:tr h="24345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C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0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2004"/>
                  </a:ext>
                </a:extLst>
              </a:tr>
              <a:tr h="24345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D  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162.72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3123465"/>
                  </a:ext>
                </a:extLst>
              </a:tr>
              <a:tr h="24345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E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1476.22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1138759"/>
                  </a:ext>
                </a:extLst>
              </a:tr>
              <a:tr h="255051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F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0.73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1906039"/>
                  </a:ext>
                </a:extLst>
              </a:tr>
              <a:tr h="255051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TOTAL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2757.35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6298916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7781"/>
              </p:ext>
            </p:extLst>
          </p:nvPr>
        </p:nvGraphicFramePr>
        <p:xfrm>
          <a:off x="5004261" y="2844453"/>
          <a:ext cx="2128059" cy="1543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070">
                  <a:extLst>
                    <a:ext uri="{9D8B030D-6E8A-4147-A177-3AD203B41FA5}">
                      <a16:colId xmlns:a16="http://schemas.microsoft.com/office/drawing/2014/main" val="1820942928"/>
                    </a:ext>
                  </a:extLst>
                </a:gridCol>
                <a:gridCol w="1355989">
                  <a:extLst>
                    <a:ext uri="{9D8B030D-6E8A-4147-A177-3AD203B41FA5}">
                      <a16:colId xmlns:a16="http://schemas.microsoft.com/office/drawing/2014/main" val="33054611"/>
                    </a:ext>
                  </a:extLst>
                </a:gridCol>
              </a:tblGrid>
              <a:tr h="29613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Sorting process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Packaging </a:t>
                      </a:r>
                      <a:r>
                        <a:rPr lang="ro-RO" sz="1100" b="1" u="none" strike="noStrike" dirty="0" smtClean="0">
                          <a:effectLst/>
                        </a:rPr>
                        <a:t>Glass</a:t>
                      </a:r>
                      <a:r>
                        <a:rPr lang="en-US" sz="1100" b="1" u="none" strike="noStrike" dirty="0" smtClean="0">
                          <a:effectLst/>
                        </a:rPr>
                        <a:t> - Tons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9043761"/>
                  </a:ext>
                </a:extLst>
              </a:tr>
              <a:tr h="29613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A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232.39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8327648"/>
                  </a:ext>
                </a:extLst>
              </a:tr>
              <a:tr h="29613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B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 dirty="0">
                          <a:effectLst/>
                        </a:rPr>
                        <a:t>1270.83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0852310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C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u="none" strike="noStrike">
                          <a:effectLst/>
                        </a:rPr>
                        <a:t>1.5</a:t>
                      </a:r>
                      <a:endParaRPr lang="ro-R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8996118"/>
                  </a:ext>
                </a:extLst>
              </a:tr>
              <a:tr h="29613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TOTAL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1" u="none" strike="noStrike" dirty="0">
                          <a:effectLst/>
                        </a:rPr>
                        <a:t>1504.72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1164531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31982"/>
              </p:ext>
            </p:extLst>
          </p:nvPr>
        </p:nvGraphicFramePr>
        <p:xfrm>
          <a:off x="7350181" y="2844453"/>
          <a:ext cx="3834246" cy="1839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4017">
                  <a:extLst>
                    <a:ext uri="{9D8B030D-6E8A-4147-A177-3AD203B41FA5}">
                      <a16:colId xmlns:a16="http://schemas.microsoft.com/office/drawing/2014/main" val="1820942928"/>
                    </a:ext>
                  </a:extLst>
                </a:gridCol>
                <a:gridCol w="2030229">
                  <a:extLst>
                    <a:ext uri="{9D8B030D-6E8A-4147-A177-3AD203B41FA5}">
                      <a16:colId xmlns:a16="http://schemas.microsoft.com/office/drawing/2014/main" val="33054611"/>
                    </a:ext>
                  </a:extLst>
                </a:gridCol>
              </a:tblGrid>
              <a:tr h="29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  <a:latin typeface="+mj-lt"/>
                        </a:rPr>
                        <a:t>Category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+mj-lt"/>
                        </a:rPr>
                        <a:t>Data &amp; Assumptions</a:t>
                      </a:r>
                      <a:endParaRPr lang="ro-R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9043761"/>
                  </a:ext>
                </a:extLst>
              </a:tr>
              <a:tr h="29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+mj-lt"/>
                        </a:rPr>
                        <a:t>POM – OIREP (2022)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410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ro-R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924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tons – packaging glass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8327648"/>
                  </a:ext>
                </a:extLst>
              </a:tr>
              <a:tr h="29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+mj-lt"/>
                        </a:rPr>
                        <a:t>65% recycled by OIREPs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+mj-lt"/>
                        </a:rPr>
                        <a:t>267.100 tons – packaging glass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0852310"/>
                  </a:ext>
                </a:extLst>
              </a:tr>
              <a:tr h="310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+mj-lt"/>
                        </a:rPr>
                        <a:t>30% of POM is in Bucharest</a:t>
                      </a:r>
                      <a:endParaRPr lang="ro-R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123.277 tons – packaging glass</a:t>
                      </a:r>
                      <a:endParaRPr lang="ro-RO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8996118"/>
                  </a:ext>
                </a:extLst>
              </a:tr>
              <a:tr h="29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65% recycled from Bucharest by OIREPs</a:t>
                      </a:r>
                      <a:endParaRPr lang="ro-RO" sz="11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80.130 tons – packaging glass</a:t>
                      </a:r>
                      <a:endParaRPr lang="ro-RO" sz="1100" b="1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967643"/>
                  </a:ext>
                </a:extLst>
              </a:tr>
              <a:tr h="29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vs. TOTAL</a:t>
                      </a:r>
                      <a:r>
                        <a:rPr lang="en-US" sz="11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Municipal waste</a:t>
                      </a:r>
                      <a:endParaRPr lang="ro-RO" sz="11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4262</a:t>
                      </a:r>
                      <a:r>
                        <a:rPr lang="ro-RO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07</a:t>
                      </a:r>
                      <a:r>
                        <a:rPr lang="en-US" sz="11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tons – packaging waste</a:t>
                      </a:r>
                      <a:endParaRPr lang="ro-RO" sz="11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1164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56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295401" y="2556932"/>
            <a:ext cx="9326875" cy="331893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o-RO" altLang="ro-RO" sz="1200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Roxana </a:t>
            </a:r>
            <a:r>
              <a:rPr lang="ro-RO" altLang="ro-RO" sz="1200" b="1" dirty="0" err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Șunică</a:t>
            </a:r>
            <a:endParaRPr lang="ro-RO" altLang="ro-RO" sz="12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o-RO" altLang="ro-RO" sz="1200" b="1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Executiv</a:t>
            </a:r>
            <a:r>
              <a:rPr lang="en-US" altLang="ro-RO" sz="1200" b="1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Director</a:t>
            </a:r>
            <a:endParaRPr lang="ro-RO" altLang="ro-RO" sz="12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ro-RO" sz="1200" dirty="0" smtClean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o-RO" sz="12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Municipality of Bucharest</a:t>
            </a:r>
            <a:endParaRPr lang="ro-RO" altLang="ro-RO" sz="12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o-RO" sz="12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Utilities Department</a:t>
            </a:r>
            <a:endParaRPr lang="en-US" sz="12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ro-RO" sz="1200" dirty="0" smtClean="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o-RO" sz="12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Phone no</a:t>
            </a:r>
            <a:r>
              <a:rPr lang="ro-RO" altLang="ro-RO" sz="12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ro-RO" altLang="ro-RO" sz="12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+ 40 </a:t>
            </a:r>
            <a:r>
              <a:rPr lang="ro-RO" altLang="ro-RO" sz="12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altLang="ro-RO" sz="12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</a:t>
            </a:r>
            <a:r>
              <a:rPr lang="ro-RO" altLang="ro-RO" sz="12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o-RO" sz="12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369</a:t>
            </a:r>
            <a:r>
              <a:rPr lang="ro-RO" altLang="ro-RO" sz="12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o-RO" sz="12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779</a:t>
            </a:r>
            <a:endParaRPr lang="ro-RO" altLang="ro-RO" sz="12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o-RO" altLang="ro-RO" sz="12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roxana.sunica@pmb.ro</a:t>
            </a:r>
            <a:endParaRPr lang="ro-RO" altLang="ro-RO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o-RO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274320" y="97795"/>
            <a:ext cx="76174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11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274320" y="1097920"/>
            <a:ext cx="6078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0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234</TotalTime>
  <Words>354</Words>
  <Application>Microsoft Office PowerPoint</Application>
  <PresentationFormat>Ecran lat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Bucharest </vt:lpstr>
      <vt:lpstr>City of Bucharest – 6 districts &amp; 7 mayors</vt:lpstr>
      <vt:lpstr>City of Bucharest  - the largest urban density in Romania</vt:lpstr>
      <vt:lpstr>Waste – collection &amp; data streams </vt:lpstr>
      <vt:lpstr>Separately collected fractions by others than sanitation companies </vt:lpstr>
      <vt:lpstr>2023 Municipal Waste - Data</vt:lpstr>
      <vt:lpstr>2023 Municipal Waste – Data (2)</vt:lpstr>
      <vt:lpstr>2023 glass packaging collection for recycling - data at the level of municipality (?)</vt:lpstr>
      <vt:lpstr>Thank you!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waste Bucharest </dc:title>
  <dc:creator>Roxana Sunica</dc:creator>
  <cp:lastModifiedBy>Roxana Sunica</cp:lastModifiedBy>
  <cp:revision>30</cp:revision>
  <cp:lastPrinted>2024-03-13T18:05:25Z</cp:lastPrinted>
  <dcterms:created xsi:type="dcterms:W3CDTF">2024-03-13T14:15:11Z</dcterms:created>
  <dcterms:modified xsi:type="dcterms:W3CDTF">2024-03-13T18:11:02Z</dcterms:modified>
</cp:coreProperties>
</file>