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  <p:sldMasterId id="2147483665" r:id="rId5"/>
  </p:sldMasterIdLst>
  <p:notesMasterIdLst>
    <p:notesMasterId r:id="rId23"/>
  </p:notesMasterIdLst>
  <p:sldIdLst>
    <p:sldId id="2147378638" r:id="rId6"/>
    <p:sldId id="2147378627" r:id="rId7"/>
    <p:sldId id="430" r:id="rId8"/>
    <p:sldId id="2147378642" r:id="rId9"/>
    <p:sldId id="2147378512" r:id="rId10"/>
    <p:sldId id="2147378639" r:id="rId11"/>
    <p:sldId id="2147378649" r:id="rId12"/>
    <p:sldId id="2147378648" r:id="rId13"/>
    <p:sldId id="446" r:id="rId14"/>
    <p:sldId id="438" r:id="rId15"/>
    <p:sldId id="2147378514" r:id="rId16"/>
    <p:sldId id="2147378497" r:id="rId17"/>
    <p:sldId id="2147378644" r:id="rId18"/>
    <p:sldId id="2147378646" r:id="rId19"/>
    <p:sldId id="2147378650" r:id="rId20"/>
    <p:sldId id="2147378617" r:id="rId21"/>
    <p:sldId id="439" r:id="rId22"/>
  </p:sldIdLst>
  <p:sldSz cx="12192000" cy="6858000"/>
  <p:notesSz cx="6858000" cy="9144000"/>
  <p:embeddedFontLst>
    <p:embeddedFont>
      <p:font typeface="ABC Normal Book" panose="020B0604020202020204" charset="0"/>
      <p:regular r:id="rId24"/>
      <p: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Figtree" panose="020B0604020202020204" charset="0"/>
      <p:regular r:id="rId30"/>
      <p:bold r:id="rId31"/>
      <p:italic r:id="rId32"/>
      <p:boldItalic r:id="rId33"/>
    </p:embeddedFont>
    <p:embeddedFont>
      <p:font typeface="Figtree Light" panose="020B0604020202020204" charset="0"/>
      <p:regular r:id="rId34"/>
      <p:italic r:id="rId35"/>
    </p:embeddedFont>
    <p:embeddedFont>
      <p:font typeface="Figtree Medium" panose="020B0604020202020204" charset="0"/>
      <p:regular r:id="rId36"/>
      <p:italic r:id="rId37"/>
    </p:embeddedFont>
    <p:embeddedFont>
      <p:font typeface="Figtree SemiBold" panose="020B0604020202020204" charset="0"/>
      <p:regular r:id="rId38"/>
      <p:bold r:id="rId39"/>
      <p:italic r:id="rId40"/>
      <p:boldItalic r:id="rId41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46"/>
    <a:srgbClr val="D0E7D4"/>
    <a:srgbClr val="76E5A3"/>
    <a:srgbClr val="E2E2E1"/>
    <a:srgbClr val="262626"/>
    <a:srgbClr val="D9ECFB"/>
    <a:srgbClr val="FFFBDF"/>
    <a:srgbClr val="5A9D54"/>
    <a:srgbClr val="F5DDEB"/>
    <a:srgbClr val="0035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15384B-765B-4230-8DBA-1C66553042E8}" v="15" dt="2024-11-19T08:37:47.4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41" autoAdjust="0"/>
    <p:restoredTop sz="94045"/>
  </p:normalViewPr>
  <p:slideViewPr>
    <p:cSldViewPr snapToGrid="0">
      <p:cViewPr varScale="1">
        <p:scale>
          <a:sx n="104" d="100"/>
          <a:sy n="104" d="100"/>
        </p:scale>
        <p:origin x="1290" y="102"/>
      </p:cViewPr>
      <p:guideLst>
        <p:guide orient="horz" pos="2183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90" d="100"/>
        <a:sy n="19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6.xml"/><Relationship Id="rId34" Type="http://schemas.openxmlformats.org/officeDocument/2006/relationships/font" Target="fonts/font11.fntdata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8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microsoft.com/office/2015/10/relationships/revisionInfo" Target="revisionInfo.xml"/><Relationship Id="rId20" Type="http://schemas.openxmlformats.org/officeDocument/2006/relationships/slide" Target="slides/slide15.xml"/><Relationship Id="rId41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824D6-ACD4-A542-95FB-F9DFF97C29F8}" type="datetimeFigureOut">
              <a:rPr lang="es-ES" smtClean="0"/>
              <a:t>27/11/2024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0C151-F329-DA42-866D-2462BE0B7B0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699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B99FB-8772-024E-8816-6AE01DE1574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110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BEC3D-01CC-BE23-8988-2C484CAB3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75CD936-B4FA-00E8-1E21-99333A9B02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D3C7B94-54C9-7778-D101-4B80F54022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CEE2A58-4DA1-5B70-2F60-072DA70FEB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B99FB-8772-024E-8816-6AE01DE1574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634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88F02-0E8A-28C8-C0FF-2C3B51D60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642E527-9E2E-AF6C-8CC1-4747D77C11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37FDDB1-8226-ECC1-602C-A017830EFE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C7214AB-0EC2-D849-00AA-7079DC14E3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B99FB-8772-024E-8816-6AE01DE1574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724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96718-DBA9-0BDE-5222-EE3EC1091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03601EB-D94D-93EE-7510-8F64A2835D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44EDDEA-E54F-500E-B1A0-99A6847D8F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EADF21D-239F-8F80-2F0F-47E5D4941F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B99FB-8772-024E-8816-6AE01DE1574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094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383F7-E4B1-2770-5C5D-6CE5C41A1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806C6C5-ABB1-6B95-C7B6-0FACD61DA1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66D7CCA-5087-5EAA-637F-C87973FC4C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6AF6F40-C7E8-66D2-4C36-EAA3C87B1C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0C151-F329-DA42-866D-2462BE0B7B0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800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B99FB-8772-024E-8816-6AE01DE1574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497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8D445-2DB5-C08F-D653-AF4B0108E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FD7554F-B875-BA33-A8BF-6B864AC7CD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55A5CE5-5C2D-EAC6-CDBB-14E2988F8D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FD20F85-6948-A56D-862E-664E1D355C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B99FB-8772-024E-8816-6AE01DE1574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342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B99FB-8772-024E-8816-6AE01DE1574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955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E42BA-DEE0-A924-8812-1A550A59E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C2CD0A0-FB3A-00AD-B898-A643797065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037D278-3696-98F0-2664-5D1702718C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E6548E9-00D6-5B7F-1975-C10F9E659D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B99FB-8772-024E-8816-6AE01DE1574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501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835A7-AB33-55B7-9728-EA483571D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11F4ABE-8ACA-F44A-21B8-C3FD6511D9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F6B0E31-F688-E847-6328-0493970CD4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48AE2A4-4AF9-293F-A53A-F0B089A4FD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B99FB-8772-024E-8816-6AE01DE1574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18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DE5BE-2FFB-38ED-1F70-B6A98D130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31F84AE-EE1B-26EA-4231-0EC5CF04BA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35A9908-2D4E-6C5E-A85D-7C0DC470D9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25081B2-BAB6-EDEF-2C79-BBD05C4C2D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B99FB-8772-024E-8816-6AE01DE1574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988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DBCD0-2051-24D1-B187-290FD88FF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28FF542-3FF0-3353-5BD6-55662F9D7D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856DBDB-BB27-2DA8-FDA7-4CB7C7E7E7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5415150-1655-7FC2-9765-843102FEBA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B99FB-8772-024E-8816-6AE01DE1574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189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B99FB-8772-024E-8816-6AE01DE1574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513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7AA98-5492-0886-B725-C5DA40960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BBC85FC-0136-2F35-BF76-7793CF4AEE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47A2718-D633-0011-2D1D-E27CD206A4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FDDB53-6B17-559F-7BF3-E87CCB439F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B99FB-8772-024E-8816-6AE01DE1574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097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237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- CLEAN"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D6E08C5-DCE9-E429-C108-D1795AE00D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" t="45964" r="9167" b="20049"/>
          <a:stretch/>
        </p:blipFill>
        <p:spPr>
          <a:xfrm>
            <a:off x="0" y="1"/>
            <a:ext cx="12192000" cy="3429000"/>
          </a:xfrm>
          <a:prstGeom prst="rect">
            <a:avLst/>
          </a:prstGeom>
        </p:spPr>
      </p:pic>
      <p:sp>
        <p:nvSpPr>
          <p:cNvPr id="3" name="Gráfico 8">
            <a:extLst>
              <a:ext uri="{FF2B5EF4-FFF2-40B4-BE49-F238E27FC236}">
                <a16:creationId xmlns:a16="http://schemas.microsoft.com/office/drawing/2014/main" id="{F9650E1A-A8F3-1C13-6BEF-D79F6E073BB1}"/>
              </a:ext>
            </a:extLst>
          </p:cNvPr>
          <p:cNvSpPr/>
          <p:nvPr userDrawn="1"/>
        </p:nvSpPr>
        <p:spPr>
          <a:xfrm>
            <a:off x="550863" y="5615986"/>
            <a:ext cx="11090274" cy="703695"/>
          </a:xfrm>
          <a:custGeom>
            <a:avLst/>
            <a:gdLst>
              <a:gd name="connsiteX0" fmla="*/ 142139 w 7658475"/>
              <a:gd name="connsiteY0" fmla="*/ 232379 h 485940"/>
              <a:gd name="connsiteX1" fmla="*/ 142139 w 7658475"/>
              <a:gd name="connsiteY1" fmla="*/ 294777 h 485940"/>
              <a:gd name="connsiteX2" fmla="*/ 196173 w 7658475"/>
              <a:gd name="connsiteY2" fmla="*/ 470760 h 485940"/>
              <a:gd name="connsiteX3" fmla="*/ 196173 w 7658475"/>
              <a:gd name="connsiteY3" fmla="*/ 475438 h 485940"/>
              <a:gd name="connsiteX4" fmla="*/ 0 w 7658475"/>
              <a:gd name="connsiteY4" fmla="*/ 475438 h 485940"/>
              <a:gd name="connsiteX5" fmla="*/ 0 w 7658475"/>
              <a:gd name="connsiteY5" fmla="*/ 470760 h 485940"/>
              <a:gd name="connsiteX6" fmla="*/ 41346 w 7658475"/>
              <a:gd name="connsiteY6" fmla="*/ 294777 h 485940"/>
              <a:gd name="connsiteX7" fmla="*/ 41346 w 7658475"/>
              <a:gd name="connsiteY7" fmla="*/ 191252 h 485940"/>
              <a:gd name="connsiteX8" fmla="*/ 0 w 7658475"/>
              <a:gd name="connsiteY8" fmla="*/ 15268 h 485940"/>
              <a:gd name="connsiteX9" fmla="*/ 0 w 7658475"/>
              <a:gd name="connsiteY9" fmla="*/ 10591 h 485940"/>
              <a:gd name="connsiteX10" fmla="*/ 174879 w 7658475"/>
              <a:gd name="connsiteY10" fmla="*/ 10591 h 485940"/>
              <a:gd name="connsiteX11" fmla="*/ 174879 w 7658475"/>
              <a:gd name="connsiteY11" fmla="*/ 15268 h 485940"/>
              <a:gd name="connsiteX12" fmla="*/ 154206 w 7658475"/>
              <a:gd name="connsiteY12" fmla="*/ 62397 h 485940"/>
              <a:gd name="connsiteX13" fmla="*/ 330416 w 7658475"/>
              <a:gd name="connsiteY13" fmla="*/ 242970 h 485940"/>
              <a:gd name="connsiteX14" fmla="*/ 330416 w 7658475"/>
              <a:gd name="connsiteY14" fmla="*/ 191164 h 485940"/>
              <a:gd name="connsiteX15" fmla="*/ 279664 w 7658475"/>
              <a:gd name="connsiteY15" fmla="*/ 15180 h 485940"/>
              <a:gd name="connsiteX16" fmla="*/ 279664 w 7658475"/>
              <a:gd name="connsiteY16" fmla="*/ 10503 h 485940"/>
              <a:gd name="connsiteX17" fmla="*/ 472555 w 7658475"/>
              <a:gd name="connsiteY17" fmla="*/ 10503 h 485940"/>
              <a:gd name="connsiteX18" fmla="*/ 472555 w 7658475"/>
              <a:gd name="connsiteY18" fmla="*/ 15180 h 485940"/>
              <a:gd name="connsiteX19" fmla="*/ 430499 w 7658475"/>
              <a:gd name="connsiteY19" fmla="*/ 191164 h 485940"/>
              <a:gd name="connsiteX20" fmla="*/ 430499 w 7658475"/>
              <a:gd name="connsiteY20" fmla="*/ 294688 h 485940"/>
              <a:gd name="connsiteX21" fmla="*/ 454543 w 7658475"/>
              <a:gd name="connsiteY21" fmla="*/ 470672 h 485940"/>
              <a:gd name="connsiteX22" fmla="*/ 454543 w 7658475"/>
              <a:gd name="connsiteY22" fmla="*/ 475350 h 485940"/>
              <a:gd name="connsiteX23" fmla="*/ 341152 w 7658475"/>
              <a:gd name="connsiteY23" fmla="*/ 475350 h 485940"/>
              <a:gd name="connsiteX24" fmla="*/ 142228 w 7658475"/>
              <a:gd name="connsiteY24" fmla="*/ 232379 h 485940"/>
              <a:gd name="connsiteX25" fmla="*/ 544600 w 7658475"/>
              <a:gd name="connsiteY25" fmla="*/ 300690 h 485940"/>
              <a:gd name="connsiteX26" fmla="*/ 576630 w 7658475"/>
              <a:gd name="connsiteY26" fmla="*/ 185162 h 485940"/>
              <a:gd name="connsiteX27" fmla="*/ 604668 w 7658475"/>
              <a:gd name="connsiteY27" fmla="*/ 51012 h 485940"/>
              <a:gd name="connsiteX28" fmla="*/ 594642 w 7658475"/>
              <a:gd name="connsiteY28" fmla="*/ 15180 h 485940"/>
              <a:gd name="connsiteX29" fmla="*/ 594642 w 7658475"/>
              <a:gd name="connsiteY29" fmla="*/ 10503 h 485940"/>
              <a:gd name="connsiteX30" fmla="*/ 816901 w 7658475"/>
              <a:gd name="connsiteY30" fmla="*/ 10503 h 485940"/>
              <a:gd name="connsiteX31" fmla="*/ 816901 w 7658475"/>
              <a:gd name="connsiteY31" fmla="*/ 15180 h 485940"/>
              <a:gd name="connsiteX32" fmla="*/ 806874 w 7658475"/>
              <a:gd name="connsiteY32" fmla="*/ 52336 h 485940"/>
              <a:gd name="connsiteX33" fmla="*/ 834202 w 7658475"/>
              <a:gd name="connsiteY33" fmla="*/ 185162 h 485940"/>
              <a:gd name="connsiteX34" fmla="*/ 866232 w 7658475"/>
              <a:gd name="connsiteY34" fmla="*/ 300690 h 485940"/>
              <a:gd name="connsiteX35" fmla="*/ 951675 w 7658475"/>
              <a:gd name="connsiteY35" fmla="*/ 470672 h 485940"/>
              <a:gd name="connsiteX36" fmla="*/ 951675 w 7658475"/>
              <a:gd name="connsiteY36" fmla="*/ 475350 h 485940"/>
              <a:gd name="connsiteX37" fmla="*/ 749469 w 7658475"/>
              <a:gd name="connsiteY37" fmla="*/ 475350 h 485940"/>
              <a:gd name="connsiteX38" fmla="*/ 749469 w 7658475"/>
              <a:gd name="connsiteY38" fmla="*/ 470672 h 485940"/>
              <a:gd name="connsiteX39" fmla="*/ 778127 w 7658475"/>
              <a:gd name="connsiteY39" fmla="*/ 428221 h 485940"/>
              <a:gd name="connsiteX40" fmla="*/ 770763 w 7658475"/>
              <a:gd name="connsiteY40" fmla="*/ 375090 h 485940"/>
              <a:gd name="connsiteX41" fmla="*/ 630576 w 7658475"/>
              <a:gd name="connsiteY41" fmla="*/ 375090 h 485940"/>
              <a:gd name="connsiteX42" fmla="*/ 623212 w 7658475"/>
              <a:gd name="connsiteY42" fmla="*/ 428221 h 485940"/>
              <a:gd name="connsiteX43" fmla="*/ 651959 w 7658475"/>
              <a:gd name="connsiteY43" fmla="*/ 470672 h 485940"/>
              <a:gd name="connsiteX44" fmla="*/ 651959 w 7658475"/>
              <a:gd name="connsiteY44" fmla="*/ 475350 h 485940"/>
              <a:gd name="connsiteX45" fmla="*/ 467054 w 7658475"/>
              <a:gd name="connsiteY45" fmla="*/ 475350 h 485940"/>
              <a:gd name="connsiteX46" fmla="*/ 467054 w 7658475"/>
              <a:gd name="connsiteY46" fmla="*/ 470672 h 485940"/>
              <a:gd name="connsiteX47" fmla="*/ 544423 w 7658475"/>
              <a:gd name="connsiteY47" fmla="*/ 300690 h 485940"/>
              <a:gd name="connsiteX48" fmla="*/ 752840 w 7658475"/>
              <a:gd name="connsiteY48" fmla="*/ 298748 h 485940"/>
              <a:gd name="connsiteX49" fmla="*/ 701468 w 7658475"/>
              <a:gd name="connsiteY49" fmla="*/ 92228 h 485940"/>
              <a:gd name="connsiteX50" fmla="*/ 649386 w 7658475"/>
              <a:gd name="connsiteY50" fmla="*/ 298748 h 485940"/>
              <a:gd name="connsiteX51" fmla="*/ 752840 w 7658475"/>
              <a:gd name="connsiteY51" fmla="*/ 298748 h 485940"/>
              <a:gd name="connsiteX52" fmla="*/ 1015824 w 7658475"/>
              <a:gd name="connsiteY52" fmla="*/ 441459 h 485940"/>
              <a:gd name="connsiteX53" fmla="*/ 995772 w 7658475"/>
              <a:gd name="connsiteY53" fmla="*/ 337846 h 485940"/>
              <a:gd name="connsiteX54" fmla="*/ 955047 w 7658475"/>
              <a:gd name="connsiteY54" fmla="*/ 185162 h 485940"/>
              <a:gd name="connsiteX55" fmla="*/ 870314 w 7658475"/>
              <a:gd name="connsiteY55" fmla="*/ 15180 h 485940"/>
              <a:gd name="connsiteX56" fmla="*/ 870314 w 7658475"/>
              <a:gd name="connsiteY56" fmla="*/ 10503 h 485940"/>
              <a:gd name="connsiteX57" fmla="*/ 1067197 w 7658475"/>
              <a:gd name="connsiteY57" fmla="*/ 10503 h 485940"/>
              <a:gd name="connsiteX58" fmla="*/ 1067197 w 7658475"/>
              <a:gd name="connsiteY58" fmla="*/ 15180 h 485940"/>
              <a:gd name="connsiteX59" fmla="*/ 1042442 w 7658475"/>
              <a:gd name="connsiteY59" fmla="*/ 54366 h 485940"/>
              <a:gd name="connsiteX60" fmla="*/ 1067818 w 7658475"/>
              <a:gd name="connsiteY60" fmla="*/ 185780 h 485940"/>
              <a:gd name="connsiteX61" fmla="*/ 1119190 w 7658475"/>
              <a:gd name="connsiteY61" fmla="*/ 390270 h 485940"/>
              <a:gd name="connsiteX62" fmla="*/ 1169941 w 7658475"/>
              <a:gd name="connsiteY62" fmla="*/ 185780 h 485940"/>
              <a:gd name="connsiteX63" fmla="*/ 1195317 w 7658475"/>
              <a:gd name="connsiteY63" fmla="*/ 54366 h 485940"/>
              <a:gd name="connsiteX64" fmla="*/ 1169941 w 7658475"/>
              <a:gd name="connsiteY64" fmla="*/ 15180 h 485940"/>
              <a:gd name="connsiteX65" fmla="*/ 1169941 w 7658475"/>
              <a:gd name="connsiteY65" fmla="*/ 10503 h 485940"/>
              <a:gd name="connsiteX66" fmla="*/ 1359549 w 7658475"/>
              <a:gd name="connsiteY66" fmla="*/ 10503 h 485940"/>
              <a:gd name="connsiteX67" fmla="*/ 1359549 w 7658475"/>
              <a:gd name="connsiteY67" fmla="*/ 15180 h 485940"/>
              <a:gd name="connsiteX68" fmla="*/ 1274727 w 7658475"/>
              <a:gd name="connsiteY68" fmla="*/ 185162 h 485940"/>
              <a:gd name="connsiteX69" fmla="*/ 1234002 w 7658475"/>
              <a:gd name="connsiteY69" fmla="*/ 337846 h 485940"/>
              <a:gd name="connsiteX70" fmla="*/ 1213950 w 7658475"/>
              <a:gd name="connsiteY70" fmla="*/ 441459 h 485940"/>
              <a:gd name="connsiteX71" fmla="*/ 1220604 w 7658475"/>
              <a:gd name="connsiteY71" fmla="*/ 475350 h 485940"/>
              <a:gd name="connsiteX72" fmla="*/ 1008992 w 7658475"/>
              <a:gd name="connsiteY72" fmla="*/ 475350 h 485940"/>
              <a:gd name="connsiteX73" fmla="*/ 1015647 w 7658475"/>
              <a:gd name="connsiteY73" fmla="*/ 441459 h 485940"/>
              <a:gd name="connsiteX74" fmla="*/ 1365582 w 7658475"/>
              <a:gd name="connsiteY74" fmla="*/ 300690 h 485940"/>
              <a:gd name="connsiteX75" fmla="*/ 1396282 w 7658475"/>
              <a:gd name="connsiteY75" fmla="*/ 185162 h 485940"/>
              <a:gd name="connsiteX76" fmla="*/ 1424940 w 7658475"/>
              <a:gd name="connsiteY76" fmla="*/ 51012 h 485940"/>
              <a:gd name="connsiteX77" fmla="*/ 1414293 w 7658475"/>
              <a:gd name="connsiteY77" fmla="*/ 15180 h 485940"/>
              <a:gd name="connsiteX78" fmla="*/ 1414293 w 7658475"/>
              <a:gd name="connsiteY78" fmla="*/ 10503 h 485940"/>
              <a:gd name="connsiteX79" fmla="*/ 1637261 w 7658475"/>
              <a:gd name="connsiteY79" fmla="*/ 10503 h 485940"/>
              <a:gd name="connsiteX80" fmla="*/ 1637261 w 7658475"/>
              <a:gd name="connsiteY80" fmla="*/ 15180 h 485940"/>
              <a:gd name="connsiteX81" fmla="*/ 1626526 w 7658475"/>
              <a:gd name="connsiteY81" fmla="*/ 52336 h 485940"/>
              <a:gd name="connsiteX82" fmla="*/ 1654563 w 7658475"/>
              <a:gd name="connsiteY82" fmla="*/ 185162 h 485940"/>
              <a:gd name="connsiteX83" fmla="*/ 1685883 w 7658475"/>
              <a:gd name="connsiteY83" fmla="*/ 300690 h 485940"/>
              <a:gd name="connsiteX84" fmla="*/ 1763341 w 7658475"/>
              <a:gd name="connsiteY84" fmla="*/ 470672 h 485940"/>
              <a:gd name="connsiteX85" fmla="*/ 1763341 w 7658475"/>
              <a:gd name="connsiteY85" fmla="*/ 475350 h 485940"/>
              <a:gd name="connsiteX86" fmla="*/ 1569741 w 7658475"/>
              <a:gd name="connsiteY86" fmla="*/ 475350 h 485940"/>
              <a:gd name="connsiteX87" fmla="*/ 1569741 w 7658475"/>
              <a:gd name="connsiteY87" fmla="*/ 470672 h 485940"/>
              <a:gd name="connsiteX88" fmla="*/ 1597778 w 7658475"/>
              <a:gd name="connsiteY88" fmla="*/ 428221 h 485940"/>
              <a:gd name="connsiteX89" fmla="*/ 1591124 w 7658475"/>
              <a:gd name="connsiteY89" fmla="*/ 375090 h 485940"/>
              <a:gd name="connsiteX90" fmla="*/ 1450937 w 7658475"/>
              <a:gd name="connsiteY90" fmla="*/ 375090 h 485940"/>
              <a:gd name="connsiteX91" fmla="*/ 1443573 w 7658475"/>
              <a:gd name="connsiteY91" fmla="*/ 428221 h 485940"/>
              <a:gd name="connsiteX92" fmla="*/ 1472231 w 7658475"/>
              <a:gd name="connsiteY92" fmla="*/ 470672 h 485940"/>
              <a:gd name="connsiteX93" fmla="*/ 1472231 w 7658475"/>
              <a:gd name="connsiteY93" fmla="*/ 475350 h 485940"/>
              <a:gd name="connsiteX94" fmla="*/ 1279962 w 7658475"/>
              <a:gd name="connsiteY94" fmla="*/ 475350 h 485940"/>
              <a:gd name="connsiteX95" fmla="*/ 1279962 w 7658475"/>
              <a:gd name="connsiteY95" fmla="*/ 470672 h 485940"/>
              <a:gd name="connsiteX96" fmla="*/ 1365405 w 7658475"/>
              <a:gd name="connsiteY96" fmla="*/ 300690 h 485940"/>
              <a:gd name="connsiteX97" fmla="*/ 1573201 w 7658475"/>
              <a:gd name="connsiteY97" fmla="*/ 298748 h 485940"/>
              <a:gd name="connsiteX98" fmla="*/ 1521829 w 7658475"/>
              <a:gd name="connsiteY98" fmla="*/ 92228 h 485940"/>
              <a:gd name="connsiteX99" fmla="*/ 1469747 w 7658475"/>
              <a:gd name="connsiteY99" fmla="*/ 298748 h 485940"/>
              <a:gd name="connsiteX100" fmla="*/ 1573201 w 7658475"/>
              <a:gd name="connsiteY100" fmla="*/ 298748 h 485940"/>
              <a:gd name="connsiteX101" fmla="*/ 2406871 w 7658475"/>
              <a:gd name="connsiteY101" fmla="*/ 266888 h 485940"/>
              <a:gd name="connsiteX102" fmla="*/ 2405540 w 7658475"/>
              <a:gd name="connsiteY102" fmla="*/ 266182 h 485940"/>
              <a:gd name="connsiteX103" fmla="*/ 2406250 w 7658475"/>
              <a:gd name="connsiteY103" fmla="*/ 266182 h 485940"/>
              <a:gd name="connsiteX104" fmla="*/ 2529047 w 7658475"/>
              <a:gd name="connsiteY104" fmla="*/ 181897 h 485940"/>
              <a:gd name="connsiteX105" fmla="*/ 2434997 w 7658475"/>
              <a:gd name="connsiteY105" fmla="*/ 97612 h 485940"/>
              <a:gd name="connsiteX106" fmla="*/ 2380963 w 7658475"/>
              <a:gd name="connsiteY106" fmla="*/ 97612 h 485940"/>
              <a:gd name="connsiteX107" fmla="*/ 2380963 w 7658475"/>
              <a:gd name="connsiteY107" fmla="*/ 294777 h 485940"/>
              <a:gd name="connsiteX108" fmla="*/ 2419648 w 7658475"/>
              <a:gd name="connsiteY108" fmla="*/ 470760 h 485940"/>
              <a:gd name="connsiteX109" fmla="*/ 2419648 w 7658475"/>
              <a:gd name="connsiteY109" fmla="*/ 475438 h 485940"/>
              <a:gd name="connsiteX110" fmla="*/ 2037238 w 7658475"/>
              <a:gd name="connsiteY110" fmla="*/ 475438 h 485940"/>
              <a:gd name="connsiteX111" fmla="*/ 1951174 w 7658475"/>
              <a:gd name="connsiteY111" fmla="*/ 266270 h 485940"/>
              <a:gd name="connsiteX112" fmla="*/ 2074681 w 7658475"/>
              <a:gd name="connsiteY112" fmla="*/ 181985 h 485940"/>
              <a:gd name="connsiteX113" fmla="*/ 1980542 w 7658475"/>
              <a:gd name="connsiteY113" fmla="*/ 97700 h 485940"/>
              <a:gd name="connsiteX114" fmla="*/ 1925799 w 7658475"/>
              <a:gd name="connsiteY114" fmla="*/ 97700 h 485940"/>
              <a:gd name="connsiteX115" fmla="*/ 1925799 w 7658475"/>
              <a:gd name="connsiteY115" fmla="*/ 294865 h 485940"/>
              <a:gd name="connsiteX116" fmla="*/ 1965193 w 7658475"/>
              <a:gd name="connsiteY116" fmla="*/ 470848 h 485940"/>
              <a:gd name="connsiteX117" fmla="*/ 1965193 w 7658475"/>
              <a:gd name="connsiteY117" fmla="*/ 475526 h 485940"/>
              <a:gd name="connsiteX118" fmla="*/ 1774964 w 7658475"/>
              <a:gd name="connsiteY118" fmla="*/ 475526 h 485940"/>
              <a:gd name="connsiteX119" fmla="*/ 1774964 w 7658475"/>
              <a:gd name="connsiteY119" fmla="*/ 470848 h 485940"/>
              <a:gd name="connsiteX120" fmla="*/ 1816311 w 7658475"/>
              <a:gd name="connsiteY120" fmla="*/ 294865 h 485940"/>
              <a:gd name="connsiteX121" fmla="*/ 1816311 w 7658475"/>
              <a:gd name="connsiteY121" fmla="*/ 191340 h 485940"/>
              <a:gd name="connsiteX122" fmla="*/ 1774964 w 7658475"/>
              <a:gd name="connsiteY122" fmla="*/ 15357 h 485940"/>
              <a:gd name="connsiteX123" fmla="*/ 1774964 w 7658475"/>
              <a:gd name="connsiteY123" fmla="*/ 10679 h 485940"/>
              <a:gd name="connsiteX124" fmla="*/ 2005208 w 7658475"/>
              <a:gd name="connsiteY124" fmla="*/ 10679 h 485940"/>
              <a:gd name="connsiteX125" fmla="*/ 2190735 w 7658475"/>
              <a:gd name="connsiteY125" fmla="*/ 172630 h 485940"/>
              <a:gd name="connsiteX126" fmla="*/ 2098637 w 7658475"/>
              <a:gd name="connsiteY126" fmla="*/ 311369 h 485940"/>
              <a:gd name="connsiteX127" fmla="*/ 2105291 w 7658475"/>
              <a:gd name="connsiteY127" fmla="*/ 323284 h 485940"/>
              <a:gd name="connsiteX128" fmla="*/ 2262159 w 7658475"/>
              <a:gd name="connsiteY128" fmla="*/ 468024 h 485940"/>
              <a:gd name="connsiteX129" fmla="*/ 2271475 w 7658475"/>
              <a:gd name="connsiteY129" fmla="*/ 294688 h 485940"/>
              <a:gd name="connsiteX130" fmla="*/ 2271475 w 7658475"/>
              <a:gd name="connsiteY130" fmla="*/ 191164 h 485940"/>
              <a:gd name="connsiteX131" fmla="*/ 2229419 w 7658475"/>
              <a:gd name="connsiteY131" fmla="*/ 15180 h 485940"/>
              <a:gd name="connsiteX132" fmla="*/ 2229419 w 7658475"/>
              <a:gd name="connsiteY132" fmla="*/ 10503 h 485940"/>
              <a:gd name="connsiteX133" fmla="*/ 2459663 w 7658475"/>
              <a:gd name="connsiteY133" fmla="*/ 10503 h 485940"/>
              <a:gd name="connsiteX134" fmla="*/ 2645189 w 7658475"/>
              <a:gd name="connsiteY134" fmla="*/ 172453 h 485940"/>
              <a:gd name="connsiteX135" fmla="*/ 2553092 w 7658475"/>
              <a:gd name="connsiteY135" fmla="*/ 311192 h 485940"/>
              <a:gd name="connsiteX136" fmla="*/ 2560456 w 7658475"/>
              <a:gd name="connsiteY136" fmla="*/ 324519 h 485940"/>
              <a:gd name="connsiteX137" fmla="*/ 2679881 w 7658475"/>
              <a:gd name="connsiteY137" fmla="*/ 466612 h 485940"/>
              <a:gd name="connsiteX138" fmla="*/ 2738618 w 7658475"/>
              <a:gd name="connsiteY138" fmla="*/ 292659 h 485940"/>
              <a:gd name="connsiteX139" fmla="*/ 2767986 w 7658475"/>
              <a:gd name="connsiteY139" fmla="*/ 185074 h 485940"/>
              <a:gd name="connsiteX140" fmla="*/ 2796645 w 7658475"/>
              <a:gd name="connsiteY140" fmla="*/ 50924 h 485940"/>
              <a:gd name="connsiteX141" fmla="*/ 2785997 w 7658475"/>
              <a:gd name="connsiteY141" fmla="*/ 15092 h 485940"/>
              <a:gd name="connsiteX142" fmla="*/ 2785997 w 7658475"/>
              <a:gd name="connsiteY142" fmla="*/ 10414 h 485940"/>
              <a:gd name="connsiteX143" fmla="*/ 3008966 w 7658475"/>
              <a:gd name="connsiteY143" fmla="*/ 10414 h 485940"/>
              <a:gd name="connsiteX144" fmla="*/ 3008966 w 7658475"/>
              <a:gd name="connsiteY144" fmla="*/ 15092 h 485940"/>
              <a:gd name="connsiteX145" fmla="*/ 2998230 w 7658475"/>
              <a:gd name="connsiteY145" fmla="*/ 52248 h 485940"/>
              <a:gd name="connsiteX146" fmla="*/ 3026267 w 7658475"/>
              <a:gd name="connsiteY146" fmla="*/ 185074 h 485940"/>
              <a:gd name="connsiteX147" fmla="*/ 3057588 w 7658475"/>
              <a:gd name="connsiteY147" fmla="*/ 300602 h 485940"/>
              <a:gd name="connsiteX148" fmla="*/ 3145072 w 7658475"/>
              <a:gd name="connsiteY148" fmla="*/ 470584 h 485940"/>
              <a:gd name="connsiteX149" fmla="*/ 3145072 w 7658475"/>
              <a:gd name="connsiteY149" fmla="*/ 475261 h 485940"/>
              <a:gd name="connsiteX150" fmla="*/ 2941445 w 7658475"/>
              <a:gd name="connsiteY150" fmla="*/ 475261 h 485940"/>
              <a:gd name="connsiteX151" fmla="*/ 2941445 w 7658475"/>
              <a:gd name="connsiteY151" fmla="*/ 470584 h 485940"/>
              <a:gd name="connsiteX152" fmla="*/ 2969483 w 7658475"/>
              <a:gd name="connsiteY152" fmla="*/ 428132 h 485940"/>
              <a:gd name="connsiteX153" fmla="*/ 2962828 w 7658475"/>
              <a:gd name="connsiteY153" fmla="*/ 375002 h 485940"/>
              <a:gd name="connsiteX154" fmla="*/ 2822641 w 7658475"/>
              <a:gd name="connsiteY154" fmla="*/ 375002 h 485940"/>
              <a:gd name="connsiteX155" fmla="*/ 2815277 w 7658475"/>
              <a:gd name="connsiteY155" fmla="*/ 428132 h 485940"/>
              <a:gd name="connsiteX156" fmla="*/ 2843935 w 7658475"/>
              <a:gd name="connsiteY156" fmla="*/ 470584 h 485940"/>
              <a:gd name="connsiteX157" fmla="*/ 2843935 w 7658475"/>
              <a:gd name="connsiteY157" fmla="*/ 475261 h 485940"/>
              <a:gd name="connsiteX158" fmla="*/ 2491516 w 7658475"/>
              <a:gd name="connsiteY158" fmla="*/ 475261 h 485940"/>
              <a:gd name="connsiteX159" fmla="*/ 2406694 w 7658475"/>
              <a:gd name="connsiteY159" fmla="*/ 266799 h 485940"/>
              <a:gd name="connsiteX160" fmla="*/ 2945527 w 7658475"/>
              <a:gd name="connsiteY160" fmla="*/ 298748 h 485940"/>
              <a:gd name="connsiteX161" fmla="*/ 2893444 w 7658475"/>
              <a:gd name="connsiteY161" fmla="*/ 91610 h 485940"/>
              <a:gd name="connsiteX162" fmla="*/ 2841362 w 7658475"/>
              <a:gd name="connsiteY162" fmla="*/ 298748 h 485940"/>
              <a:gd name="connsiteX163" fmla="*/ 2945527 w 7658475"/>
              <a:gd name="connsiteY163" fmla="*/ 298748 h 485940"/>
              <a:gd name="connsiteX164" fmla="*/ 3464130 w 7658475"/>
              <a:gd name="connsiteY164" fmla="*/ 395654 h 485940"/>
              <a:gd name="connsiteX165" fmla="*/ 3464130 w 7658475"/>
              <a:gd name="connsiteY165" fmla="*/ 391682 h 485940"/>
              <a:gd name="connsiteX166" fmla="*/ 3554986 w 7658475"/>
              <a:gd name="connsiteY166" fmla="*/ 320018 h 485940"/>
              <a:gd name="connsiteX167" fmla="*/ 3464130 w 7658475"/>
              <a:gd name="connsiteY167" fmla="*/ 244294 h 485940"/>
              <a:gd name="connsiteX168" fmla="*/ 3464130 w 7658475"/>
              <a:gd name="connsiteY168" fmla="*/ 240322 h 485940"/>
              <a:gd name="connsiteX169" fmla="*/ 3554986 w 7658475"/>
              <a:gd name="connsiteY169" fmla="*/ 165304 h 485940"/>
              <a:gd name="connsiteX170" fmla="*/ 3464130 w 7658475"/>
              <a:gd name="connsiteY170" fmla="*/ 93552 h 485940"/>
              <a:gd name="connsiteX171" fmla="*/ 3464130 w 7658475"/>
              <a:gd name="connsiteY171" fmla="*/ 89580 h 485940"/>
              <a:gd name="connsiteX172" fmla="*/ 3558269 w 7658475"/>
              <a:gd name="connsiteY172" fmla="*/ 0 h 485940"/>
              <a:gd name="connsiteX173" fmla="*/ 3562971 w 7658475"/>
              <a:gd name="connsiteY173" fmla="*/ 0 h 485940"/>
              <a:gd name="connsiteX174" fmla="*/ 3656400 w 7658475"/>
              <a:gd name="connsiteY174" fmla="*/ 89580 h 485940"/>
              <a:gd name="connsiteX175" fmla="*/ 3656400 w 7658475"/>
              <a:gd name="connsiteY175" fmla="*/ 93552 h 485940"/>
              <a:gd name="connsiteX176" fmla="*/ 3566254 w 7658475"/>
              <a:gd name="connsiteY176" fmla="*/ 165304 h 485940"/>
              <a:gd name="connsiteX177" fmla="*/ 3656400 w 7658475"/>
              <a:gd name="connsiteY177" fmla="*/ 240322 h 485940"/>
              <a:gd name="connsiteX178" fmla="*/ 3656400 w 7658475"/>
              <a:gd name="connsiteY178" fmla="*/ 244294 h 485940"/>
              <a:gd name="connsiteX179" fmla="*/ 3566254 w 7658475"/>
              <a:gd name="connsiteY179" fmla="*/ 320018 h 485940"/>
              <a:gd name="connsiteX180" fmla="*/ 3656400 w 7658475"/>
              <a:gd name="connsiteY180" fmla="*/ 391682 h 485940"/>
              <a:gd name="connsiteX181" fmla="*/ 3656400 w 7658475"/>
              <a:gd name="connsiteY181" fmla="*/ 395654 h 485940"/>
              <a:gd name="connsiteX182" fmla="*/ 3562971 w 7658475"/>
              <a:gd name="connsiteY182" fmla="*/ 485940 h 485940"/>
              <a:gd name="connsiteX183" fmla="*/ 3558269 w 7658475"/>
              <a:gd name="connsiteY183" fmla="*/ 485940 h 485940"/>
              <a:gd name="connsiteX184" fmla="*/ 3464130 w 7658475"/>
              <a:gd name="connsiteY184" fmla="*/ 395654 h 485940"/>
              <a:gd name="connsiteX185" fmla="*/ 4175003 w 7658475"/>
              <a:gd name="connsiteY185" fmla="*/ 232379 h 485940"/>
              <a:gd name="connsiteX186" fmla="*/ 4175003 w 7658475"/>
              <a:gd name="connsiteY186" fmla="*/ 294777 h 485940"/>
              <a:gd name="connsiteX187" fmla="*/ 4229038 w 7658475"/>
              <a:gd name="connsiteY187" fmla="*/ 470760 h 485940"/>
              <a:gd name="connsiteX188" fmla="*/ 4229038 w 7658475"/>
              <a:gd name="connsiteY188" fmla="*/ 475438 h 485940"/>
              <a:gd name="connsiteX189" fmla="*/ 4032775 w 7658475"/>
              <a:gd name="connsiteY189" fmla="*/ 475438 h 485940"/>
              <a:gd name="connsiteX190" fmla="*/ 4032775 w 7658475"/>
              <a:gd name="connsiteY190" fmla="*/ 470760 h 485940"/>
              <a:gd name="connsiteX191" fmla="*/ 4074211 w 7658475"/>
              <a:gd name="connsiteY191" fmla="*/ 294777 h 485940"/>
              <a:gd name="connsiteX192" fmla="*/ 4074211 w 7658475"/>
              <a:gd name="connsiteY192" fmla="*/ 191252 h 485940"/>
              <a:gd name="connsiteX193" fmla="*/ 4032775 w 7658475"/>
              <a:gd name="connsiteY193" fmla="*/ 15268 h 485940"/>
              <a:gd name="connsiteX194" fmla="*/ 4032775 w 7658475"/>
              <a:gd name="connsiteY194" fmla="*/ 10591 h 485940"/>
              <a:gd name="connsiteX195" fmla="*/ 4207655 w 7658475"/>
              <a:gd name="connsiteY195" fmla="*/ 10591 h 485940"/>
              <a:gd name="connsiteX196" fmla="*/ 4207655 w 7658475"/>
              <a:gd name="connsiteY196" fmla="*/ 15268 h 485940"/>
              <a:gd name="connsiteX197" fmla="*/ 4186981 w 7658475"/>
              <a:gd name="connsiteY197" fmla="*/ 62397 h 485940"/>
              <a:gd name="connsiteX198" fmla="*/ 4363191 w 7658475"/>
              <a:gd name="connsiteY198" fmla="*/ 242970 h 485940"/>
              <a:gd name="connsiteX199" fmla="*/ 4363191 w 7658475"/>
              <a:gd name="connsiteY199" fmla="*/ 191164 h 485940"/>
              <a:gd name="connsiteX200" fmla="*/ 4312440 w 7658475"/>
              <a:gd name="connsiteY200" fmla="*/ 15180 h 485940"/>
              <a:gd name="connsiteX201" fmla="*/ 4312440 w 7658475"/>
              <a:gd name="connsiteY201" fmla="*/ 10503 h 485940"/>
              <a:gd name="connsiteX202" fmla="*/ 4505330 w 7658475"/>
              <a:gd name="connsiteY202" fmla="*/ 10503 h 485940"/>
              <a:gd name="connsiteX203" fmla="*/ 4505330 w 7658475"/>
              <a:gd name="connsiteY203" fmla="*/ 15180 h 485940"/>
              <a:gd name="connsiteX204" fmla="*/ 4463274 w 7658475"/>
              <a:gd name="connsiteY204" fmla="*/ 191164 h 485940"/>
              <a:gd name="connsiteX205" fmla="*/ 4463274 w 7658475"/>
              <a:gd name="connsiteY205" fmla="*/ 294688 h 485940"/>
              <a:gd name="connsiteX206" fmla="*/ 4487319 w 7658475"/>
              <a:gd name="connsiteY206" fmla="*/ 470672 h 485940"/>
              <a:gd name="connsiteX207" fmla="*/ 4487319 w 7658475"/>
              <a:gd name="connsiteY207" fmla="*/ 475350 h 485940"/>
              <a:gd name="connsiteX208" fmla="*/ 4373838 w 7658475"/>
              <a:gd name="connsiteY208" fmla="*/ 475350 h 485940"/>
              <a:gd name="connsiteX209" fmla="*/ 4174915 w 7658475"/>
              <a:gd name="connsiteY209" fmla="*/ 232379 h 485940"/>
              <a:gd name="connsiteX210" fmla="*/ 4577465 w 7658475"/>
              <a:gd name="connsiteY210" fmla="*/ 300690 h 485940"/>
              <a:gd name="connsiteX211" fmla="*/ 4609495 w 7658475"/>
              <a:gd name="connsiteY211" fmla="*/ 185162 h 485940"/>
              <a:gd name="connsiteX212" fmla="*/ 4637532 w 7658475"/>
              <a:gd name="connsiteY212" fmla="*/ 51012 h 485940"/>
              <a:gd name="connsiteX213" fmla="*/ 4627506 w 7658475"/>
              <a:gd name="connsiteY213" fmla="*/ 15180 h 485940"/>
              <a:gd name="connsiteX214" fmla="*/ 4627506 w 7658475"/>
              <a:gd name="connsiteY214" fmla="*/ 10503 h 485940"/>
              <a:gd name="connsiteX215" fmla="*/ 4849765 w 7658475"/>
              <a:gd name="connsiteY215" fmla="*/ 10503 h 485940"/>
              <a:gd name="connsiteX216" fmla="*/ 4849765 w 7658475"/>
              <a:gd name="connsiteY216" fmla="*/ 15180 h 485940"/>
              <a:gd name="connsiteX217" fmla="*/ 4839739 w 7658475"/>
              <a:gd name="connsiteY217" fmla="*/ 52336 h 485940"/>
              <a:gd name="connsiteX218" fmla="*/ 4867155 w 7658475"/>
              <a:gd name="connsiteY218" fmla="*/ 185162 h 485940"/>
              <a:gd name="connsiteX219" fmla="*/ 4899185 w 7658475"/>
              <a:gd name="connsiteY219" fmla="*/ 300690 h 485940"/>
              <a:gd name="connsiteX220" fmla="*/ 4976643 w 7658475"/>
              <a:gd name="connsiteY220" fmla="*/ 470672 h 485940"/>
              <a:gd name="connsiteX221" fmla="*/ 4976643 w 7658475"/>
              <a:gd name="connsiteY221" fmla="*/ 475350 h 485940"/>
              <a:gd name="connsiteX222" fmla="*/ 4782422 w 7658475"/>
              <a:gd name="connsiteY222" fmla="*/ 475350 h 485940"/>
              <a:gd name="connsiteX223" fmla="*/ 4782422 w 7658475"/>
              <a:gd name="connsiteY223" fmla="*/ 470672 h 485940"/>
              <a:gd name="connsiteX224" fmla="*/ 4811080 w 7658475"/>
              <a:gd name="connsiteY224" fmla="*/ 428221 h 485940"/>
              <a:gd name="connsiteX225" fmla="*/ 4803716 w 7658475"/>
              <a:gd name="connsiteY225" fmla="*/ 375090 h 485940"/>
              <a:gd name="connsiteX226" fmla="*/ 4663529 w 7658475"/>
              <a:gd name="connsiteY226" fmla="*/ 375090 h 485940"/>
              <a:gd name="connsiteX227" fmla="*/ 4656164 w 7658475"/>
              <a:gd name="connsiteY227" fmla="*/ 428221 h 485940"/>
              <a:gd name="connsiteX228" fmla="*/ 4684823 w 7658475"/>
              <a:gd name="connsiteY228" fmla="*/ 470672 h 485940"/>
              <a:gd name="connsiteX229" fmla="*/ 4684823 w 7658475"/>
              <a:gd name="connsiteY229" fmla="*/ 475350 h 485940"/>
              <a:gd name="connsiteX230" fmla="*/ 4499918 w 7658475"/>
              <a:gd name="connsiteY230" fmla="*/ 475350 h 485940"/>
              <a:gd name="connsiteX231" fmla="*/ 4499918 w 7658475"/>
              <a:gd name="connsiteY231" fmla="*/ 470672 h 485940"/>
              <a:gd name="connsiteX232" fmla="*/ 4577376 w 7658475"/>
              <a:gd name="connsiteY232" fmla="*/ 300690 h 485940"/>
              <a:gd name="connsiteX233" fmla="*/ 4785705 w 7658475"/>
              <a:gd name="connsiteY233" fmla="*/ 298748 h 485940"/>
              <a:gd name="connsiteX234" fmla="*/ 4734333 w 7658475"/>
              <a:gd name="connsiteY234" fmla="*/ 92228 h 485940"/>
              <a:gd name="connsiteX235" fmla="*/ 4682250 w 7658475"/>
              <a:gd name="connsiteY235" fmla="*/ 298748 h 485940"/>
              <a:gd name="connsiteX236" fmla="*/ 4785705 w 7658475"/>
              <a:gd name="connsiteY236" fmla="*/ 298748 h 485940"/>
              <a:gd name="connsiteX237" fmla="*/ 5028637 w 7658475"/>
              <a:gd name="connsiteY237" fmla="*/ 294777 h 485940"/>
              <a:gd name="connsiteX238" fmla="*/ 5028637 w 7658475"/>
              <a:gd name="connsiteY238" fmla="*/ 191252 h 485940"/>
              <a:gd name="connsiteX239" fmla="*/ 4987202 w 7658475"/>
              <a:gd name="connsiteY239" fmla="*/ 15268 h 485940"/>
              <a:gd name="connsiteX240" fmla="*/ 4987202 w 7658475"/>
              <a:gd name="connsiteY240" fmla="*/ 10591 h 485940"/>
              <a:gd name="connsiteX241" fmla="*/ 5322231 w 7658475"/>
              <a:gd name="connsiteY241" fmla="*/ 10591 h 485940"/>
              <a:gd name="connsiteX242" fmla="*/ 5332967 w 7658475"/>
              <a:gd name="connsiteY242" fmla="*/ 181897 h 485940"/>
              <a:gd name="connsiteX243" fmla="*/ 5328264 w 7658475"/>
              <a:gd name="connsiteY243" fmla="*/ 181897 h 485940"/>
              <a:gd name="connsiteX244" fmla="*/ 5313625 w 7658475"/>
              <a:gd name="connsiteY244" fmla="*/ 151360 h 485940"/>
              <a:gd name="connsiteX245" fmla="*/ 5184084 w 7658475"/>
              <a:gd name="connsiteY245" fmla="*/ 97612 h 485940"/>
              <a:gd name="connsiteX246" fmla="*/ 5138036 w 7658475"/>
              <a:gd name="connsiteY246" fmla="*/ 97612 h 485940"/>
              <a:gd name="connsiteX247" fmla="*/ 5138036 w 7658475"/>
              <a:gd name="connsiteY247" fmla="*/ 217111 h 485940"/>
              <a:gd name="connsiteX248" fmla="*/ 5176720 w 7658475"/>
              <a:gd name="connsiteY248" fmla="*/ 217111 h 485940"/>
              <a:gd name="connsiteX249" fmla="*/ 5254178 w 7658475"/>
              <a:gd name="connsiteY249" fmla="*/ 159391 h 485940"/>
              <a:gd name="connsiteX250" fmla="*/ 5258881 w 7658475"/>
              <a:gd name="connsiteY250" fmla="*/ 159391 h 485940"/>
              <a:gd name="connsiteX251" fmla="*/ 5268197 w 7658475"/>
              <a:gd name="connsiteY251" fmla="*/ 353909 h 485940"/>
              <a:gd name="connsiteX252" fmla="*/ 5263494 w 7658475"/>
              <a:gd name="connsiteY252" fmla="*/ 353909 h 485940"/>
              <a:gd name="connsiteX253" fmla="*/ 5177342 w 7658475"/>
              <a:gd name="connsiteY253" fmla="*/ 291511 h 485940"/>
              <a:gd name="connsiteX254" fmla="*/ 5138036 w 7658475"/>
              <a:gd name="connsiteY254" fmla="*/ 291511 h 485940"/>
              <a:gd name="connsiteX255" fmla="*/ 5192070 w 7658475"/>
              <a:gd name="connsiteY255" fmla="*/ 470760 h 485940"/>
              <a:gd name="connsiteX256" fmla="*/ 5192070 w 7658475"/>
              <a:gd name="connsiteY256" fmla="*/ 475438 h 485940"/>
              <a:gd name="connsiteX257" fmla="*/ 4987113 w 7658475"/>
              <a:gd name="connsiteY257" fmla="*/ 475438 h 485940"/>
              <a:gd name="connsiteX258" fmla="*/ 4987113 w 7658475"/>
              <a:gd name="connsiteY258" fmla="*/ 470760 h 485940"/>
              <a:gd name="connsiteX259" fmla="*/ 5028548 w 7658475"/>
              <a:gd name="connsiteY259" fmla="*/ 294777 h 485940"/>
              <a:gd name="connsiteX260" fmla="*/ 5375112 w 7658475"/>
              <a:gd name="connsiteY260" fmla="*/ 300690 h 485940"/>
              <a:gd name="connsiteX261" fmla="*/ 5405811 w 7658475"/>
              <a:gd name="connsiteY261" fmla="*/ 185162 h 485940"/>
              <a:gd name="connsiteX262" fmla="*/ 5434469 w 7658475"/>
              <a:gd name="connsiteY262" fmla="*/ 51012 h 485940"/>
              <a:gd name="connsiteX263" fmla="*/ 5423733 w 7658475"/>
              <a:gd name="connsiteY263" fmla="*/ 15180 h 485940"/>
              <a:gd name="connsiteX264" fmla="*/ 5423733 w 7658475"/>
              <a:gd name="connsiteY264" fmla="*/ 10503 h 485940"/>
              <a:gd name="connsiteX265" fmla="*/ 5646702 w 7658475"/>
              <a:gd name="connsiteY265" fmla="*/ 10503 h 485940"/>
              <a:gd name="connsiteX266" fmla="*/ 5646702 w 7658475"/>
              <a:gd name="connsiteY266" fmla="*/ 15180 h 485940"/>
              <a:gd name="connsiteX267" fmla="*/ 5636055 w 7658475"/>
              <a:gd name="connsiteY267" fmla="*/ 52336 h 485940"/>
              <a:gd name="connsiteX268" fmla="*/ 5664004 w 7658475"/>
              <a:gd name="connsiteY268" fmla="*/ 185162 h 485940"/>
              <a:gd name="connsiteX269" fmla="*/ 5695412 w 7658475"/>
              <a:gd name="connsiteY269" fmla="*/ 300690 h 485940"/>
              <a:gd name="connsiteX270" fmla="*/ 5772782 w 7658475"/>
              <a:gd name="connsiteY270" fmla="*/ 470672 h 485940"/>
              <a:gd name="connsiteX271" fmla="*/ 5772782 w 7658475"/>
              <a:gd name="connsiteY271" fmla="*/ 475350 h 485940"/>
              <a:gd name="connsiteX272" fmla="*/ 5579270 w 7658475"/>
              <a:gd name="connsiteY272" fmla="*/ 475350 h 485940"/>
              <a:gd name="connsiteX273" fmla="*/ 5579270 w 7658475"/>
              <a:gd name="connsiteY273" fmla="*/ 470672 h 485940"/>
              <a:gd name="connsiteX274" fmla="*/ 5607308 w 7658475"/>
              <a:gd name="connsiteY274" fmla="*/ 428221 h 485940"/>
              <a:gd name="connsiteX275" fmla="*/ 5600653 w 7658475"/>
              <a:gd name="connsiteY275" fmla="*/ 375090 h 485940"/>
              <a:gd name="connsiteX276" fmla="*/ 5460466 w 7658475"/>
              <a:gd name="connsiteY276" fmla="*/ 375090 h 485940"/>
              <a:gd name="connsiteX277" fmla="*/ 5453102 w 7658475"/>
              <a:gd name="connsiteY277" fmla="*/ 428221 h 485940"/>
              <a:gd name="connsiteX278" fmla="*/ 5481761 w 7658475"/>
              <a:gd name="connsiteY278" fmla="*/ 470672 h 485940"/>
              <a:gd name="connsiteX279" fmla="*/ 5481761 w 7658475"/>
              <a:gd name="connsiteY279" fmla="*/ 475350 h 485940"/>
              <a:gd name="connsiteX280" fmla="*/ 5289491 w 7658475"/>
              <a:gd name="connsiteY280" fmla="*/ 475350 h 485940"/>
              <a:gd name="connsiteX281" fmla="*/ 5289491 w 7658475"/>
              <a:gd name="connsiteY281" fmla="*/ 470672 h 485940"/>
              <a:gd name="connsiteX282" fmla="*/ 5374934 w 7658475"/>
              <a:gd name="connsiteY282" fmla="*/ 300690 h 485940"/>
              <a:gd name="connsiteX283" fmla="*/ 5582642 w 7658475"/>
              <a:gd name="connsiteY283" fmla="*/ 298748 h 485940"/>
              <a:gd name="connsiteX284" fmla="*/ 5531269 w 7658475"/>
              <a:gd name="connsiteY284" fmla="*/ 92228 h 485940"/>
              <a:gd name="connsiteX285" fmla="*/ 5479276 w 7658475"/>
              <a:gd name="connsiteY285" fmla="*/ 298748 h 485940"/>
              <a:gd name="connsiteX286" fmla="*/ 5582731 w 7658475"/>
              <a:gd name="connsiteY286" fmla="*/ 298748 h 485940"/>
              <a:gd name="connsiteX287" fmla="*/ 5784227 w 7658475"/>
              <a:gd name="connsiteY287" fmla="*/ 470672 h 485940"/>
              <a:gd name="connsiteX288" fmla="*/ 5825663 w 7658475"/>
              <a:gd name="connsiteY288" fmla="*/ 294688 h 485940"/>
              <a:gd name="connsiteX289" fmla="*/ 5825663 w 7658475"/>
              <a:gd name="connsiteY289" fmla="*/ 191164 h 485940"/>
              <a:gd name="connsiteX290" fmla="*/ 5784227 w 7658475"/>
              <a:gd name="connsiteY290" fmla="*/ 15180 h 485940"/>
              <a:gd name="connsiteX291" fmla="*/ 5784227 w 7658475"/>
              <a:gd name="connsiteY291" fmla="*/ 10503 h 485940"/>
              <a:gd name="connsiteX292" fmla="*/ 6014471 w 7658475"/>
              <a:gd name="connsiteY292" fmla="*/ 10503 h 485940"/>
              <a:gd name="connsiteX293" fmla="*/ 6199997 w 7658475"/>
              <a:gd name="connsiteY293" fmla="*/ 172453 h 485940"/>
              <a:gd name="connsiteX294" fmla="*/ 6107900 w 7658475"/>
              <a:gd name="connsiteY294" fmla="*/ 311192 h 485940"/>
              <a:gd name="connsiteX295" fmla="*/ 6114555 w 7658475"/>
              <a:gd name="connsiteY295" fmla="*/ 323107 h 485940"/>
              <a:gd name="connsiteX296" fmla="*/ 6271422 w 7658475"/>
              <a:gd name="connsiteY296" fmla="*/ 467848 h 485940"/>
              <a:gd name="connsiteX297" fmla="*/ 6280738 w 7658475"/>
              <a:gd name="connsiteY297" fmla="*/ 294512 h 485940"/>
              <a:gd name="connsiteX298" fmla="*/ 6280738 w 7658475"/>
              <a:gd name="connsiteY298" fmla="*/ 190987 h 485940"/>
              <a:gd name="connsiteX299" fmla="*/ 6238771 w 7658475"/>
              <a:gd name="connsiteY299" fmla="*/ 15004 h 485940"/>
              <a:gd name="connsiteX300" fmla="*/ 6238771 w 7658475"/>
              <a:gd name="connsiteY300" fmla="*/ 10326 h 485940"/>
              <a:gd name="connsiteX301" fmla="*/ 6469015 w 7658475"/>
              <a:gd name="connsiteY301" fmla="*/ 10326 h 485940"/>
              <a:gd name="connsiteX302" fmla="*/ 6654541 w 7658475"/>
              <a:gd name="connsiteY302" fmla="*/ 172277 h 485940"/>
              <a:gd name="connsiteX303" fmla="*/ 6562443 w 7658475"/>
              <a:gd name="connsiteY303" fmla="*/ 311016 h 485940"/>
              <a:gd name="connsiteX304" fmla="*/ 6691274 w 7658475"/>
              <a:gd name="connsiteY304" fmla="*/ 470319 h 485940"/>
              <a:gd name="connsiteX305" fmla="*/ 6691274 w 7658475"/>
              <a:gd name="connsiteY305" fmla="*/ 474997 h 485940"/>
              <a:gd name="connsiteX306" fmla="*/ 6501045 w 7658475"/>
              <a:gd name="connsiteY306" fmla="*/ 474997 h 485940"/>
              <a:gd name="connsiteX307" fmla="*/ 6414981 w 7658475"/>
              <a:gd name="connsiteY307" fmla="*/ 265829 h 485940"/>
              <a:gd name="connsiteX308" fmla="*/ 6538487 w 7658475"/>
              <a:gd name="connsiteY308" fmla="*/ 181544 h 485940"/>
              <a:gd name="connsiteX309" fmla="*/ 6444349 w 7658475"/>
              <a:gd name="connsiteY309" fmla="*/ 97259 h 485940"/>
              <a:gd name="connsiteX310" fmla="*/ 6390315 w 7658475"/>
              <a:gd name="connsiteY310" fmla="*/ 97259 h 485940"/>
              <a:gd name="connsiteX311" fmla="*/ 6390315 w 7658475"/>
              <a:gd name="connsiteY311" fmla="*/ 294424 h 485940"/>
              <a:gd name="connsiteX312" fmla="*/ 6429088 w 7658475"/>
              <a:gd name="connsiteY312" fmla="*/ 470407 h 485940"/>
              <a:gd name="connsiteX313" fmla="*/ 6429088 w 7658475"/>
              <a:gd name="connsiteY313" fmla="*/ 475085 h 485940"/>
              <a:gd name="connsiteX314" fmla="*/ 6046679 w 7658475"/>
              <a:gd name="connsiteY314" fmla="*/ 475085 h 485940"/>
              <a:gd name="connsiteX315" fmla="*/ 5960526 w 7658475"/>
              <a:gd name="connsiteY315" fmla="*/ 265917 h 485940"/>
              <a:gd name="connsiteX316" fmla="*/ 6084033 w 7658475"/>
              <a:gd name="connsiteY316" fmla="*/ 181632 h 485940"/>
              <a:gd name="connsiteX317" fmla="*/ 5989983 w 7658475"/>
              <a:gd name="connsiteY317" fmla="*/ 97347 h 485940"/>
              <a:gd name="connsiteX318" fmla="*/ 5935239 w 7658475"/>
              <a:gd name="connsiteY318" fmla="*/ 97347 h 485940"/>
              <a:gd name="connsiteX319" fmla="*/ 5935239 w 7658475"/>
              <a:gd name="connsiteY319" fmla="*/ 294512 h 485940"/>
              <a:gd name="connsiteX320" fmla="*/ 5974545 w 7658475"/>
              <a:gd name="connsiteY320" fmla="*/ 470495 h 485940"/>
              <a:gd name="connsiteX321" fmla="*/ 5974545 w 7658475"/>
              <a:gd name="connsiteY321" fmla="*/ 475173 h 485940"/>
              <a:gd name="connsiteX322" fmla="*/ 5784316 w 7658475"/>
              <a:gd name="connsiteY322" fmla="*/ 475173 h 485940"/>
              <a:gd name="connsiteX323" fmla="*/ 5784316 w 7658475"/>
              <a:gd name="connsiteY323" fmla="*/ 470495 h 485940"/>
              <a:gd name="connsiteX324" fmla="*/ 6698017 w 7658475"/>
              <a:gd name="connsiteY324" fmla="*/ 242970 h 485940"/>
              <a:gd name="connsiteX325" fmla="*/ 6946361 w 7658475"/>
              <a:gd name="connsiteY325" fmla="*/ 0 h 485940"/>
              <a:gd name="connsiteX326" fmla="*/ 7194616 w 7658475"/>
              <a:gd name="connsiteY326" fmla="*/ 242970 h 485940"/>
              <a:gd name="connsiteX327" fmla="*/ 6946361 w 7658475"/>
              <a:gd name="connsiteY327" fmla="*/ 485940 h 485940"/>
              <a:gd name="connsiteX328" fmla="*/ 6698017 w 7658475"/>
              <a:gd name="connsiteY328" fmla="*/ 242970 h 485940"/>
              <a:gd name="connsiteX329" fmla="*/ 7083088 w 7658475"/>
              <a:gd name="connsiteY329" fmla="*/ 242970 h 485940"/>
              <a:gd name="connsiteX330" fmla="*/ 6946272 w 7658475"/>
              <a:gd name="connsiteY330" fmla="*/ 100877 h 485940"/>
              <a:gd name="connsiteX331" fmla="*/ 6809456 w 7658475"/>
              <a:gd name="connsiteY331" fmla="*/ 242970 h 485940"/>
              <a:gd name="connsiteX332" fmla="*/ 6946272 w 7658475"/>
              <a:gd name="connsiteY332" fmla="*/ 384357 h 485940"/>
              <a:gd name="connsiteX333" fmla="*/ 7083088 w 7658475"/>
              <a:gd name="connsiteY333" fmla="*/ 242970 h 485940"/>
              <a:gd name="connsiteX334" fmla="*/ 7253353 w 7658475"/>
              <a:gd name="connsiteY334" fmla="*/ 300690 h 485940"/>
              <a:gd name="connsiteX335" fmla="*/ 7284052 w 7658475"/>
              <a:gd name="connsiteY335" fmla="*/ 185162 h 485940"/>
              <a:gd name="connsiteX336" fmla="*/ 7312711 w 7658475"/>
              <a:gd name="connsiteY336" fmla="*/ 51012 h 485940"/>
              <a:gd name="connsiteX337" fmla="*/ 7302064 w 7658475"/>
              <a:gd name="connsiteY337" fmla="*/ 15180 h 485940"/>
              <a:gd name="connsiteX338" fmla="*/ 7302064 w 7658475"/>
              <a:gd name="connsiteY338" fmla="*/ 10503 h 485940"/>
              <a:gd name="connsiteX339" fmla="*/ 7525032 w 7658475"/>
              <a:gd name="connsiteY339" fmla="*/ 10503 h 485940"/>
              <a:gd name="connsiteX340" fmla="*/ 7525032 w 7658475"/>
              <a:gd name="connsiteY340" fmla="*/ 15180 h 485940"/>
              <a:gd name="connsiteX341" fmla="*/ 7514296 w 7658475"/>
              <a:gd name="connsiteY341" fmla="*/ 52336 h 485940"/>
              <a:gd name="connsiteX342" fmla="*/ 7542334 w 7658475"/>
              <a:gd name="connsiteY342" fmla="*/ 185162 h 485940"/>
              <a:gd name="connsiteX343" fmla="*/ 7573654 w 7658475"/>
              <a:gd name="connsiteY343" fmla="*/ 300690 h 485940"/>
              <a:gd name="connsiteX344" fmla="*/ 7658476 w 7658475"/>
              <a:gd name="connsiteY344" fmla="*/ 470672 h 485940"/>
              <a:gd name="connsiteX345" fmla="*/ 7658476 w 7658475"/>
              <a:gd name="connsiteY345" fmla="*/ 475350 h 485940"/>
              <a:gd name="connsiteX346" fmla="*/ 7457512 w 7658475"/>
              <a:gd name="connsiteY346" fmla="*/ 475350 h 485940"/>
              <a:gd name="connsiteX347" fmla="*/ 7457512 w 7658475"/>
              <a:gd name="connsiteY347" fmla="*/ 470672 h 485940"/>
              <a:gd name="connsiteX348" fmla="*/ 7485549 w 7658475"/>
              <a:gd name="connsiteY348" fmla="*/ 428221 h 485940"/>
              <a:gd name="connsiteX349" fmla="*/ 7478894 w 7658475"/>
              <a:gd name="connsiteY349" fmla="*/ 375090 h 485940"/>
              <a:gd name="connsiteX350" fmla="*/ 7338707 w 7658475"/>
              <a:gd name="connsiteY350" fmla="*/ 375090 h 485940"/>
              <a:gd name="connsiteX351" fmla="*/ 7331343 w 7658475"/>
              <a:gd name="connsiteY351" fmla="*/ 428221 h 485940"/>
              <a:gd name="connsiteX352" fmla="*/ 7360002 w 7658475"/>
              <a:gd name="connsiteY352" fmla="*/ 470672 h 485940"/>
              <a:gd name="connsiteX353" fmla="*/ 7360002 w 7658475"/>
              <a:gd name="connsiteY353" fmla="*/ 475350 h 485940"/>
              <a:gd name="connsiteX354" fmla="*/ 7167732 w 7658475"/>
              <a:gd name="connsiteY354" fmla="*/ 475350 h 485940"/>
              <a:gd name="connsiteX355" fmla="*/ 7167732 w 7658475"/>
              <a:gd name="connsiteY355" fmla="*/ 470672 h 485940"/>
              <a:gd name="connsiteX356" fmla="*/ 7253175 w 7658475"/>
              <a:gd name="connsiteY356" fmla="*/ 300690 h 485940"/>
              <a:gd name="connsiteX357" fmla="*/ 7460972 w 7658475"/>
              <a:gd name="connsiteY357" fmla="*/ 298748 h 485940"/>
              <a:gd name="connsiteX358" fmla="*/ 7409599 w 7658475"/>
              <a:gd name="connsiteY358" fmla="*/ 92228 h 485940"/>
              <a:gd name="connsiteX359" fmla="*/ 7357517 w 7658475"/>
              <a:gd name="connsiteY359" fmla="*/ 298748 h 485940"/>
              <a:gd name="connsiteX360" fmla="*/ 7460972 w 7658475"/>
              <a:gd name="connsiteY360" fmla="*/ 298748 h 48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</a:cxnLst>
            <a:rect l="l" t="t" r="r" b="b"/>
            <a:pathLst>
              <a:path w="7658475" h="485940">
                <a:moveTo>
                  <a:pt x="142139" y="232379"/>
                </a:moveTo>
                <a:lnTo>
                  <a:pt x="142139" y="294777"/>
                </a:lnTo>
                <a:cubicBezTo>
                  <a:pt x="142139" y="425573"/>
                  <a:pt x="150124" y="457433"/>
                  <a:pt x="196173" y="470760"/>
                </a:cubicBezTo>
                <a:lnTo>
                  <a:pt x="196173" y="475438"/>
                </a:lnTo>
                <a:lnTo>
                  <a:pt x="0" y="475438"/>
                </a:lnTo>
                <a:lnTo>
                  <a:pt x="0" y="470760"/>
                </a:lnTo>
                <a:cubicBezTo>
                  <a:pt x="35402" y="457522"/>
                  <a:pt x="41346" y="425661"/>
                  <a:pt x="41346" y="294777"/>
                </a:cubicBezTo>
                <a:lnTo>
                  <a:pt x="41346" y="191252"/>
                </a:lnTo>
                <a:cubicBezTo>
                  <a:pt x="41346" y="60456"/>
                  <a:pt x="35402" y="28595"/>
                  <a:pt x="0" y="15268"/>
                </a:cubicBezTo>
                <a:lnTo>
                  <a:pt x="0" y="10591"/>
                </a:lnTo>
                <a:lnTo>
                  <a:pt x="174879" y="10591"/>
                </a:lnTo>
                <a:lnTo>
                  <a:pt x="174879" y="15268"/>
                </a:lnTo>
                <a:cubicBezTo>
                  <a:pt x="160949" y="27271"/>
                  <a:pt x="154206" y="45805"/>
                  <a:pt x="154206" y="62397"/>
                </a:cubicBezTo>
                <a:cubicBezTo>
                  <a:pt x="154206" y="104849"/>
                  <a:pt x="197593" y="155331"/>
                  <a:pt x="330416" y="242970"/>
                </a:cubicBezTo>
                <a:lnTo>
                  <a:pt x="330416" y="191164"/>
                </a:lnTo>
                <a:cubicBezTo>
                  <a:pt x="330416" y="60367"/>
                  <a:pt x="323051" y="28507"/>
                  <a:pt x="279664" y="15180"/>
                </a:cubicBezTo>
                <a:lnTo>
                  <a:pt x="279664" y="10503"/>
                </a:lnTo>
                <a:lnTo>
                  <a:pt x="472555" y="10503"/>
                </a:lnTo>
                <a:lnTo>
                  <a:pt x="472555" y="15180"/>
                </a:lnTo>
                <a:cubicBezTo>
                  <a:pt x="436532" y="28507"/>
                  <a:pt x="430499" y="60367"/>
                  <a:pt x="430499" y="191164"/>
                </a:cubicBezTo>
                <a:lnTo>
                  <a:pt x="430499" y="294688"/>
                </a:lnTo>
                <a:cubicBezTo>
                  <a:pt x="430499" y="425485"/>
                  <a:pt x="433870" y="457345"/>
                  <a:pt x="454543" y="470672"/>
                </a:cubicBezTo>
                <a:lnTo>
                  <a:pt x="454543" y="475350"/>
                </a:lnTo>
                <a:lnTo>
                  <a:pt x="341152" y="475350"/>
                </a:lnTo>
                <a:cubicBezTo>
                  <a:pt x="351178" y="387005"/>
                  <a:pt x="281705" y="323990"/>
                  <a:pt x="142228" y="232379"/>
                </a:cubicBezTo>
                <a:close/>
                <a:moveTo>
                  <a:pt x="544600" y="300690"/>
                </a:moveTo>
                <a:lnTo>
                  <a:pt x="576630" y="185162"/>
                </a:lnTo>
                <a:cubicBezTo>
                  <a:pt x="595973" y="111468"/>
                  <a:pt x="604668" y="74312"/>
                  <a:pt x="604668" y="51012"/>
                </a:cubicBezTo>
                <a:cubicBezTo>
                  <a:pt x="604668" y="35038"/>
                  <a:pt x="601296" y="25771"/>
                  <a:pt x="594642" y="15180"/>
                </a:cubicBezTo>
                <a:lnTo>
                  <a:pt x="594642" y="10503"/>
                </a:lnTo>
                <a:lnTo>
                  <a:pt x="816901" y="10503"/>
                </a:lnTo>
                <a:lnTo>
                  <a:pt x="816901" y="15180"/>
                </a:lnTo>
                <a:cubicBezTo>
                  <a:pt x="810246" y="25771"/>
                  <a:pt x="806874" y="35744"/>
                  <a:pt x="806874" y="52336"/>
                </a:cubicBezTo>
                <a:cubicBezTo>
                  <a:pt x="806874" y="75548"/>
                  <a:pt x="814860" y="112792"/>
                  <a:pt x="834202" y="185162"/>
                </a:cubicBezTo>
                <a:lnTo>
                  <a:pt x="866232" y="300690"/>
                </a:lnTo>
                <a:cubicBezTo>
                  <a:pt x="900214" y="426808"/>
                  <a:pt x="917605" y="457345"/>
                  <a:pt x="951675" y="470672"/>
                </a:cubicBezTo>
                <a:lnTo>
                  <a:pt x="951675" y="475350"/>
                </a:lnTo>
                <a:lnTo>
                  <a:pt x="749469" y="475350"/>
                </a:lnTo>
                <a:lnTo>
                  <a:pt x="749469" y="470672"/>
                </a:lnTo>
                <a:cubicBezTo>
                  <a:pt x="769432" y="464053"/>
                  <a:pt x="778127" y="453374"/>
                  <a:pt x="778127" y="428221"/>
                </a:cubicBezTo>
                <a:cubicBezTo>
                  <a:pt x="778127" y="414982"/>
                  <a:pt x="775465" y="397684"/>
                  <a:pt x="770763" y="375090"/>
                </a:cubicBezTo>
                <a:lnTo>
                  <a:pt x="630576" y="375090"/>
                </a:lnTo>
                <a:cubicBezTo>
                  <a:pt x="625873" y="397684"/>
                  <a:pt x="623212" y="414894"/>
                  <a:pt x="623212" y="428221"/>
                </a:cubicBezTo>
                <a:cubicBezTo>
                  <a:pt x="623212" y="453462"/>
                  <a:pt x="631907" y="464053"/>
                  <a:pt x="651959" y="470672"/>
                </a:cubicBezTo>
                <a:lnTo>
                  <a:pt x="651959" y="475350"/>
                </a:lnTo>
                <a:lnTo>
                  <a:pt x="467054" y="475350"/>
                </a:lnTo>
                <a:lnTo>
                  <a:pt x="467054" y="470672"/>
                </a:lnTo>
                <a:cubicBezTo>
                  <a:pt x="495712" y="457433"/>
                  <a:pt x="510441" y="426897"/>
                  <a:pt x="544423" y="300690"/>
                </a:cubicBezTo>
                <a:close/>
                <a:moveTo>
                  <a:pt x="752840" y="298748"/>
                </a:moveTo>
                <a:lnTo>
                  <a:pt x="701468" y="92228"/>
                </a:lnTo>
                <a:lnTo>
                  <a:pt x="649386" y="298748"/>
                </a:lnTo>
                <a:lnTo>
                  <a:pt x="752840" y="298748"/>
                </a:lnTo>
                <a:close/>
                <a:moveTo>
                  <a:pt x="1015824" y="441459"/>
                </a:moveTo>
                <a:cubicBezTo>
                  <a:pt x="1015824" y="421513"/>
                  <a:pt x="1010501" y="392300"/>
                  <a:pt x="995772" y="337846"/>
                </a:cubicBezTo>
                <a:lnTo>
                  <a:pt x="955047" y="185162"/>
                </a:lnTo>
                <a:cubicBezTo>
                  <a:pt x="920355" y="59044"/>
                  <a:pt x="902965" y="28507"/>
                  <a:pt x="870314" y="15180"/>
                </a:cubicBezTo>
                <a:lnTo>
                  <a:pt x="870314" y="10503"/>
                </a:lnTo>
                <a:lnTo>
                  <a:pt x="1067197" y="10503"/>
                </a:lnTo>
                <a:lnTo>
                  <a:pt x="1067197" y="15180"/>
                </a:lnTo>
                <a:cubicBezTo>
                  <a:pt x="1049806" y="21799"/>
                  <a:pt x="1042442" y="31772"/>
                  <a:pt x="1042442" y="54366"/>
                </a:cubicBezTo>
                <a:cubicBezTo>
                  <a:pt x="1042442" y="80225"/>
                  <a:pt x="1051758" y="120117"/>
                  <a:pt x="1067818" y="185780"/>
                </a:cubicBezTo>
                <a:lnTo>
                  <a:pt x="1119190" y="390270"/>
                </a:lnTo>
                <a:lnTo>
                  <a:pt x="1169941" y="185780"/>
                </a:lnTo>
                <a:cubicBezTo>
                  <a:pt x="1186001" y="120029"/>
                  <a:pt x="1195317" y="80225"/>
                  <a:pt x="1195317" y="54366"/>
                </a:cubicBezTo>
                <a:cubicBezTo>
                  <a:pt x="1195317" y="31772"/>
                  <a:pt x="1187243" y="21799"/>
                  <a:pt x="1169941" y="15180"/>
                </a:cubicBezTo>
                <a:lnTo>
                  <a:pt x="1169941" y="10503"/>
                </a:lnTo>
                <a:lnTo>
                  <a:pt x="1359549" y="10503"/>
                </a:lnTo>
                <a:lnTo>
                  <a:pt x="1359549" y="15180"/>
                </a:lnTo>
                <a:cubicBezTo>
                  <a:pt x="1326809" y="28507"/>
                  <a:pt x="1309507" y="59044"/>
                  <a:pt x="1274727" y="185162"/>
                </a:cubicBezTo>
                <a:lnTo>
                  <a:pt x="1234002" y="337846"/>
                </a:lnTo>
                <a:cubicBezTo>
                  <a:pt x="1219362" y="392300"/>
                  <a:pt x="1213950" y="421513"/>
                  <a:pt x="1213950" y="441459"/>
                </a:cubicBezTo>
                <a:cubicBezTo>
                  <a:pt x="1213950" y="454698"/>
                  <a:pt x="1216611" y="464671"/>
                  <a:pt x="1220604" y="475350"/>
                </a:cubicBezTo>
                <a:lnTo>
                  <a:pt x="1008992" y="475350"/>
                </a:lnTo>
                <a:cubicBezTo>
                  <a:pt x="1012985" y="464759"/>
                  <a:pt x="1015647" y="454786"/>
                  <a:pt x="1015647" y="441459"/>
                </a:cubicBezTo>
                <a:close/>
                <a:moveTo>
                  <a:pt x="1365582" y="300690"/>
                </a:moveTo>
                <a:lnTo>
                  <a:pt x="1396282" y="185162"/>
                </a:lnTo>
                <a:cubicBezTo>
                  <a:pt x="1416334" y="111468"/>
                  <a:pt x="1424940" y="74312"/>
                  <a:pt x="1424940" y="51012"/>
                </a:cubicBezTo>
                <a:cubicBezTo>
                  <a:pt x="1424940" y="35038"/>
                  <a:pt x="1421657" y="25771"/>
                  <a:pt x="1414293" y="15180"/>
                </a:cubicBezTo>
                <a:lnTo>
                  <a:pt x="1414293" y="10503"/>
                </a:lnTo>
                <a:lnTo>
                  <a:pt x="1637261" y="10503"/>
                </a:lnTo>
                <a:lnTo>
                  <a:pt x="1637261" y="15180"/>
                </a:lnTo>
                <a:cubicBezTo>
                  <a:pt x="1630607" y="25771"/>
                  <a:pt x="1626526" y="35744"/>
                  <a:pt x="1626526" y="52336"/>
                </a:cubicBezTo>
                <a:cubicBezTo>
                  <a:pt x="1626526" y="75548"/>
                  <a:pt x="1635221" y="112792"/>
                  <a:pt x="1654563" y="185162"/>
                </a:cubicBezTo>
                <a:lnTo>
                  <a:pt x="1685883" y="300690"/>
                </a:lnTo>
                <a:cubicBezTo>
                  <a:pt x="1719954" y="426191"/>
                  <a:pt x="1733884" y="455404"/>
                  <a:pt x="1763341" y="470672"/>
                </a:cubicBezTo>
                <a:lnTo>
                  <a:pt x="1763341" y="475350"/>
                </a:lnTo>
                <a:lnTo>
                  <a:pt x="1569741" y="475350"/>
                </a:lnTo>
                <a:lnTo>
                  <a:pt x="1569741" y="470672"/>
                </a:lnTo>
                <a:cubicBezTo>
                  <a:pt x="1589083" y="464053"/>
                  <a:pt x="1597778" y="453374"/>
                  <a:pt x="1597778" y="428221"/>
                </a:cubicBezTo>
                <a:cubicBezTo>
                  <a:pt x="1597778" y="414982"/>
                  <a:pt x="1595738" y="397684"/>
                  <a:pt x="1591124" y="375090"/>
                </a:cubicBezTo>
                <a:lnTo>
                  <a:pt x="1450937" y="375090"/>
                </a:lnTo>
                <a:cubicBezTo>
                  <a:pt x="1446234" y="397684"/>
                  <a:pt x="1443573" y="414894"/>
                  <a:pt x="1443573" y="428221"/>
                </a:cubicBezTo>
                <a:cubicBezTo>
                  <a:pt x="1443573" y="453462"/>
                  <a:pt x="1452268" y="464053"/>
                  <a:pt x="1472231" y="470672"/>
                </a:cubicBezTo>
                <a:lnTo>
                  <a:pt x="1472231" y="475350"/>
                </a:lnTo>
                <a:lnTo>
                  <a:pt x="1279962" y="475350"/>
                </a:lnTo>
                <a:lnTo>
                  <a:pt x="1279962" y="470672"/>
                </a:lnTo>
                <a:cubicBezTo>
                  <a:pt x="1314032" y="456727"/>
                  <a:pt x="1331334" y="426897"/>
                  <a:pt x="1365405" y="300690"/>
                </a:cubicBezTo>
                <a:close/>
                <a:moveTo>
                  <a:pt x="1573201" y="298748"/>
                </a:moveTo>
                <a:lnTo>
                  <a:pt x="1521829" y="92228"/>
                </a:lnTo>
                <a:lnTo>
                  <a:pt x="1469747" y="298748"/>
                </a:lnTo>
                <a:lnTo>
                  <a:pt x="1573201" y="298748"/>
                </a:lnTo>
                <a:close/>
                <a:moveTo>
                  <a:pt x="2406871" y="266888"/>
                </a:moveTo>
                <a:lnTo>
                  <a:pt x="2405540" y="266182"/>
                </a:lnTo>
                <a:lnTo>
                  <a:pt x="2406250" y="266182"/>
                </a:lnTo>
                <a:cubicBezTo>
                  <a:pt x="2494976" y="272801"/>
                  <a:pt x="2529047" y="238910"/>
                  <a:pt x="2529047" y="181897"/>
                </a:cubicBezTo>
                <a:cubicBezTo>
                  <a:pt x="2529047" y="124883"/>
                  <a:pt x="2493734" y="97612"/>
                  <a:pt x="2434997" y="97612"/>
                </a:cubicBezTo>
                <a:lnTo>
                  <a:pt x="2380963" y="97612"/>
                </a:lnTo>
                <a:lnTo>
                  <a:pt x="2380963" y="294777"/>
                </a:lnTo>
                <a:cubicBezTo>
                  <a:pt x="2380963" y="425573"/>
                  <a:pt x="2386287" y="457433"/>
                  <a:pt x="2419648" y="470760"/>
                </a:cubicBezTo>
                <a:lnTo>
                  <a:pt x="2419648" y="475438"/>
                </a:lnTo>
                <a:lnTo>
                  <a:pt x="2037238" y="475438"/>
                </a:lnTo>
                <a:cubicBezTo>
                  <a:pt x="2050636" y="428309"/>
                  <a:pt x="2029253" y="367853"/>
                  <a:pt x="1951174" y="266270"/>
                </a:cubicBezTo>
                <a:cubicBezTo>
                  <a:pt x="2040610" y="272889"/>
                  <a:pt x="2074681" y="238999"/>
                  <a:pt x="2074681" y="181985"/>
                </a:cubicBezTo>
                <a:cubicBezTo>
                  <a:pt x="2074681" y="124971"/>
                  <a:pt x="2039279" y="97700"/>
                  <a:pt x="1980542" y="97700"/>
                </a:cubicBezTo>
                <a:lnTo>
                  <a:pt x="1925799" y="97700"/>
                </a:lnTo>
                <a:lnTo>
                  <a:pt x="1925799" y="294865"/>
                </a:lnTo>
                <a:cubicBezTo>
                  <a:pt x="1925799" y="425661"/>
                  <a:pt x="1931832" y="457522"/>
                  <a:pt x="1965193" y="470848"/>
                </a:cubicBezTo>
                <a:lnTo>
                  <a:pt x="1965193" y="475526"/>
                </a:lnTo>
                <a:lnTo>
                  <a:pt x="1774964" y="475526"/>
                </a:lnTo>
                <a:lnTo>
                  <a:pt x="1774964" y="470848"/>
                </a:lnTo>
                <a:cubicBezTo>
                  <a:pt x="1810366" y="457610"/>
                  <a:pt x="1816311" y="425749"/>
                  <a:pt x="1816311" y="294865"/>
                </a:cubicBezTo>
                <a:lnTo>
                  <a:pt x="1816311" y="191340"/>
                </a:lnTo>
                <a:cubicBezTo>
                  <a:pt x="1816311" y="60544"/>
                  <a:pt x="1810366" y="28683"/>
                  <a:pt x="1774964" y="15357"/>
                </a:cubicBezTo>
                <a:lnTo>
                  <a:pt x="1774964" y="10679"/>
                </a:lnTo>
                <a:lnTo>
                  <a:pt x="2005208" y="10679"/>
                </a:lnTo>
                <a:cubicBezTo>
                  <a:pt x="2121351" y="10679"/>
                  <a:pt x="2190735" y="73076"/>
                  <a:pt x="2190735" y="172630"/>
                </a:cubicBezTo>
                <a:cubicBezTo>
                  <a:pt x="2190735" y="241646"/>
                  <a:pt x="2156664" y="288864"/>
                  <a:pt x="2098637" y="311369"/>
                </a:cubicBezTo>
                <a:lnTo>
                  <a:pt x="2105291" y="323284"/>
                </a:lnTo>
                <a:cubicBezTo>
                  <a:pt x="2161366" y="422837"/>
                  <a:pt x="2190113" y="455404"/>
                  <a:pt x="2262159" y="468024"/>
                </a:cubicBezTo>
                <a:cubicBezTo>
                  <a:pt x="2270144" y="428838"/>
                  <a:pt x="2271475" y="357792"/>
                  <a:pt x="2271475" y="294688"/>
                </a:cubicBezTo>
                <a:lnTo>
                  <a:pt x="2271475" y="191164"/>
                </a:lnTo>
                <a:cubicBezTo>
                  <a:pt x="2271475" y="60367"/>
                  <a:pt x="2265442" y="28507"/>
                  <a:pt x="2229419" y="15180"/>
                </a:cubicBezTo>
                <a:lnTo>
                  <a:pt x="2229419" y="10503"/>
                </a:lnTo>
                <a:lnTo>
                  <a:pt x="2459663" y="10503"/>
                </a:lnTo>
                <a:cubicBezTo>
                  <a:pt x="2575805" y="10503"/>
                  <a:pt x="2645189" y="72900"/>
                  <a:pt x="2645189" y="172453"/>
                </a:cubicBezTo>
                <a:cubicBezTo>
                  <a:pt x="2645189" y="241470"/>
                  <a:pt x="2611207" y="288687"/>
                  <a:pt x="2553092" y="311192"/>
                </a:cubicBezTo>
                <a:lnTo>
                  <a:pt x="2560456" y="324519"/>
                </a:lnTo>
                <a:cubicBezTo>
                  <a:pt x="2607126" y="410128"/>
                  <a:pt x="2633921" y="444019"/>
                  <a:pt x="2679881" y="466612"/>
                </a:cubicBezTo>
                <a:cubicBezTo>
                  <a:pt x="2691238" y="450638"/>
                  <a:pt x="2705878" y="413482"/>
                  <a:pt x="2738618" y="292659"/>
                </a:cubicBezTo>
                <a:lnTo>
                  <a:pt x="2767986" y="185074"/>
                </a:lnTo>
                <a:cubicBezTo>
                  <a:pt x="2788038" y="111380"/>
                  <a:pt x="2796645" y="74224"/>
                  <a:pt x="2796645" y="50924"/>
                </a:cubicBezTo>
                <a:cubicBezTo>
                  <a:pt x="2796645" y="34950"/>
                  <a:pt x="2793362" y="25683"/>
                  <a:pt x="2785997" y="15092"/>
                </a:cubicBezTo>
                <a:lnTo>
                  <a:pt x="2785997" y="10414"/>
                </a:lnTo>
                <a:lnTo>
                  <a:pt x="3008966" y="10414"/>
                </a:lnTo>
                <a:lnTo>
                  <a:pt x="3008966" y="15092"/>
                </a:lnTo>
                <a:cubicBezTo>
                  <a:pt x="3002312" y="25683"/>
                  <a:pt x="2998230" y="35656"/>
                  <a:pt x="2998230" y="52248"/>
                </a:cubicBezTo>
                <a:cubicBezTo>
                  <a:pt x="2998230" y="75459"/>
                  <a:pt x="3006925" y="112704"/>
                  <a:pt x="3026267" y="185074"/>
                </a:cubicBezTo>
                <a:lnTo>
                  <a:pt x="3057588" y="300602"/>
                </a:lnTo>
                <a:cubicBezTo>
                  <a:pt x="3092280" y="426720"/>
                  <a:pt x="3109670" y="457257"/>
                  <a:pt x="3145072" y="470584"/>
                </a:cubicBezTo>
                <a:lnTo>
                  <a:pt x="3145072" y="475261"/>
                </a:lnTo>
                <a:lnTo>
                  <a:pt x="2941445" y="475261"/>
                </a:lnTo>
                <a:lnTo>
                  <a:pt x="2941445" y="470584"/>
                </a:lnTo>
                <a:cubicBezTo>
                  <a:pt x="2960788" y="463964"/>
                  <a:pt x="2969483" y="453285"/>
                  <a:pt x="2969483" y="428132"/>
                </a:cubicBezTo>
                <a:cubicBezTo>
                  <a:pt x="2969483" y="414894"/>
                  <a:pt x="2967442" y="397596"/>
                  <a:pt x="2962828" y="375002"/>
                </a:cubicBezTo>
                <a:lnTo>
                  <a:pt x="2822641" y="375002"/>
                </a:lnTo>
                <a:cubicBezTo>
                  <a:pt x="2817939" y="397596"/>
                  <a:pt x="2815277" y="414806"/>
                  <a:pt x="2815277" y="428132"/>
                </a:cubicBezTo>
                <a:cubicBezTo>
                  <a:pt x="2815277" y="453374"/>
                  <a:pt x="2823972" y="463964"/>
                  <a:pt x="2843935" y="470584"/>
                </a:cubicBezTo>
                <a:lnTo>
                  <a:pt x="2843935" y="475261"/>
                </a:lnTo>
                <a:lnTo>
                  <a:pt x="2491516" y="475261"/>
                </a:lnTo>
                <a:cubicBezTo>
                  <a:pt x="2505534" y="428132"/>
                  <a:pt x="2483442" y="367677"/>
                  <a:pt x="2406694" y="266799"/>
                </a:cubicBezTo>
                <a:close/>
                <a:moveTo>
                  <a:pt x="2945527" y="298748"/>
                </a:moveTo>
                <a:lnTo>
                  <a:pt x="2893444" y="91610"/>
                </a:lnTo>
                <a:lnTo>
                  <a:pt x="2841362" y="298748"/>
                </a:lnTo>
                <a:lnTo>
                  <a:pt x="2945527" y="298748"/>
                </a:lnTo>
                <a:close/>
                <a:moveTo>
                  <a:pt x="3464130" y="395654"/>
                </a:moveTo>
                <a:lnTo>
                  <a:pt x="3464130" y="391682"/>
                </a:lnTo>
                <a:cubicBezTo>
                  <a:pt x="3522867" y="377032"/>
                  <a:pt x="3554986" y="330609"/>
                  <a:pt x="3554986" y="320018"/>
                </a:cubicBezTo>
                <a:cubicBezTo>
                  <a:pt x="3554986" y="310045"/>
                  <a:pt x="3521625" y="262210"/>
                  <a:pt x="3464130" y="244294"/>
                </a:cubicBezTo>
                <a:lnTo>
                  <a:pt x="3464130" y="240322"/>
                </a:lnTo>
                <a:cubicBezTo>
                  <a:pt x="3522246" y="223024"/>
                  <a:pt x="3554986" y="175895"/>
                  <a:pt x="3554986" y="165304"/>
                </a:cubicBezTo>
                <a:cubicBezTo>
                  <a:pt x="3554986" y="154714"/>
                  <a:pt x="3522956" y="109526"/>
                  <a:pt x="3464130" y="93552"/>
                </a:cubicBezTo>
                <a:lnTo>
                  <a:pt x="3464130" y="89580"/>
                </a:lnTo>
                <a:cubicBezTo>
                  <a:pt x="3524198" y="69017"/>
                  <a:pt x="3546912" y="32478"/>
                  <a:pt x="3558269" y="0"/>
                </a:cubicBezTo>
                <a:lnTo>
                  <a:pt x="3562971" y="0"/>
                </a:lnTo>
                <a:cubicBezTo>
                  <a:pt x="3573707" y="32567"/>
                  <a:pt x="3595711" y="69017"/>
                  <a:pt x="3656400" y="89580"/>
                </a:cubicBezTo>
                <a:lnTo>
                  <a:pt x="3656400" y="93552"/>
                </a:lnTo>
                <a:cubicBezTo>
                  <a:pt x="3597663" y="109526"/>
                  <a:pt x="3566254" y="154625"/>
                  <a:pt x="3566254" y="165304"/>
                </a:cubicBezTo>
                <a:cubicBezTo>
                  <a:pt x="3566254" y="175983"/>
                  <a:pt x="3598284" y="223112"/>
                  <a:pt x="3656400" y="240322"/>
                </a:cubicBezTo>
                <a:lnTo>
                  <a:pt x="3656400" y="244294"/>
                </a:lnTo>
                <a:cubicBezTo>
                  <a:pt x="3598373" y="262210"/>
                  <a:pt x="3566254" y="310045"/>
                  <a:pt x="3566254" y="320018"/>
                </a:cubicBezTo>
                <a:cubicBezTo>
                  <a:pt x="3566254" y="330609"/>
                  <a:pt x="3597663" y="377120"/>
                  <a:pt x="3656400" y="391682"/>
                </a:cubicBezTo>
                <a:lnTo>
                  <a:pt x="3656400" y="395654"/>
                </a:lnTo>
                <a:cubicBezTo>
                  <a:pt x="3595711" y="416924"/>
                  <a:pt x="3573707" y="454080"/>
                  <a:pt x="3562971" y="485940"/>
                </a:cubicBezTo>
                <a:lnTo>
                  <a:pt x="3558269" y="485940"/>
                </a:lnTo>
                <a:cubicBezTo>
                  <a:pt x="3546912" y="454080"/>
                  <a:pt x="3524287" y="416924"/>
                  <a:pt x="3464130" y="395654"/>
                </a:cubicBezTo>
                <a:close/>
                <a:moveTo>
                  <a:pt x="4175003" y="232379"/>
                </a:moveTo>
                <a:lnTo>
                  <a:pt x="4175003" y="294777"/>
                </a:lnTo>
                <a:cubicBezTo>
                  <a:pt x="4175003" y="425573"/>
                  <a:pt x="4182989" y="457433"/>
                  <a:pt x="4229038" y="470760"/>
                </a:cubicBezTo>
                <a:lnTo>
                  <a:pt x="4229038" y="475438"/>
                </a:lnTo>
                <a:lnTo>
                  <a:pt x="4032775" y="475438"/>
                </a:lnTo>
                <a:lnTo>
                  <a:pt x="4032775" y="470760"/>
                </a:lnTo>
                <a:cubicBezTo>
                  <a:pt x="4068177" y="457522"/>
                  <a:pt x="4074211" y="425661"/>
                  <a:pt x="4074211" y="294777"/>
                </a:cubicBezTo>
                <a:lnTo>
                  <a:pt x="4074211" y="191252"/>
                </a:lnTo>
                <a:cubicBezTo>
                  <a:pt x="4074211" y="60456"/>
                  <a:pt x="4068177" y="28595"/>
                  <a:pt x="4032775" y="15268"/>
                </a:cubicBezTo>
                <a:lnTo>
                  <a:pt x="4032775" y="10591"/>
                </a:lnTo>
                <a:lnTo>
                  <a:pt x="4207655" y="10591"/>
                </a:lnTo>
                <a:lnTo>
                  <a:pt x="4207655" y="15268"/>
                </a:lnTo>
                <a:cubicBezTo>
                  <a:pt x="4193636" y="27271"/>
                  <a:pt x="4186981" y="45805"/>
                  <a:pt x="4186981" y="62397"/>
                </a:cubicBezTo>
                <a:cubicBezTo>
                  <a:pt x="4186981" y="104849"/>
                  <a:pt x="4230369" y="155331"/>
                  <a:pt x="4363191" y="242970"/>
                </a:cubicBezTo>
                <a:lnTo>
                  <a:pt x="4363191" y="191164"/>
                </a:lnTo>
                <a:cubicBezTo>
                  <a:pt x="4363191" y="60367"/>
                  <a:pt x="4355827" y="28507"/>
                  <a:pt x="4312440" y="15180"/>
                </a:cubicBezTo>
                <a:lnTo>
                  <a:pt x="4312440" y="10503"/>
                </a:lnTo>
                <a:lnTo>
                  <a:pt x="4505330" y="10503"/>
                </a:lnTo>
                <a:lnTo>
                  <a:pt x="4505330" y="15180"/>
                </a:lnTo>
                <a:cubicBezTo>
                  <a:pt x="4469308" y="28507"/>
                  <a:pt x="4463274" y="60367"/>
                  <a:pt x="4463274" y="191164"/>
                </a:cubicBezTo>
                <a:lnTo>
                  <a:pt x="4463274" y="294688"/>
                </a:lnTo>
                <a:cubicBezTo>
                  <a:pt x="4463274" y="425485"/>
                  <a:pt x="4466646" y="457345"/>
                  <a:pt x="4487319" y="470672"/>
                </a:cubicBezTo>
                <a:lnTo>
                  <a:pt x="4487319" y="475350"/>
                </a:lnTo>
                <a:lnTo>
                  <a:pt x="4373838" y="475350"/>
                </a:lnTo>
                <a:cubicBezTo>
                  <a:pt x="4383865" y="387005"/>
                  <a:pt x="4314392" y="323990"/>
                  <a:pt x="4174915" y="232379"/>
                </a:cubicBezTo>
                <a:close/>
                <a:moveTo>
                  <a:pt x="4577465" y="300690"/>
                </a:moveTo>
                <a:lnTo>
                  <a:pt x="4609495" y="185162"/>
                </a:lnTo>
                <a:cubicBezTo>
                  <a:pt x="4628837" y="111468"/>
                  <a:pt x="4637532" y="74312"/>
                  <a:pt x="4637532" y="51012"/>
                </a:cubicBezTo>
                <a:cubicBezTo>
                  <a:pt x="4637532" y="35038"/>
                  <a:pt x="4634161" y="25771"/>
                  <a:pt x="4627506" y="15180"/>
                </a:cubicBezTo>
                <a:lnTo>
                  <a:pt x="4627506" y="10503"/>
                </a:lnTo>
                <a:lnTo>
                  <a:pt x="4849765" y="10503"/>
                </a:lnTo>
                <a:lnTo>
                  <a:pt x="4849765" y="15180"/>
                </a:lnTo>
                <a:cubicBezTo>
                  <a:pt x="4843110" y="25771"/>
                  <a:pt x="4839739" y="35744"/>
                  <a:pt x="4839739" y="52336"/>
                </a:cubicBezTo>
                <a:cubicBezTo>
                  <a:pt x="4839739" y="75548"/>
                  <a:pt x="4847724" y="112792"/>
                  <a:pt x="4867155" y="185162"/>
                </a:cubicBezTo>
                <a:lnTo>
                  <a:pt x="4899185" y="300690"/>
                </a:lnTo>
                <a:cubicBezTo>
                  <a:pt x="4933167" y="426191"/>
                  <a:pt x="4946565" y="455404"/>
                  <a:pt x="4976643" y="470672"/>
                </a:cubicBezTo>
                <a:lnTo>
                  <a:pt x="4976643" y="475350"/>
                </a:lnTo>
                <a:lnTo>
                  <a:pt x="4782422" y="475350"/>
                </a:lnTo>
                <a:lnTo>
                  <a:pt x="4782422" y="470672"/>
                </a:lnTo>
                <a:cubicBezTo>
                  <a:pt x="4802385" y="464053"/>
                  <a:pt x="4811080" y="453374"/>
                  <a:pt x="4811080" y="428221"/>
                </a:cubicBezTo>
                <a:cubicBezTo>
                  <a:pt x="4811080" y="414982"/>
                  <a:pt x="4808419" y="397684"/>
                  <a:pt x="4803716" y="375090"/>
                </a:cubicBezTo>
                <a:lnTo>
                  <a:pt x="4663529" y="375090"/>
                </a:lnTo>
                <a:cubicBezTo>
                  <a:pt x="4658827" y="397684"/>
                  <a:pt x="4656164" y="414894"/>
                  <a:pt x="4656164" y="428221"/>
                </a:cubicBezTo>
                <a:cubicBezTo>
                  <a:pt x="4656164" y="453462"/>
                  <a:pt x="4664771" y="464053"/>
                  <a:pt x="4684823" y="470672"/>
                </a:cubicBezTo>
                <a:lnTo>
                  <a:pt x="4684823" y="475350"/>
                </a:lnTo>
                <a:lnTo>
                  <a:pt x="4499918" y="475350"/>
                </a:lnTo>
                <a:lnTo>
                  <a:pt x="4499918" y="470672"/>
                </a:lnTo>
                <a:cubicBezTo>
                  <a:pt x="4529286" y="457433"/>
                  <a:pt x="4544015" y="425573"/>
                  <a:pt x="4577376" y="300690"/>
                </a:cubicBezTo>
                <a:close/>
                <a:moveTo>
                  <a:pt x="4785705" y="298748"/>
                </a:moveTo>
                <a:lnTo>
                  <a:pt x="4734333" y="92228"/>
                </a:lnTo>
                <a:lnTo>
                  <a:pt x="4682250" y="298748"/>
                </a:lnTo>
                <a:lnTo>
                  <a:pt x="4785705" y="298748"/>
                </a:lnTo>
                <a:close/>
                <a:moveTo>
                  <a:pt x="5028637" y="294777"/>
                </a:moveTo>
                <a:lnTo>
                  <a:pt x="5028637" y="191252"/>
                </a:lnTo>
                <a:cubicBezTo>
                  <a:pt x="5028637" y="60456"/>
                  <a:pt x="5022603" y="28595"/>
                  <a:pt x="4987202" y="15268"/>
                </a:cubicBezTo>
                <a:lnTo>
                  <a:pt x="4987202" y="10591"/>
                </a:lnTo>
                <a:lnTo>
                  <a:pt x="5322231" y="10591"/>
                </a:lnTo>
                <a:lnTo>
                  <a:pt x="5332967" y="181897"/>
                </a:lnTo>
                <a:lnTo>
                  <a:pt x="5328264" y="181897"/>
                </a:lnTo>
                <a:lnTo>
                  <a:pt x="5313625" y="151360"/>
                </a:lnTo>
                <a:cubicBezTo>
                  <a:pt x="5292241" y="107585"/>
                  <a:pt x="5274851" y="97612"/>
                  <a:pt x="5184084" y="97612"/>
                </a:cubicBezTo>
                <a:lnTo>
                  <a:pt x="5138036" y="97612"/>
                </a:lnTo>
                <a:lnTo>
                  <a:pt x="5138036" y="217111"/>
                </a:lnTo>
                <a:lnTo>
                  <a:pt x="5176720" y="217111"/>
                </a:lnTo>
                <a:cubicBezTo>
                  <a:pt x="5226141" y="217111"/>
                  <a:pt x="5238829" y="209168"/>
                  <a:pt x="5254178" y="159391"/>
                </a:cubicBezTo>
                <a:lnTo>
                  <a:pt x="5258881" y="159391"/>
                </a:lnTo>
                <a:lnTo>
                  <a:pt x="5268197" y="353909"/>
                </a:lnTo>
                <a:lnTo>
                  <a:pt x="5263494" y="353909"/>
                </a:lnTo>
                <a:cubicBezTo>
                  <a:pt x="5240159" y="299454"/>
                  <a:pt x="5227471" y="291511"/>
                  <a:pt x="5177342" y="291511"/>
                </a:cubicBezTo>
                <a:lnTo>
                  <a:pt x="5138036" y="291511"/>
                </a:lnTo>
                <a:cubicBezTo>
                  <a:pt x="5138657" y="424955"/>
                  <a:pt x="5148683" y="457522"/>
                  <a:pt x="5192070" y="470760"/>
                </a:cubicBezTo>
                <a:lnTo>
                  <a:pt x="5192070" y="475438"/>
                </a:lnTo>
                <a:lnTo>
                  <a:pt x="4987113" y="475438"/>
                </a:lnTo>
                <a:lnTo>
                  <a:pt x="4987113" y="470760"/>
                </a:lnTo>
                <a:cubicBezTo>
                  <a:pt x="5022515" y="457522"/>
                  <a:pt x="5028548" y="425661"/>
                  <a:pt x="5028548" y="294777"/>
                </a:cubicBezTo>
                <a:close/>
                <a:moveTo>
                  <a:pt x="5375112" y="300690"/>
                </a:moveTo>
                <a:lnTo>
                  <a:pt x="5405811" y="185162"/>
                </a:lnTo>
                <a:cubicBezTo>
                  <a:pt x="5425774" y="111468"/>
                  <a:pt x="5434469" y="74312"/>
                  <a:pt x="5434469" y="51012"/>
                </a:cubicBezTo>
                <a:cubicBezTo>
                  <a:pt x="5434469" y="35038"/>
                  <a:pt x="5431098" y="25771"/>
                  <a:pt x="5423733" y="15180"/>
                </a:cubicBezTo>
                <a:lnTo>
                  <a:pt x="5423733" y="10503"/>
                </a:lnTo>
                <a:lnTo>
                  <a:pt x="5646702" y="10503"/>
                </a:lnTo>
                <a:lnTo>
                  <a:pt x="5646702" y="15180"/>
                </a:lnTo>
                <a:cubicBezTo>
                  <a:pt x="5640048" y="25771"/>
                  <a:pt x="5636055" y="35744"/>
                  <a:pt x="5636055" y="52336"/>
                </a:cubicBezTo>
                <a:cubicBezTo>
                  <a:pt x="5636055" y="75548"/>
                  <a:pt x="5644661" y="112792"/>
                  <a:pt x="5664004" y="185162"/>
                </a:cubicBezTo>
                <a:lnTo>
                  <a:pt x="5695412" y="300690"/>
                </a:lnTo>
                <a:cubicBezTo>
                  <a:pt x="5729395" y="426191"/>
                  <a:pt x="5743414" y="455404"/>
                  <a:pt x="5772782" y="470672"/>
                </a:cubicBezTo>
                <a:lnTo>
                  <a:pt x="5772782" y="475350"/>
                </a:lnTo>
                <a:lnTo>
                  <a:pt x="5579270" y="475350"/>
                </a:lnTo>
                <a:lnTo>
                  <a:pt x="5579270" y="470672"/>
                </a:lnTo>
                <a:cubicBezTo>
                  <a:pt x="5598613" y="464053"/>
                  <a:pt x="5607308" y="453374"/>
                  <a:pt x="5607308" y="428221"/>
                </a:cubicBezTo>
                <a:cubicBezTo>
                  <a:pt x="5607308" y="414982"/>
                  <a:pt x="5605267" y="397684"/>
                  <a:pt x="5600653" y="375090"/>
                </a:cubicBezTo>
                <a:lnTo>
                  <a:pt x="5460466" y="375090"/>
                </a:lnTo>
                <a:cubicBezTo>
                  <a:pt x="5455764" y="397684"/>
                  <a:pt x="5453102" y="414894"/>
                  <a:pt x="5453102" y="428221"/>
                </a:cubicBezTo>
                <a:cubicBezTo>
                  <a:pt x="5453102" y="453462"/>
                  <a:pt x="5461708" y="464053"/>
                  <a:pt x="5481761" y="470672"/>
                </a:cubicBezTo>
                <a:lnTo>
                  <a:pt x="5481761" y="475350"/>
                </a:lnTo>
                <a:lnTo>
                  <a:pt x="5289491" y="475350"/>
                </a:lnTo>
                <a:lnTo>
                  <a:pt x="5289491" y="470672"/>
                </a:lnTo>
                <a:cubicBezTo>
                  <a:pt x="5323473" y="456727"/>
                  <a:pt x="5340864" y="426897"/>
                  <a:pt x="5374934" y="300690"/>
                </a:cubicBezTo>
                <a:close/>
                <a:moveTo>
                  <a:pt x="5582642" y="298748"/>
                </a:moveTo>
                <a:lnTo>
                  <a:pt x="5531269" y="92228"/>
                </a:lnTo>
                <a:lnTo>
                  <a:pt x="5479276" y="298748"/>
                </a:lnTo>
                <a:lnTo>
                  <a:pt x="5582731" y="298748"/>
                </a:lnTo>
                <a:close/>
                <a:moveTo>
                  <a:pt x="5784227" y="470672"/>
                </a:moveTo>
                <a:cubicBezTo>
                  <a:pt x="5819629" y="457433"/>
                  <a:pt x="5825663" y="425573"/>
                  <a:pt x="5825663" y="294688"/>
                </a:cubicBezTo>
                <a:lnTo>
                  <a:pt x="5825663" y="191164"/>
                </a:lnTo>
                <a:cubicBezTo>
                  <a:pt x="5825663" y="60367"/>
                  <a:pt x="5819629" y="28507"/>
                  <a:pt x="5784227" y="15180"/>
                </a:cubicBezTo>
                <a:lnTo>
                  <a:pt x="5784227" y="10503"/>
                </a:lnTo>
                <a:lnTo>
                  <a:pt x="6014471" y="10503"/>
                </a:lnTo>
                <a:cubicBezTo>
                  <a:pt x="6130614" y="10503"/>
                  <a:pt x="6199997" y="72900"/>
                  <a:pt x="6199997" y="172453"/>
                </a:cubicBezTo>
                <a:cubicBezTo>
                  <a:pt x="6199997" y="241470"/>
                  <a:pt x="6166016" y="288687"/>
                  <a:pt x="6107900" y="311192"/>
                </a:cubicBezTo>
                <a:lnTo>
                  <a:pt x="6114555" y="323107"/>
                </a:lnTo>
                <a:cubicBezTo>
                  <a:pt x="6170629" y="422660"/>
                  <a:pt x="6199377" y="455227"/>
                  <a:pt x="6271422" y="467848"/>
                </a:cubicBezTo>
                <a:cubicBezTo>
                  <a:pt x="6279496" y="428662"/>
                  <a:pt x="6280738" y="357615"/>
                  <a:pt x="6280738" y="294512"/>
                </a:cubicBezTo>
                <a:lnTo>
                  <a:pt x="6280738" y="190987"/>
                </a:lnTo>
                <a:cubicBezTo>
                  <a:pt x="6280738" y="60191"/>
                  <a:pt x="6274794" y="28330"/>
                  <a:pt x="6238771" y="15004"/>
                </a:cubicBezTo>
                <a:lnTo>
                  <a:pt x="6238771" y="10326"/>
                </a:lnTo>
                <a:lnTo>
                  <a:pt x="6469015" y="10326"/>
                </a:lnTo>
                <a:cubicBezTo>
                  <a:pt x="6585157" y="10326"/>
                  <a:pt x="6654541" y="72723"/>
                  <a:pt x="6654541" y="172277"/>
                </a:cubicBezTo>
                <a:cubicBezTo>
                  <a:pt x="6654541" y="241293"/>
                  <a:pt x="6620559" y="288511"/>
                  <a:pt x="6562443" y="311016"/>
                </a:cubicBezTo>
                <a:cubicBezTo>
                  <a:pt x="6617808" y="409952"/>
                  <a:pt x="6649217" y="451079"/>
                  <a:pt x="6691274" y="470319"/>
                </a:cubicBezTo>
                <a:lnTo>
                  <a:pt x="6691274" y="474997"/>
                </a:lnTo>
                <a:lnTo>
                  <a:pt x="6501045" y="474997"/>
                </a:lnTo>
                <a:cubicBezTo>
                  <a:pt x="6514442" y="427868"/>
                  <a:pt x="6493060" y="367412"/>
                  <a:pt x="6414981" y="265829"/>
                </a:cubicBezTo>
                <a:cubicBezTo>
                  <a:pt x="6504417" y="272448"/>
                  <a:pt x="6538487" y="238557"/>
                  <a:pt x="6538487" y="181544"/>
                </a:cubicBezTo>
                <a:cubicBezTo>
                  <a:pt x="6538487" y="124530"/>
                  <a:pt x="6503086" y="97259"/>
                  <a:pt x="6444349" y="97259"/>
                </a:cubicBezTo>
                <a:lnTo>
                  <a:pt x="6390315" y="97259"/>
                </a:lnTo>
                <a:lnTo>
                  <a:pt x="6390315" y="294424"/>
                </a:lnTo>
                <a:cubicBezTo>
                  <a:pt x="6390315" y="425220"/>
                  <a:pt x="6395727" y="457080"/>
                  <a:pt x="6429088" y="470407"/>
                </a:cubicBezTo>
                <a:lnTo>
                  <a:pt x="6429088" y="475085"/>
                </a:lnTo>
                <a:lnTo>
                  <a:pt x="6046679" y="475085"/>
                </a:lnTo>
                <a:cubicBezTo>
                  <a:pt x="6059988" y="427956"/>
                  <a:pt x="6038605" y="367500"/>
                  <a:pt x="5960526" y="265917"/>
                </a:cubicBezTo>
                <a:cubicBezTo>
                  <a:pt x="6049962" y="272536"/>
                  <a:pt x="6084033" y="238646"/>
                  <a:pt x="6084033" y="181632"/>
                </a:cubicBezTo>
                <a:cubicBezTo>
                  <a:pt x="6084033" y="124618"/>
                  <a:pt x="6048631" y="97347"/>
                  <a:pt x="5989983" y="97347"/>
                </a:cubicBezTo>
                <a:lnTo>
                  <a:pt x="5935239" y="97347"/>
                </a:lnTo>
                <a:lnTo>
                  <a:pt x="5935239" y="294512"/>
                </a:lnTo>
                <a:cubicBezTo>
                  <a:pt x="5935239" y="425308"/>
                  <a:pt x="5941184" y="457169"/>
                  <a:pt x="5974545" y="470495"/>
                </a:cubicBezTo>
                <a:lnTo>
                  <a:pt x="5974545" y="475173"/>
                </a:lnTo>
                <a:lnTo>
                  <a:pt x="5784316" y="475173"/>
                </a:lnTo>
                <a:lnTo>
                  <a:pt x="5784316" y="470495"/>
                </a:lnTo>
                <a:close/>
                <a:moveTo>
                  <a:pt x="6698017" y="242970"/>
                </a:moveTo>
                <a:cubicBezTo>
                  <a:pt x="6698017" y="100877"/>
                  <a:pt x="6801471" y="0"/>
                  <a:pt x="6946361" y="0"/>
                </a:cubicBezTo>
                <a:cubicBezTo>
                  <a:pt x="7091250" y="0"/>
                  <a:pt x="7194616" y="100877"/>
                  <a:pt x="7194616" y="242970"/>
                </a:cubicBezTo>
                <a:cubicBezTo>
                  <a:pt x="7194616" y="385063"/>
                  <a:pt x="7091872" y="485940"/>
                  <a:pt x="6946361" y="485940"/>
                </a:cubicBezTo>
                <a:cubicBezTo>
                  <a:pt x="6800850" y="485940"/>
                  <a:pt x="6698017" y="384357"/>
                  <a:pt x="6698017" y="242970"/>
                </a:cubicBezTo>
                <a:close/>
                <a:moveTo>
                  <a:pt x="7083088" y="242970"/>
                </a:moveTo>
                <a:cubicBezTo>
                  <a:pt x="7083088" y="159303"/>
                  <a:pt x="7027013" y="100877"/>
                  <a:pt x="6946272" y="100877"/>
                </a:cubicBezTo>
                <a:cubicBezTo>
                  <a:pt x="6865531" y="100877"/>
                  <a:pt x="6809456" y="159303"/>
                  <a:pt x="6809456" y="242970"/>
                </a:cubicBezTo>
                <a:cubicBezTo>
                  <a:pt x="6809456" y="326637"/>
                  <a:pt x="6865531" y="384357"/>
                  <a:pt x="6946272" y="384357"/>
                </a:cubicBezTo>
                <a:cubicBezTo>
                  <a:pt x="7027013" y="384357"/>
                  <a:pt x="7083088" y="326549"/>
                  <a:pt x="7083088" y="242970"/>
                </a:cubicBezTo>
                <a:close/>
                <a:moveTo>
                  <a:pt x="7253353" y="300690"/>
                </a:moveTo>
                <a:lnTo>
                  <a:pt x="7284052" y="185162"/>
                </a:lnTo>
                <a:cubicBezTo>
                  <a:pt x="7304104" y="111468"/>
                  <a:pt x="7312711" y="74312"/>
                  <a:pt x="7312711" y="51012"/>
                </a:cubicBezTo>
                <a:cubicBezTo>
                  <a:pt x="7312711" y="35038"/>
                  <a:pt x="7309428" y="25771"/>
                  <a:pt x="7302064" y="15180"/>
                </a:cubicBezTo>
                <a:lnTo>
                  <a:pt x="7302064" y="10503"/>
                </a:lnTo>
                <a:lnTo>
                  <a:pt x="7525032" y="10503"/>
                </a:lnTo>
                <a:lnTo>
                  <a:pt x="7525032" y="15180"/>
                </a:lnTo>
                <a:cubicBezTo>
                  <a:pt x="7518378" y="25771"/>
                  <a:pt x="7514296" y="35744"/>
                  <a:pt x="7514296" y="52336"/>
                </a:cubicBezTo>
                <a:cubicBezTo>
                  <a:pt x="7514296" y="75548"/>
                  <a:pt x="7522992" y="112792"/>
                  <a:pt x="7542334" y="185162"/>
                </a:cubicBezTo>
                <a:lnTo>
                  <a:pt x="7573654" y="300690"/>
                </a:lnTo>
                <a:cubicBezTo>
                  <a:pt x="7608346" y="426808"/>
                  <a:pt x="7625736" y="457345"/>
                  <a:pt x="7658476" y="470672"/>
                </a:cubicBezTo>
                <a:lnTo>
                  <a:pt x="7658476" y="475350"/>
                </a:lnTo>
                <a:lnTo>
                  <a:pt x="7457512" y="475350"/>
                </a:lnTo>
                <a:lnTo>
                  <a:pt x="7457512" y="470672"/>
                </a:lnTo>
                <a:cubicBezTo>
                  <a:pt x="7476854" y="464053"/>
                  <a:pt x="7485549" y="453374"/>
                  <a:pt x="7485549" y="428221"/>
                </a:cubicBezTo>
                <a:cubicBezTo>
                  <a:pt x="7485549" y="414982"/>
                  <a:pt x="7483508" y="397684"/>
                  <a:pt x="7478894" y="375090"/>
                </a:cubicBezTo>
                <a:lnTo>
                  <a:pt x="7338707" y="375090"/>
                </a:lnTo>
                <a:cubicBezTo>
                  <a:pt x="7334005" y="397684"/>
                  <a:pt x="7331343" y="414894"/>
                  <a:pt x="7331343" y="428221"/>
                </a:cubicBezTo>
                <a:cubicBezTo>
                  <a:pt x="7331343" y="453462"/>
                  <a:pt x="7340039" y="464053"/>
                  <a:pt x="7360002" y="470672"/>
                </a:cubicBezTo>
                <a:lnTo>
                  <a:pt x="7360002" y="475350"/>
                </a:lnTo>
                <a:lnTo>
                  <a:pt x="7167732" y="475350"/>
                </a:lnTo>
                <a:lnTo>
                  <a:pt x="7167732" y="470672"/>
                </a:lnTo>
                <a:cubicBezTo>
                  <a:pt x="7201093" y="457433"/>
                  <a:pt x="7219105" y="426897"/>
                  <a:pt x="7253175" y="300690"/>
                </a:cubicBezTo>
                <a:close/>
                <a:moveTo>
                  <a:pt x="7460972" y="298748"/>
                </a:moveTo>
                <a:lnTo>
                  <a:pt x="7409599" y="92228"/>
                </a:lnTo>
                <a:lnTo>
                  <a:pt x="7357517" y="298748"/>
                </a:lnTo>
                <a:lnTo>
                  <a:pt x="7460972" y="298748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10798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20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vertical y texto">
    <p:bg>
      <p:bgPr>
        <a:solidFill>
          <a:srgbClr val="005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2659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vertical y tex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44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vertical y tex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84FA2442-4F56-3AC9-03D3-500757B1AE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9629" y="365691"/>
            <a:ext cx="228391" cy="29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68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4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vertical y texto">
    <p:bg>
      <p:bgPr>
        <a:solidFill>
          <a:srgbClr val="0095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84FA2442-4F56-3AC9-03D3-500757B1AE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9629" y="365691"/>
            <a:ext cx="228391" cy="29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67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ítulo vertical y texto">
    <p:bg>
      <p:bgPr>
        <a:solidFill>
          <a:srgbClr val="005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330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vertical y texto">
    <p:bg>
      <p:bgPr>
        <a:solidFill>
          <a:srgbClr val="005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84FA2442-4F56-3AC9-03D3-500757B1AE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9629" y="365691"/>
            <a:ext cx="228391" cy="29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30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26B43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53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DE53C"/>
          </p15:clr>
        </p15:guide>
        <p15:guide id="2" pos="3840">
          <p15:clr>
            <a:srgbClr val="000000"/>
          </p15:clr>
        </p15:guide>
        <p15:guide id="3" pos="302">
          <p15:clr>
            <a:srgbClr val="5ACBF0"/>
          </p15:clr>
        </p15:guide>
        <p15:guide id="4" pos="7378">
          <p15:clr>
            <a:srgbClr val="5ACBF0"/>
          </p15:clr>
        </p15:guide>
        <p15:guide id="5" orient="horz" pos="300">
          <p15:clr>
            <a:srgbClr val="5ACBF0"/>
          </p15:clr>
        </p15:guide>
        <p15:guide id="6" orient="horz" pos="4020">
          <p15:clr>
            <a:srgbClr val="5ACBF0"/>
          </p15:clr>
        </p15:guide>
        <p15:guide id="11" pos="2434">
          <p15:clr>
            <a:srgbClr val="F26B43"/>
          </p15:clr>
        </p15:guide>
        <p15:guide id="12" pos="2774">
          <p15:clr>
            <a:srgbClr val="F26B43"/>
          </p15:clr>
        </p15:guide>
        <p15:guide id="13" pos="4906">
          <p15:clr>
            <a:srgbClr val="F26B43"/>
          </p15:clr>
        </p15:guide>
        <p15:guide id="14" pos="5246">
          <p15:clr>
            <a:srgbClr val="F26B43"/>
          </p15:clr>
        </p15:guide>
        <p15:guide id="15" pos="3681">
          <p15:clr>
            <a:srgbClr val="F26B43"/>
          </p15:clr>
        </p15:guide>
        <p15:guide id="16" pos="3999">
          <p15:clr>
            <a:srgbClr val="F26B43"/>
          </p15:clr>
        </p15:guide>
        <p15:guide id="17" orient="horz" pos="3838">
          <p15:clr>
            <a:srgbClr val="5ACBF0"/>
          </p15:clr>
        </p15:guide>
        <p15:guide id="18" pos="1844">
          <p15:clr>
            <a:srgbClr val="9FCC3B"/>
          </p15:clr>
        </p15:guide>
        <p15:guide id="19" pos="2162">
          <p15:clr>
            <a:srgbClr val="9FCC3B"/>
          </p15:clr>
        </p15:guide>
        <p15:guide id="20" pos="5518">
          <p15:clr>
            <a:srgbClr val="9FCC3B"/>
          </p15:clr>
        </p15:guide>
        <p15:guide id="21" pos="5836">
          <p15:clr>
            <a:srgbClr val="9FCC3B"/>
          </p15:clr>
        </p15:guide>
        <p15:guide id="22" orient="horz" pos="799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03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txStyles>
    <p:titleStyle>
      <a:lvl1pPr algn="l" defTabSz="683880" rtl="0" eaLnBrk="1" latinLnBrk="0" hangingPunct="1">
        <a:lnSpc>
          <a:spcPct val="90000"/>
        </a:lnSpc>
        <a:spcBef>
          <a:spcPct val="0"/>
        </a:spcBef>
        <a:buNone/>
        <a:defRPr sz="3291" b="0" i="0" kern="1200">
          <a:solidFill>
            <a:schemeClr val="tx1"/>
          </a:solidFill>
          <a:latin typeface="Arial" panose="020B0604020202020204" pitchFamily="34" charset="0"/>
          <a:ea typeface="Arimo" panose="020B0604020202020204" pitchFamily="34" charset="0"/>
          <a:cs typeface="Arial" panose="020B0604020202020204" pitchFamily="34" charset="0"/>
        </a:defRPr>
      </a:lvl1pPr>
    </p:titleStyle>
    <p:bodyStyle>
      <a:lvl1pPr marL="170970" indent="-170970" algn="l" defTabSz="683880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094" b="0" i="0" kern="1200">
          <a:solidFill>
            <a:schemeClr val="tx1"/>
          </a:solidFill>
          <a:latin typeface="Arial" panose="020B0604020202020204" pitchFamily="34" charset="0"/>
          <a:ea typeface="Arimo" panose="020B0604020202020204" pitchFamily="34" charset="0"/>
          <a:cs typeface="Arial" panose="020B0604020202020204" pitchFamily="34" charset="0"/>
        </a:defRPr>
      </a:lvl1pPr>
      <a:lvl2pPr marL="512910" indent="-170970" algn="l" defTabSz="683880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795" b="0" i="0" kern="1200">
          <a:solidFill>
            <a:schemeClr val="tx1"/>
          </a:solidFill>
          <a:latin typeface="Arial" panose="020B0604020202020204" pitchFamily="34" charset="0"/>
          <a:ea typeface="Arimo" panose="020B0604020202020204" pitchFamily="34" charset="0"/>
          <a:cs typeface="Arial" panose="020B0604020202020204" pitchFamily="34" charset="0"/>
        </a:defRPr>
      </a:lvl2pPr>
      <a:lvl3pPr marL="854850" indent="-170970" algn="l" defTabSz="683880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96" b="0" i="0" kern="1200">
          <a:solidFill>
            <a:schemeClr val="tx1"/>
          </a:solidFill>
          <a:latin typeface="Arial" panose="020B0604020202020204" pitchFamily="34" charset="0"/>
          <a:ea typeface="Arimo" panose="020B0604020202020204" pitchFamily="34" charset="0"/>
          <a:cs typeface="Arial" panose="020B0604020202020204" pitchFamily="34" charset="0"/>
        </a:defRPr>
      </a:lvl3pPr>
      <a:lvl4pPr marL="1196790" indent="-170970" algn="l" defTabSz="683880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6" b="0" i="0" kern="1200">
          <a:solidFill>
            <a:schemeClr val="tx1"/>
          </a:solidFill>
          <a:latin typeface="Arial" panose="020B0604020202020204" pitchFamily="34" charset="0"/>
          <a:ea typeface="Arimo" panose="020B0604020202020204" pitchFamily="34" charset="0"/>
          <a:cs typeface="Arial" panose="020B0604020202020204" pitchFamily="34" charset="0"/>
        </a:defRPr>
      </a:lvl4pPr>
      <a:lvl5pPr marL="1538729" indent="-170970" algn="l" defTabSz="683880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6" b="0" i="0" kern="1200">
          <a:solidFill>
            <a:schemeClr val="tx1"/>
          </a:solidFill>
          <a:latin typeface="Arial" panose="020B0604020202020204" pitchFamily="34" charset="0"/>
          <a:ea typeface="Arimo" panose="020B0604020202020204" pitchFamily="34" charset="0"/>
          <a:cs typeface="Arial" panose="020B0604020202020204" pitchFamily="34" charset="0"/>
        </a:defRPr>
      </a:lvl5pPr>
      <a:lvl6pPr marL="1880669" indent="-170970" algn="l" defTabSz="683880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6" kern="1200">
          <a:solidFill>
            <a:schemeClr val="tx1"/>
          </a:solidFill>
          <a:latin typeface="+mn-lt"/>
          <a:ea typeface="+mn-ea"/>
          <a:cs typeface="+mn-cs"/>
        </a:defRPr>
      </a:lvl6pPr>
      <a:lvl7pPr marL="2222609" indent="-170970" algn="l" defTabSz="683880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6" kern="1200">
          <a:solidFill>
            <a:schemeClr val="tx1"/>
          </a:solidFill>
          <a:latin typeface="+mn-lt"/>
          <a:ea typeface="+mn-ea"/>
          <a:cs typeface="+mn-cs"/>
        </a:defRPr>
      </a:lvl7pPr>
      <a:lvl8pPr marL="2564549" indent="-170970" algn="l" defTabSz="683880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6" kern="1200">
          <a:solidFill>
            <a:schemeClr val="tx1"/>
          </a:solidFill>
          <a:latin typeface="+mn-lt"/>
          <a:ea typeface="+mn-ea"/>
          <a:cs typeface="+mn-cs"/>
        </a:defRPr>
      </a:lvl8pPr>
      <a:lvl9pPr marL="2906489" indent="-170970" algn="l" defTabSz="683880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3880" rtl="0" eaLnBrk="1" latinLnBrk="0" hangingPunct="1">
        <a:defRPr sz="1346" kern="1200">
          <a:solidFill>
            <a:schemeClr val="tx1"/>
          </a:solidFill>
          <a:latin typeface="+mn-lt"/>
          <a:ea typeface="+mn-ea"/>
          <a:cs typeface="+mn-cs"/>
        </a:defRPr>
      </a:lvl1pPr>
      <a:lvl2pPr marL="341940" algn="l" defTabSz="683880" rtl="0" eaLnBrk="1" latinLnBrk="0" hangingPunct="1">
        <a:defRPr sz="1346" kern="1200">
          <a:solidFill>
            <a:schemeClr val="tx1"/>
          </a:solidFill>
          <a:latin typeface="+mn-lt"/>
          <a:ea typeface="+mn-ea"/>
          <a:cs typeface="+mn-cs"/>
        </a:defRPr>
      </a:lvl2pPr>
      <a:lvl3pPr marL="683880" algn="l" defTabSz="683880" rtl="0" eaLnBrk="1" latinLnBrk="0" hangingPunct="1">
        <a:defRPr sz="1346" kern="1200">
          <a:solidFill>
            <a:schemeClr val="tx1"/>
          </a:solidFill>
          <a:latin typeface="+mn-lt"/>
          <a:ea typeface="+mn-ea"/>
          <a:cs typeface="+mn-cs"/>
        </a:defRPr>
      </a:lvl3pPr>
      <a:lvl4pPr marL="1025820" algn="l" defTabSz="683880" rtl="0" eaLnBrk="1" latinLnBrk="0" hangingPunct="1">
        <a:defRPr sz="1346" kern="1200">
          <a:solidFill>
            <a:schemeClr val="tx1"/>
          </a:solidFill>
          <a:latin typeface="+mn-lt"/>
          <a:ea typeface="+mn-ea"/>
          <a:cs typeface="+mn-cs"/>
        </a:defRPr>
      </a:lvl4pPr>
      <a:lvl5pPr marL="1367760" algn="l" defTabSz="683880" rtl="0" eaLnBrk="1" latinLnBrk="0" hangingPunct="1">
        <a:defRPr sz="1346" kern="1200">
          <a:solidFill>
            <a:schemeClr val="tx1"/>
          </a:solidFill>
          <a:latin typeface="+mn-lt"/>
          <a:ea typeface="+mn-ea"/>
          <a:cs typeface="+mn-cs"/>
        </a:defRPr>
      </a:lvl5pPr>
      <a:lvl6pPr marL="1709699" algn="l" defTabSz="683880" rtl="0" eaLnBrk="1" latinLnBrk="0" hangingPunct="1">
        <a:defRPr sz="1346" kern="1200">
          <a:solidFill>
            <a:schemeClr val="tx1"/>
          </a:solidFill>
          <a:latin typeface="+mn-lt"/>
          <a:ea typeface="+mn-ea"/>
          <a:cs typeface="+mn-cs"/>
        </a:defRPr>
      </a:lvl6pPr>
      <a:lvl7pPr marL="2051639" algn="l" defTabSz="683880" rtl="0" eaLnBrk="1" latinLnBrk="0" hangingPunct="1">
        <a:defRPr sz="1346" kern="1200">
          <a:solidFill>
            <a:schemeClr val="tx1"/>
          </a:solidFill>
          <a:latin typeface="+mn-lt"/>
          <a:ea typeface="+mn-ea"/>
          <a:cs typeface="+mn-cs"/>
        </a:defRPr>
      </a:lvl7pPr>
      <a:lvl8pPr marL="2393579" algn="l" defTabSz="683880" rtl="0" eaLnBrk="1" latinLnBrk="0" hangingPunct="1">
        <a:defRPr sz="1346" kern="1200">
          <a:solidFill>
            <a:schemeClr val="tx1"/>
          </a:solidFill>
          <a:latin typeface="+mn-lt"/>
          <a:ea typeface="+mn-ea"/>
          <a:cs typeface="+mn-cs"/>
        </a:defRPr>
      </a:lvl8pPr>
      <a:lvl9pPr marL="2735519" algn="l" defTabSz="683880" rtl="0" eaLnBrk="1" latinLnBrk="0" hangingPunct="1">
        <a:defRPr sz="13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C35EA4"/>
          </p15:clr>
        </p15:guide>
        <p15:guide id="2" orient="horz" pos="2160">
          <p15:clr>
            <a:srgbClr val="C35EA4"/>
          </p15:clr>
        </p15:guide>
        <p15:guide id="4" pos="7378">
          <p15:clr>
            <a:srgbClr val="F26B43"/>
          </p15:clr>
        </p15:guide>
        <p15:guide id="6" pos="2819">
          <p15:clr>
            <a:srgbClr val="5ACBF0"/>
          </p15:clr>
        </p15:guide>
        <p15:guide id="8" pos="3591">
          <p15:clr>
            <a:srgbClr val="9FCC3B"/>
          </p15:clr>
        </p15:guide>
        <p15:guide id="9" pos="4089">
          <p15:clr>
            <a:srgbClr val="9FCC3B"/>
          </p15:clr>
        </p15:guide>
        <p15:guide id="10" pos="4861">
          <p15:clr>
            <a:srgbClr val="5ACBF0"/>
          </p15:clr>
        </p15:guide>
        <p15:guide id="15" orient="horz" pos="300">
          <p15:clr>
            <a:srgbClr val="F26B43"/>
          </p15:clr>
        </p15:guide>
        <p15:guide id="17" orient="horz" pos="4020">
          <p15:clr>
            <a:srgbClr val="F26B43"/>
          </p15:clr>
        </p15:guide>
        <p15:guide id="18" pos="302">
          <p15:clr>
            <a:srgbClr val="F26B43"/>
          </p15:clr>
        </p15:guide>
        <p15:guide id="21" pos="2320">
          <p15:clr>
            <a:srgbClr val="5ACBF0"/>
          </p15:clr>
        </p15:guide>
        <p15:guide id="22" pos="5360">
          <p15:clr>
            <a:srgbClr val="5ACBF0"/>
          </p15:clr>
        </p15:guide>
        <p15:guide id="23" pos="2570">
          <p15:clr>
            <a:srgbClr val="C35EA4"/>
          </p15:clr>
        </p15:guide>
        <p15:guide id="24" pos="5110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18.emf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8.emf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1.emf"/><Relationship Id="rId4" Type="http://schemas.openxmlformats.org/officeDocument/2006/relationships/image" Target="../media/image18.emf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5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9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sv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Relationship Id="rId14" Type="http://schemas.openxmlformats.org/officeDocument/2006/relationships/image" Target="../media/image4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D9BD9C27-B38B-794F-D18C-CD6B8A9EC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58317" y="397401"/>
            <a:ext cx="4630126" cy="6064893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1B4B234B-F376-84A2-E3B2-31D0CF5F3B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3069" y="411136"/>
            <a:ext cx="2636473" cy="27928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0D13D39-D384-8300-D576-FE4997B68F5E}"/>
              </a:ext>
            </a:extLst>
          </p:cNvPr>
          <p:cNvSpPr txBox="1"/>
          <p:nvPr/>
        </p:nvSpPr>
        <p:spPr>
          <a:xfrm>
            <a:off x="705309" y="2540523"/>
            <a:ext cx="7267669" cy="20329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gtree SemiBold" pitchFamily="2" charset="0"/>
                <a:ea typeface="+mn-ea"/>
                <a:cs typeface="Archivo ExtraLight" pitchFamily="2" charset="77"/>
              </a:rPr>
              <a:t>Ecodesign in the </a:t>
            </a:r>
          </a:p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gtree SemiBold" pitchFamily="2" charset="0"/>
                <a:ea typeface="+mn-ea"/>
                <a:cs typeface="Archivo ExtraLight" pitchFamily="2" charset="77"/>
              </a:rPr>
              <a:t>perfume </a:t>
            </a:r>
            <a:r>
              <a:rPr lang="en-GB" sz="4400" b="1" dirty="0">
                <a:solidFill>
                  <a:srgbClr val="FFFFFF"/>
                </a:solidFill>
                <a:latin typeface="Figtree SemiBold" pitchFamily="2" charset="0"/>
              </a:rPr>
              <a:t>and cosmetics sector</a:t>
            </a:r>
          </a:p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76E5A3"/>
              </a:highlight>
              <a:uLnTx/>
              <a:uFillTx/>
              <a:latin typeface="Figtree SemiBold" pitchFamily="2" charset="0"/>
              <a:ea typeface="+mn-ea"/>
              <a:cs typeface="Archivo ExtraLight" pitchFamily="2" charset="77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F5B2762-E24D-3106-A90B-83B83187C04D}"/>
              </a:ext>
            </a:extLst>
          </p:cNvPr>
          <p:cNvSpPr txBox="1"/>
          <p:nvPr/>
        </p:nvSpPr>
        <p:spPr>
          <a:xfrm>
            <a:off x="403557" y="6116887"/>
            <a:ext cx="537895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gtree Medium" pitchFamily="2" charset="0"/>
                <a:ea typeface="+mn-ea"/>
                <a:cs typeface="Archivo ExtraLight" pitchFamily="2" charset="77"/>
              </a:rPr>
              <a:t>November 2024</a:t>
            </a:r>
          </a:p>
        </p:txBody>
      </p:sp>
    </p:spTree>
    <p:extLst>
      <p:ext uri="{BB962C8B-B14F-4D97-AF65-F5344CB8AC3E}">
        <p14:creationId xmlns:p14="http://schemas.microsoft.com/office/powerpoint/2010/main" val="148962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364B7-C4FA-004A-5FFC-C7A3128A8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AB0732B-0E20-D3E5-0409-4408B0226D7B}"/>
              </a:ext>
            </a:extLst>
          </p:cNvPr>
          <p:cNvSpPr txBox="1"/>
          <p:nvPr/>
        </p:nvSpPr>
        <p:spPr>
          <a:xfrm>
            <a:off x="479425" y="958443"/>
            <a:ext cx="3203576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highlight>
                  <a:srgbClr val="76E5A3"/>
                </a:highlight>
                <a:uLnTx/>
                <a:uFillTx/>
                <a:latin typeface="Figtree SemiBold" pitchFamily="2" charset="0"/>
                <a:ea typeface="+mn-ea"/>
                <a:cs typeface="Archivo ExtraLight" pitchFamily="2" charset="77"/>
              </a:rPr>
              <a:t>Borosilicate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Figtree" pitchFamily="2" charset="0"/>
              <a:ea typeface="+mn-ea"/>
              <a:cs typeface="Archivo ExtraLight" pitchFamily="2" charset="77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A313747-9314-799A-6E7B-F19804737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5090457"/>
            <a:ext cx="2216728" cy="161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BE16FF6D-8CF8-8267-9323-A5C03027003B}"/>
              </a:ext>
            </a:extLst>
          </p:cNvPr>
          <p:cNvGrpSpPr/>
          <p:nvPr/>
        </p:nvGrpSpPr>
        <p:grpSpPr>
          <a:xfrm>
            <a:off x="232332" y="1662379"/>
            <a:ext cx="5651231" cy="2106058"/>
            <a:chOff x="479424" y="4014233"/>
            <a:chExt cx="7632701" cy="1844126"/>
          </a:xfrm>
        </p:grpSpPr>
        <p:sp>
          <p:nvSpPr>
            <p:cNvPr id="5" name="Rectángulo redondeado 1">
              <a:extLst>
                <a:ext uri="{FF2B5EF4-FFF2-40B4-BE49-F238E27FC236}">
                  <a16:creationId xmlns:a16="http://schemas.microsoft.com/office/drawing/2014/main" id="{46CD4ADB-1370-4778-31F4-C275D369AD8D}"/>
                </a:ext>
              </a:extLst>
            </p:cNvPr>
            <p:cNvSpPr/>
            <p:nvPr/>
          </p:nvSpPr>
          <p:spPr>
            <a:xfrm>
              <a:off x="479424" y="4014233"/>
              <a:ext cx="7632701" cy="1844126"/>
            </a:xfrm>
            <a:prstGeom prst="roundRect">
              <a:avLst>
                <a:gd name="adj" fmla="val 9170"/>
              </a:avLst>
            </a:prstGeom>
            <a:solidFill>
              <a:srgbClr val="D0E7D4"/>
            </a:solidFill>
            <a:ln w="12700">
              <a:noFill/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rtlCol="0" anchor="ctr">
              <a:noAutofit/>
            </a:bodyPr>
            <a:lstStyle/>
            <a:p>
              <a:pPr algn="l" defTabSz="455256">
                <a:lnSpc>
                  <a:spcPct val="112000"/>
                </a:lnSpc>
                <a:spcBef>
                  <a:spcPts val="1003"/>
                </a:spcBef>
              </a:pPr>
              <a:endParaRPr lang="es-ES" sz="1000" dirty="0">
                <a:latin typeface="ABC Normal Book" pitchFamily="2" charset="77"/>
                <a:ea typeface="ABC Normal Book" pitchFamily="2" charset="77"/>
                <a:cs typeface="Raleway" charset="0"/>
              </a:endParaRP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7D337EA5-F305-48D7-DC10-C945CDBDFDD1}"/>
                </a:ext>
              </a:extLst>
            </p:cNvPr>
            <p:cNvSpPr txBox="1"/>
            <p:nvPr/>
          </p:nvSpPr>
          <p:spPr>
            <a:xfrm>
              <a:off x="863698" y="4334124"/>
              <a:ext cx="7094440" cy="2221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igtree" pitchFamily="2" charset="0"/>
                <a:ea typeface="+mn-ea"/>
                <a:cs typeface="Archivo ExtraLight" pitchFamily="2" charset="77"/>
              </a:endParaRPr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AD4C9934-0CF0-4108-9FA8-D8DB74CFD706}"/>
              </a:ext>
            </a:extLst>
          </p:cNvPr>
          <p:cNvSpPr txBox="1"/>
          <p:nvPr/>
        </p:nvSpPr>
        <p:spPr>
          <a:xfrm>
            <a:off x="479425" y="1726842"/>
            <a:ext cx="5290126" cy="1801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262626"/>
                </a:solidFill>
                <a:latin typeface="Figtree" pitchFamily="2" charset="0"/>
              </a:rPr>
              <a:t>Borosilicate glass: characterised by the presence of boric oxide in its composition. </a:t>
            </a:r>
          </a:p>
          <a:p>
            <a:pPr marL="0" marR="0" lvl="0" indent="0" algn="l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262626"/>
                </a:solidFill>
                <a:latin typeface="Figtree" pitchFamily="2" charset="0"/>
              </a:rPr>
              <a:t>It behaves as a disruptor: different from soda-lime glass and with a higher melting point, which impairs recyclability. </a:t>
            </a:r>
            <a:r>
              <a:rPr lang="en-GB" sz="1800" dirty="0">
                <a:solidFill>
                  <a:srgbClr val="262626"/>
                </a:solidFill>
                <a:latin typeface="Figtree" pitchFamily="2" charset="0"/>
              </a:rPr>
              <a:t>​</a:t>
            </a:r>
          </a:p>
          <a:p>
            <a:pPr marL="0" marR="0" lvl="0" indent="0" algn="l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solidFill>
                <a:srgbClr val="262626"/>
              </a:solidFill>
              <a:latin typeface="Figtree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262626"/>
                </a:solidFill>
                <a:latin typeface="Figtree" pitchFamily="2" charset="0"/>
              </a:rPr>
              <a:t>There is no alternative for ampoules?</a:t>
            </a:r>
          </a:p>
        </p:txBody>
      </p:sp>
      <p:pic>
        <p:nvPicPr>
          <p:cNvPr id="11" name="Picture 2" descr="OMNIPACK - Potes de Crema en Vidrio">
            <a:extLst>
              <a:ext uri="{FF2B5EF4-FFF2-40B4-BE49-F238E27FC236}">
                <a16:creationId xmlns:a16="http://schemas.microsoft.com/office/drawing/2014/main" id="{EE27AA54-184A-51A5-F3B7-C190E6F3D4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00" b="17037"/>
          <a:stretch/>
        </p:blipFill>
        <p:spPr bwMode="auto">
          <a:xfrm>
            <a:off x="7518402" y="5242807"/>
            <a:ext cx="2780143" cy="152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E5A3BD4B-6C67-9C33-9991-B135B5FE5776}"/>
              </a:ext>
            </a:extLst>
          </p:cNvPr>
          <p:cNvGrpSpPr/>
          <p:nvPr/>
        </p:nvGrpSpPr>
        <p:grpSpPr>
          <a:xfrm>
            <a:off x="6234545" y="958443"/>
            <a:ext cx="5838790" cy="2809994"/>
            <a:chOff x="491333" y="4334124"/>
            <a:chExt cx="7632701" cy="2492416"/>
          </a:xfrm>
        </p:grpSpPr>
        <p:sp>
          <p:nvSpPr>
            <p:cNvPr id="13" name="Rectángulo redondeado 1">
              <a:extLst>
                <a:ext uri="{FF2B5EF4-FFF2-40B4-BE49-F238E27FC236}">
                  <a16:creationId xmlns:a16="http://schemas.microsoft.com/office/drawing/2014/main" id="{D90F887B-0D92-C6DF-BA98-ECF22C61BA0F}"/>
                </a:ext>
              </a:extLst>
            </p:cNvPr>
            <p:cNvSpPr/>
            <p:nvPr/>
          </p:nvSpPr>
          <p:spPr>
            <a:xfrm>
              <a:off x="491333" y="4982414"/>
              <a:ext cx="7632701" cy="1844126"/>
            </a:xfrm>
            <a:prstGeom prst="roundRect">
              <a:avLst>
                <a:gd name="adj" fmla="val 9170"/>
              </a:avLst>
            </a:prstGeom>
            <a:solidFill>
              <a:srgbClr val="D0E7D4"/>
            </a:solidFill>
            <a:ln w="12700">
              <a:noFill/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rtlCol="0" anchor="ctr">
              <a:noAutofit/>
            </a:bodyPr>
            <a:lstStyle/>
            <a:p>
              <a:pPr algn="l" defTabSz="455256">
                <a:lnSpc>
                  <a:spcPct val="112000"/>
                </a:lnSpc>
                <a:spcBef>
                  <a:spcPts val="1003"/>
                </a:spcBef>
              </a:pPr>
              <a:endParaRPr lang="es-ES" sz="1000" dirty="0">
                <a:latin typeface="ABC Normal Book" pitchFamily="2" charset="77"/>
                <a:ea typeface="ABC Normal Book" pitchFamily="2" charset="77"/>
                <a:cs typeface="Raleway" charset="0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B5C6A174-5E36-3908-16F6-FD89099B2CDB}"/>
                </a:ext>
              </a:extLst>
            </p:cNvPr>
            <p:cNvSpPr txBox="1"/>
            <p:nvPr/>
          </p:nvSpPr>
          <p:spPr>
            <a:xfrm>
              <a:off x="863698" y="4334124"/>
              <a:ext cx="7094440" cy="2221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igtree" pitchFamily="2" charset="0"/>
                <a:ea typeface="+mn-ea"/>
                <a:cs typeface="Archivo ExtraLight" pitchFamily="2" charset="77"/>
              </a:endParaRPr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D6BBF4B-189C-B5DB-5C2F-A29177599A68}"/>
              </a:ext>
            </a:extLst>
          </p:cNvPr>
          <p:cNvSpPr txBox="1"/>
          <p:nvPr/>
        </p:nvSpPr>
        <p:spPr>
          <a:xfrm>
            <a:off x="6609890" y="958443"/>
            <a:ext cx="3203576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highlight>
                  <a:srgbClr val="76E5A3"/>
                </a:highlight>
                <a:uLnTx/>
                <a:uFillTx/>
                <a:latin typeface="Figtree SemiBold" pitchFamily="2" charset="0"/>
                <a:ea typeface="+mn-ea"/>
                <a:cs typeface="Archivo ExtraLight" pitchFamily="2" charset="77"/>
              </a:rPr>
              <a:t>Opal glass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Figtree" pitchFamily="2" charset="0"/>
              <a:ea typeface="+mn-ea"/>
              <a:cs typeface="Archivo ExtraLight" pitchFamily="2" charset="77"/>
            </a:endParaRPr>
          </a:p>
        </p:txBody>
      </p:sp>
      <p:sp>
        <p:nvSpPr>
          <p:cNvPr id="18" name="CuadroTexto 2">
            <a:extLst>
              <a:ext uri="{FF2B5EF4-FFF2-40B4-BE49-F238E27FC236}">
                <a16:creationId xmlns:a16="http://schemas.microsoft.com/office/drawing/2014/main" id="{86CD991F-842A-FD40-98F6-FC5997CE9BE3}"/>
              </a:ext>
            </a:extLst>
          </p:cNvPr>
          <p:cNvSpPr txBox="1"/>
          <p:nvPr/>
        </p:nvSpPr>
        <p:spPr>
          <a:xfrm>
            <a:off x="6357795" y="1729535"/>
            <a:ext cx="5481445" cy="17383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107000"/>
              </a:lnSpc>
              <a:spcAft>
                <a:spcPts val="600"/>
              </a:spcAft>
              <a:buClr>
                <a:srgbClr val="005544"/>
              </a:buClr>
              <a:buSzPct val="110000"/>
            </a:pPr>
            <a:r>
              <a:rPr lang="en-GB" sz="1600" dirty="0">
                <a:solidFill>
                  <a:srgbClr val="262626"/>
                </a:solidFill>
                <a:latin typeface="Figtree" pitchFamily="2" charset="0"/>
              </a:rPr>
              <a:t>Opal glass: opaque glass whose composition includes fluorinated compounds and/or. It has a higher melting point than soda-lime glass.</a:t>
            </a:r>
          </a:p>
          <a:p>
            <a:pPr lvl="1" algn="just">
              <a:lnSpc>
                <a:spcPct val="107000"/>
              </a:lnSpc>
              <a:spcAft>
                <a:spcPts val="600"/>
              </a:spcAft>
              <a:buClr>
                <a:srgbClr val="005544"/>
              </a:buClr>
              <a:buSzPct val="110000"/>
            </a:pPr>
            <a:r>
              <a:rPr lang="en-GB" sz="1600" dirty="0">
                <a:solidFill>
                  <a:srgbClr val="262626"/>
                </a:solidFill>
                <a:latin typeface="Figtree" pitchFamily="2" charset="0"/>
              </a:rPr>
              <a:t>It behaves as a disruptor: different from soda-lime glass and with a higher melting point, which impairs recyclability. ​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CE98BCF1-509D-A7C0-2CED-0C903283BD2D}"/>
              </a:ext>
            </a:extLst>
          </p:cNvPr>
          <p:cNvGrpSpPr/>
          <p:nvPr/>
        </p:nvGrpSpPr>
        <p:grpSpPr>
          <a:xfrm>
            <a:off x="2931104" y="4020174"/>
            <a:ext cx="6640946" cy="1051619"/>
            <a:chOff x="479424" y="4014233"/>
            <a:chExt cx="7632701" cy="1844126"/>
          </a:xfrm>
        </p:grpSpPr>
        <p:sp>
          <p:nvSpPr>
            <p:cNvPr id="20" name="Rectángulo redondeado 1">
              <a:extLst>
                <a:ext uri="{FF2B5EF4-FFF2-40B4-BE49-F238E27FC236}">
                  <a16:creationId xmlns:a16="http://schemas.microsoft.com/office/drawing/2014/main" id="{C0428FD2-F7B6-977A-A3F5-1638C0121E53}"/>
                </a:ext>
              </a:extLst>
            </p:cNvPr>
            <p:cNvSpPr/>
            <p:nvPr/>
          </p:nvSpPr>
          <p:spPr>
            <a:xfrm>
              <a:off x="479424" y="4014233"/>
              <a:ext cx="7632701" cy="1844126"/>
            </a:xfrm>
            <a:prstGeom prst="roundRect">
              <a:avLst>
                <a:gd name="adj" fmla="val 9170"/>
              </a:avLst>
            </a:prstGeom>
            <a:solidFill>
              <a:srgbClr val="D0E7D4"/>
            </a:solidFill>
            <a:ln w="12700">
              <a:noFill/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rtlCol="0" anchor="ctr">
              <a:noAutofit/>
            </a:bodyPr>
            <a:lstStyle/>
            <a:p>
              <a:pPr algn="l" defTabSz="455256">
                <a:lnSpc>
                  <a:spcPct val="112000"/>
                </a:lnSpc>
                <a:spcBef>
                  <a:spcPts val="1003"/>
                </a:spcBef>
              </a:pPr>
              <a:endParaRPr lang="es-ES" sz="1000" dirty="0">
                <a:latin typeface="ABC Normal Book" pitchFamily="2" charset="77"/>
                <a:ea typeface="ABC Normal Book" pitchFamily="2" charset="77"/>
                <a:cs typeface="Raleway" charset="0"/>
              </a:endParaRP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B9A90A29-995F-DE75-39DE-5D09E85E6BA7}"/>
                </a:ext>
              </a:extLst>
            </p:cNvPr>
            <p:cNvSpPr txBox="1"/>
            <p:nvPr/>
          </p:nvSpPr>
          <p:spPr>
            <a:xfrm>
              <a:off x="863698" y="4334124"/>
              <a:ext cx="7094440" cy="2221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igtree" pitchFamily="2" charset="0"/>
                <a:ea typeface="+mn-ea"/>
                <a:cs typeface="Archivo ExtraLight" pitchFamily="2" charset="77"/>
              </a:endParaRPr>
            </a:p>
          </p:txBody>
        </p:sp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F4AC562-DCA1-A8CE-57CB-827C766492A8}"/>
              </a:ext>
            </a:extLst>
          </p:cNvPr>
          <p:cNvSpPr txBox="1"/>
          <p:nvPr/>
        </p:nvSpPr>
        <p:spPr>
          <a:xfrm>
            <a:off x="3409061" y="4042481"/>
            <a:ext cx="6096000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262626"/>
                </a:solidFill>
                <a:latin typeface="Figtree" pitchFamily="2" charset="0"/>
              </a:rPr>
              <a:t>As an alternative to borosilicate glass, and opal, amber-colored soda-lime glass and/or pre-cut sleeves can be used to minimize product photodegradation wen needed.</a:t>
            </a:r>
            <a:endParaRPr lang="es-ES" sz="1600" dirty="0">
              <a:solidFill>
                <a:srgbClr val="262626"/>
              </a:solidFill>
              <a:latin typeface="Figtre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9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55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7440C2-1AA9-54F6-D374-A2ABE9EFB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4B28B9A-7822-191D-099C-0804BF805691}"/>
              </a:ext>
            </a:extLst>
          </p:cNvPr>
          <p:cNvSpPr txBox="1"/>
          <p:nvPr/>
        </p:nvSpPr>
        <p:spPr>
          <a:xfrm>
            <a:off x="-1931988" y="384176"/>
            <a:ext cx="11566317" cy="69249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latin typeface="Figtree Light" pitchFamily="2" charset="0"/>
                <a:ea typeface="+mn-ea"/>
                <a:cs typeface="Archivo ExtraLight" pitchFamily="2" charset="77"/>
              </a:rPr>
              <a:t>03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0CDFEC4-891E-A728-B29D-4D3EC3DEEB0C}"/>
              </a:ext>
            </a:extLst>
          </p:cNvPr>
          <p:cNvSpPr txBox="1"/>
          <p:nvPr/>
        </p:nvSpPr>
        <p:spPr>
          <a:xfrm>
            <a:off x="6491287" y="3117756"/>
            <a:ext cx="6230799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gtree SemiBold" pitchFamily="2" charset="0"/>
                <a:ea typeface="+mn-ea"/>
                <a:cs typeface="Archivo ExtraLight" pitchFamily="2" charset="77"/>
              </a:rPr>
              <a:t>Modulated fee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gtree SemiBold" pitchFamily="2" charset="0"/>
                <a:ea typeface="+mn-ea"/>
                <a:cs typeface="Archivo ExtraLight" pitchFamily="2" charset="77"/>
              </a:rPr>
              <a:t>for glass </a:t>
            </a:r>
          </a:p>
        </p:txBody>
      </p:sp>
    </p:spTree>
    <p:extLst>
      <p:ext uri="{BB962C8B-B14F-4D97-AF65-F5344CB8AC3E}">
        <p14:creationId xmlns:p14="http://schemas.microsoft.com/office/powerpoint/2010/main" val="50683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48E3BD-A642-7114-FEEA-741B76749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43E322E8-BFA9-79E1-86A8-054595B7CE1A}"/>
              </a:ext>
            </a:extLst>
          </p:cNvPr>
          <p:cNvSpPr/>
          <p:nvPr/>
        </p:nvSpPr>
        <p:spPr>
          <a:xfrm>
            <a:off x="379236" y="395653"/>
            <a:ext cx="10134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262626"/>
                </a:solidFill>
                <a:highlight>
                  <a:srgbClr val="76E5A3"/>
                </a:highlight>
                <a:latin typeface="Figtree SemiBold" pitchFamily="2" charset="0"/>
              </a:rPr>
              <a:t>Eco-modulation of glass fees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F074414-7AC1-350F-8961-4BA475E04C15}"/>
              </a:ext>
            </a:extLst>
          </p:cNvPr>
          <p:cNvSpPr>
            <a:spLocks/>
          </p:cNvSpPr>
          <p:nvPr/>
        </p:nvSpPr>
        <p:spPr>
          <a:xfrm>
            <a:off x="7428307" y="4838258"/>
            <a:ext cx="3552000" cy="1162241"/>
          </a:xfrm>
          <a:prstGeom prst="rect">
            <a:avLst/>
          </a:prstGeom>
          <a:solidFill>
            <a:srgbClr val="CCEAD9"/>
          </a:solidFill>
          <a:ln w="9525" cap="flat" cmpd="sng" algn="ctr">
            <a:noFill/>
            <a:prstDash val="solid"/>
          </a:ln>
          <a:effectLst/>
        </p:spPr>
        <p:txBody>
          <a:bodyPr lIns="132735" tIns="66367" rIns="132735" bIns="66367" rtlCol="0" anchor="ctr"/>
          <a:lstStyle/>
          <a:p>
            <a:pPr algn="ctr" defTabSz="1219170">
              <a:defRPr/>
            </a:pPr>
            <a:endParaRPr lang="es-ES" sz="2400" kern="0" dirty="0">
              <a:solidFill>
                <a:sysClr val="window" lastClr="FFFFFF"/>
              </a:solidFill>
              <a:latin typeface="Figtree" pitchFamily="2" charset="0"/>
              <a:cs typeface="Century Gothic"/>
            </a:endParaRPr>
          </a:p>
        </p:txBody>
      </p:sp>
      <p:sp>
        <p:nvSpPr>
          <p:cNvPr id="79" name="Elipse 78">
            <a:extLst>
              <a:ext uri="{FF2B5EF4-FFF2-40B4-BE49-F238E27FC236}">
                <a16:creationId xmlns:a16="http://schemas.microsoft.com/office/drawing/2014/main" id="{D2F525D2-C516-5E7E-A262-4C649BD4EBDF}"/>
              </a:ext>
            </a:extLst>
          </p:cNvPr>
          <p:cNvSpPr>
            <a:spLocks noChangeAspect="1"/>
          </p:cNvSpPr>
          <p:nvPr/>
        </p:nvSpPr>
        <p:spPr>
          <a:xfrm>
            <a:off x="5517711" y="1030051"/>
            <a:ext cx="1728000" cy="1728000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81" name="Elipse 80">
            <a:extLst>
              <a:ext uri="{FF2B5EF4-FFF2-40B4-BE49-F238E27FC236}">
                <a16:creationId xmlns:a16="http://schemas.microsoft.com/office/drawing/2014/main" id="{0CC2555B-9112-EBA1-F803-B7E0E7CC4820}"/>
              </a:ext>
            </a:extLst>
          </p:cNvPr>
          <p:cNvSpPr>
            <a:spLocks noChangeAspect="1"/>
          </p:cNvSpPr>
          <p:nvPr/>
        </p:nvSpPr>
        <p:spPr>
          <a:xfrm>
            <a:off x="9963386" y="1048334"/>
            <a:ext cx="1748615" cy="1748615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1AE49C4-5956-DF5C-87FA-616E533E4722}"/>
              </a:ext>
            </a:extLst>
          </p:cNvPr>
          <p:cNvSpPr>
            <a:spLocks/>
          </p:cNvSpPr>
          <p:nvPr/>
        </p:nvSpPr>
        <p:spPr>
          <a:xfrm>
            <a:off x="7344001" y="3244417"/>
            <a:ext cx="4415999" cy="11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lIns="132735" tIns="66367" rIns="132735" bIns="66367" rtlCol="0" anchor="ctr"/>
          <a:lstStyle/>
          <a:p>
            <a:pPr algn="ctr" defTabSz="1219170">
              <a:defRPr/>
            </a:pPr>
            <a:endParaRPr lang="es-ES" sz="2400" kern="0" dirty="0">
              <a:solidFill>
                <a:sysClr val="window" lastClr="FFFFFF"/>
              </a:solidFill>
              <a:latin typeface="Figtree" pitchFamily="2" charset="0"/>
              <a:cs typeface="Century Gothic"/>
            </a:endParaRPr>
          </a:p>
        </p:txBody>
      </p:sp>
      <p:sp>
        <p:nvSpPr>
          <p:cNvPr id="124" name="Rectángulo 123">
            <a:extLst>
              <a:ext uri="{FF2B5EF4-FFF2-40B4-BE49-F238E27FC236}">
                <a16:creationId xmlns:a16="http://schemas.microsoft.com/office/drawing/2014/main" id="{6242652F-5D8C-67A1-8AE2-59007C56190C}"/>
              </a:ext>
            </a:extLst>
          </p:cNvPr>
          <p:cNvSpPr>
            <a:spLocks/>
          </p:cNvSpPr>
          <p:nvPr/>
        </p:nvSpPr>
        <p:spPr>
          <a:xfrm>
            <a:off x="7440000" y="3312000"/>
            <a:ext cx="3552000" cy="1162241"/>
          </a:xfrm>
          <a:prstGeom prst="rect">
            <a:avLst/>
          </a:prstGeom>
          <a:solidFill>
            <a:srgbClr val="CCEAD9"/>
          </a:solidFill>
          <a:ln w="9525" cap="flat" cmpd="sng" algn="ctr">
            <a:noFill/>
            <a:prstDash val="solid"/>
          </a:ln>
          <a:effectLst/>
        </p:spPr>
        <p:txBody>
          <a:bodyPr lIns="132735" tIns="66367" rIns="132735" bIns="66367" rtlCol="0" anchor="ctr"/>
          <a:lstStyle/>
          <a:p>
            <a:pPr algn="ctr" defTabSz="1219170">
              <a:defRPr/>
            </a:pPr>
            <a:endParaRPr lang="es-ES" sz="2400" kern="0" dirty="0">
              <a:solidFill>
                <a:sysClr val="window" lastClr="FFFFFF"/>
              </a:solidFill>
              <a:latin typeface="Figtree" pitchFamily="2" charset="0"/>
              <a:cs typeface="Century Gothic"/>
            </a:endParaRPr>
          </a:p>
        </p:txBody>
      </p:sp>
      <p:sp>
        <p:nvSpPr>
          <p:cNvPr id="126" name="Triángulo isósceles 70">
            <a:extLst>
              <a:ext uri="{FF2B5EF4-FFF2-40B4-BE49-F238E27FC236}">
                <a16:creationId xmlns:a16="http://schemas.microsoft.com/office/drawing/2014/main" id="{7043ED18-9184-0DFC-4AD7-E1EDBA1C31A4}"/>
              </a:ext>
            </a:extLst>
          </p:cNvPr>
          <p:cNvSpPr/>
          <p:nvPr/>
        </p:nvSpPr>
        <p:spPr>
          <a:xfrm rot="5400000">
            <a:off x="10554880" y="3749120"/>
            <a:ext cx="1162240" cy="288000"/>
          </a:xfrm>
          <a:prstGeom prst="triangle">
            <a:avLst/>
          </a:prstGeom>
          <a:solidFill>
            <a:srgbClr val="CCEA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latin typeface="Figtree" pitchFamily="2" charset="0"/>
              <a:cs typeface="Century Gothic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DEB7949-CB4A-E103-78D4-2473114D8093}"/>
              </a:ext>
            </a:extLst>
          </p:cNvPr>
          <p:cNvSpPr>
            <a:spLocks/>
          </p:cNvSpPr>
          <p:nvPr/>
        </p:nvSpPr>
        <p:spPr>
          <a:xfrm>
            <a:off x="480000" y="2941183"/>
            <a:ext cx="6144000" cy="3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lIns="132735" tIns="66367" rIns="132735" bIns="66367" rtlCol="0" anchor="ctr"/>
          <a:lstStyle/>
          <a:p>
            <a:pPr algn="ctr" defTabSz="1219170">
              <a:defRPr/>
            </a:pPr>
            <a:endParaRPr lang="es-ES" sz="2400" kern="0" dirty="0">
              <a:solidFill>
                <a:sysClr val="window" lastClr="FFFFFF"/>
              </a:solidFill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118" name="Triángulo isósceles 70">
            <a:extLst>
              <a:ext uri="{FF2B5EF4-FFF2-40B4-BE49-F238E27FC236}">
                <a16:creationId xmlns:a16="http://schemas.microsoft.com/office/drawing/2014/main" id="{DC17EEB5-AC05-2576-860C-9F1BD8850B2C}"/>
              </a:ext>
            </a:extLst>
          </p:cNvPr>
          <p:cNvSpPr/>
          <p:nvPr/>
        </p:nvSpPr>
        <p:spPr>
          <a:xfrm rot="5400000">
            <a:off x="4776000" y="3349183"/>
            <a:ext cx="816000" cy="288000"/>
          </a:xfrm>
          <a:prstGeom prst="triangle">
            <a:avLst/>
          </a:prstGeom>
          <a:solidFill>
            <a:srgbClr val="FFF19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latin typeface="Figtree" pitchFamily="2" charset="0"/>
              <a:cs typeface="Century Gothic"/>
            </a:endParaRPr>
          </a:p>
        </p:txBody>
      </p:sp>
      <p:sp>
        <p:nvSpPr>
          <p:cNvPr id="119" name="Triángulo isósceles 70">
            <a:extLst>
              <a:ext uri="{FF2B5EF4-FFF2-40B4-BE49-F238E27FC236}">
                <a16:creationId xmlns:a16="http://schemas.microsoft.com/office/drawing/2014/main" id="{54FCE9FD-13FF-750C-39DE-BC86CA11978B}"/>
              </a:ext>
            </a:extLst>
          </p:cNvPr>
          <p:cNvSpPr/>
          <p:nvPr/>
        </p:nvSpPr>
        <p:spPr>
          <a:xfrm rot="5400000">
            <a:off x="5615952" y="4653544"/>
            <a:ext cx="1056000" cy="288000"/>
          </a:xfrm>
          <a:prstGeom prst="triangle">
            <a:avLst/>
          </a:prstGeom>
          <a:solidFill>
            <a:srgbClr val="FFF19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latin typeface="Figtree" pitchFamily="2" charset="0"/>
              <a:cs typeface="Century Gothic"/>
            </a:endParaRPr>
          </a:p>
        </p:txBody>
      </p:sp>
      <p:sp>
        <p:nvSpPr>
          <p:cNvPr id="120" name="Rectángulo 119">
            <a:extLst>
              <a:ext uri="{FF2B5EF4-FFF2-40B4-BE49-F238E27FC236}">
                <a16:creationId xmlns:a16="http://schemas.microsoft.com/office/drawing/2014/main" id="{3FF0C730-0BB4-8419-BC61-D2A3191FC39C}"/>
              </a:ext>
            </a:extLst>
          </p:cNvPr>
          <p:cNvSpPr>
            <a:spLocks/>
          </p:cNvSpPr>
          <p:nvPr/>
        </p:nvSpPr>
        <p:spPr>
          <a:xfrm>
            <a:off x="650209" y="5669835"/>
            <a:ext cx="4512000" cy="816000"/>
          </a:xfrm>
          <a:prstGeom prst="rect">
            <a:avLst/>
          </a:prstGeom>
          <a:solidFill>
            <a:srgbClr val="FFF19A"/>
          </a:solidFill>
          <a:ln w="9525" cap="flat" cmpd="sng" algn="ctr">
            <a:noFill/>
            <a:prstDash val="solid"/>
          </a:ln>
          <a:effectLst/>
        </p:spPr>
        <p:txBody>
          <a:bodyPr lIns="132735" tIns="66367" rIns="132735" bIns="66367" rtlCol="0" anchor="ctr"/>
          <a:lstStyle/>
          <a:p>
            <a:pPr algn="ctr" defTabSz="1219170">
              <a:defRPr/>
            </a:pPr>
            <a:endParaRPr lang="es-ES" sz="2400" kern="0" dirty="0">
              <a:solidFill>
                <a:sysClr val="window" lastClr="FFFFFF"/>
              </a:solidFill>
              <a:latin typeface="Figtree" pitchFamily="2" charset="0"/>
              <a:cs typeface="Century Gothic"/>
            </a:endParaRPr>
          </a:p>
        </p:txBody>
      </p:sp>
      <p:sp>
        <p:nvSpPr>
          <p:cNvPr id="121" name="Triángulo isósceles 70">
            <a:extLst>
              <a:ext uri="{FF2B5EF4-FFF2-40B4-BE49-F238E27FC236}">
                <a16:creationId xmlns:a16="http://schemas.microsoft.com/office/drawing/2014/main" id="{B3CB602B-4038-5141-0145-3A278AA1AD5E}"/>
              </a:ext>
            </a:extLst>
          </p:cNvPr>
          <p:cNvSpPr/>
          <p:nvPr/>
        </p:nvSpPr>
        <p:spPr>
          <a:xfrm rot="5400000">
            <a:off x="4894353" y="5952496"/>
            <a:ext cx="816000" cy="288000"/>
          </a:xfrm>
          <a:prstGeom prst="triangle">
            <a:avLst/>
          </a:prstGeom>
          <a:solidFill>
            <a:srgbClr val="FFF19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latin typeface="Figtree" pitchFamily="2" charset="0"/>
              <a:cs typeface="Century Gothic"/>
            </a:endParaRPr>
          </a:p>
        </p:txBody>
      </p:sp>
      <p:sp>
        <p:nvSpPr>
          <p:cNvPr id="117" name="Rectángulo 116">
            <a:extLst>
              <a:ext uri="{FF2B5EF4-FFF2-40B4-BE49-F238E27FC236}">
                <a16:creationId xmlns:a16="http://schemas.microsoft.com/office/drawing/2014/main" id="{B6F2CFF9-BCD0-F628-A01E-35C5296097D2}"/>
              </a:ext>
            </a:extLst>
          </p:cNvPr>
          <p:cNvSpPr>
            <a:spLocks/>
          </p:cNvSpPr>
          <p:nvPr/>
        </p:nvSpPr>
        <p:spPr>
          <a:xfrm>
            <a:off x="624000" y="4275517"/>
            <a:ext cx="5376000" cy="1056000"/>
          </a:xfrm>
          <a:prstGeom prst="rect">
            <a:avLst/>
          </a:prstGeom>
          <a:solidFill>
            <a:srgbClr val="FFF19A"/>
          </a:solidFill>
          <a:ln w="9525" cap="flat" cmpd="sng" algn="ctr">
            <a:noFill/>
            <a:prstDash val="solid"/>
          </a:ln>
          <a:effectLst/>
        </p:spPr>
        <p:txBody>
          <a:bodyPr lIns="132735" tIns="66367" rIns="132735" bIns="66367" rtlCol="0" anchor="ctr"/>
          <a:lstStyle/>
          <a:p>
            <a:pPr algn="ctr" defTabSz="1219170">
              <a:defRPr/>
            </a:pPr>
            <a:endParaRPr lang="es-ES" sz="2400" kern="0" dirty="0">
              <a:solidFill>
                <a:sysClr val="window" lastClr="FFFFFF"/>
              </a:solidFill>
              <a:latin typeface="Figtree" pitchFamily="2" charset="0"/>
              <a:cs typeface="Century Gothic"/>
            </a:endParaRPr>
          </a:p>
        </p:txBody>
      </p:sp>
      <p:sp>
        <p:nvSpPr>
          <p:cNvPr id="113" name="Rectángulo 112">
            <a:extLst>
              <a:ext uri="{FF2B5EF4-FFF2-40B4-BE49-F238E27FC236}">
                <a16:creationId xmlns:a16="http://schemas.microsoft.com/office/drawing/2014/main" id="{301D533D-199A-F5E7-4EDA-CEB281C9071A}"/>
              </a:ext>
            </a:extLst>
          </p:cNvPr>
          <p:cNvSpPr>
            <a:spLocks/>
          </p:cNvSpPr>
          <p:nvPr/>
        </p:nvSpPr>
        <p:spPr>
          <a:xfrm>
            <a:off x="624000" y="3085183"/>
            <a:ext cx="4416000" cy="816000"/>
          </a:xfrm>
          <a:prstGeom prst="rect">
            <a:avLst/>
          </a:prstGeom>
          <a:solidFill>
            <a:srgbClr val="FFF19A"/>
          </a:solidFill>
          <a:ln w="9525" cap="flat" cmpd="sng" algn="ctr">
            <a:noFill/>
            <a:prstDash val="solid"/>
          </a:ln>
          <a:effectLst/>
        </p:spPr>
        <p:txBody>
          <a:bodyPr lIns="132735" tIns="66367" rIns="132735" bIns="66367" rtlCol="0" anchor="ctr"/>
          <a:lstStyle/>
          <a:p>
            <a:pPr algn="ctr" defTabSz="1219170">
              <a:defRPr/>
            </a:pPr>
            <a:endParaRPr lang="es-ES" sz="2400" kern="0" dirty="0">
              <a:solidFill>
                <a:sysClr val="window" lastClr="FFFFFF"/>
              </a:solidFill>
              <a:latin typeface="Figtree" pitchFamily="2" charset="0"/>
              <a:cs typeface="Century Gothic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CD2FCF1-3611-E219-4CBE-47155CCBDA6D}"/>
              </a:ext>
            </a:extLst>
          </p:cNvPr>
          <p:cNvSpPr txBox="1">
            <a:spLocks/>
          </p:cNvSpPr>
          <p:nvPr/>
        </p:nvSpPr>
        <p:spPr>
          <a:xfrm>
            <a:off x="7233944" y="2602272"/>
            <a:ext cx="2112000" cy="384000"/>
          </a:xfrm>
          <a:prstGeom prst="rect">
            <a:avLst/>
          </a:prstGeom>
          <a:solidFill>
            <a:srgbClr val="009640"/>
          </a:solidFill>
        </p:spPr>
        <p:txBody>
          <a:bodyPr wrap="square" lIns="192000" tIns="96000" rIns="48000" bIns="96000" rtlCol="0" anchor="ctr" anchorCtr="0">
            <a:noAutofit/>
          </a:bodyPr>
          <a:lstStyle/>
          <a:p>
            <a:r>
              <a:rPr lang="en-GB" sz="1867" dirty="0">
                <a:solidFill>
                  <a:schemeClr val="bg1"/>
                </a:solidFill>
                <a:latin typeface="Figtree" pitchFamily="2" charset="0"/>
                <a:cs typeface="Century Gothic"/>
              </a:rPr>
              <a:t>REWARD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133C06B-9570-4D8A-8307-DEE4A3014FD2}"/>
              </a:ext>
            </a:extLst>
          </p:cNvPr>
          <p:cNvSpPr txBox="1">
            <a:spLocks/>
          </p:cNvSpPr>
          <p:nvPr/>
        </p:nvSpPr>
        <p:spPr>
          <a:xfrm>
            <a:off x="480000" y="2376960"/>
            <a:ext cx="2112000" cy="384000"/>
          </a:xfrm>
          <a:prstGeom prst="rect">
            <a:avLst/>
          </a:prstGeom>
          <a:solidFill>
            <a:srgbClr val="FF8C00"/>
          </a:solidFill>
        </p:spPr>
        <p:txBody>
          <a:bodyPr wrap="square" lIns="192000" tIns="96000" rIns="48000" bIns="96000" rtlCol="0" anchor="ctr" anchorCtr="0">
            <a:noAutofit/>
          </a:bodyPr>
          <a:lstStyle/>
          <a:p>
            <a:r>
              <a:rPr lang="en-GB" sz="1867" dirty="0">
                <a:solidFill>
                  <a:schemeClr val="bg1"/>
                </a:solidFill>
                <a:latin typeface="Figtree" pitchFamily="2" charset="0"/>
                <a:cs typeface="Century Gothic"/>
              </a:rPr>
              <a:t>PENALTY</a:t>
            </a:r>
          </a:p>
        </p:txBody>
      </p:sp>
      <p:sp>
        <p:nvSpPr>
          <p:cNvPr id="19" name="Triángulo isósceles 70">
            <a:extLst>
              <a:ext uri="{FF2B5EF4-FFF2-40B4-BE49-F238E27FC236}">
                <a16:creationId xmlns:a16="http://schemas.microsoft.com/office/drawing/2014/main" id="{743DE64A-E259-30F8-30FD-683D4FBD0F28}"/>
              </a:ext>
            </a:extLst>
          </p:cNvPr>
          <p:cNvSpPr/>
          <p:nvPr/>
        </p:nvSpPr>
        <p:spPr>
          <a:xfrm rot="5400000">
            <a:off x="2472000" y="2498336"/>
            <a:ext cx="384000" cy="144000"/>
          </a:xfrm>
          <a:prstGeom prst="triangle">
            <a:avLst/>
          </a:prstGeom>
          <a:solidFill>
            <a:srgbClr val="FF8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latin typeface="Figtree" pitchFamily="2" charset="0"/>
              <a:cs typeface="Century Gothic"/>
            </a:endParaRP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BF7A2DB8-49A0-2EE5-23CD-EF7371FBA021}"/>
              </a:ext>
            </a:extLst>
          </p:cNvPr>
          <p:cNvSpPr txBox="1"/>
          <p:nvPr/>
        </p:nvSpPr>
        <p:spPr>
          <a:xfrm>
            <a:off x="1440000" y="3241414"/>
            <a:ext cx="2016000" cy="3975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200" dirty="0">
                <a:solidFill>
                  <a:srgbClr val="005746"/>
                </a:solidFill>
                <a:latin typeface="Figtree" pitchFamily="2" charset="0"/>
                <a:cs typeface="Century Gothic"/>
              </a:rPr>
              <a:t>Ceramic </a:t>
            </a:r>
          </a:p>
          <a:p>
            <a:pPr>
              <a:lnSpc>
                <a:spcPts val="1600"/>
              </a:lnSpc>
            </a:pPr>
            <a:r>
              <a:rPr lang="en-GB" sz="1200" dirty="0">
                <a:solidFill>
                  <a:srgbClr val="005746"/>
                </a:solidFill>
                <a:latin typeface="Figtree" pitchFamily="2" charset="0"/>
                <a:cs typeface="Century Gothic"/>
              </a:rPr>
              <a:t>closure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F5B8AB14-BB9B-EAF6-93B5-756BE9DB3C9F}"/>
              </a:ext>
            </a:extLst>
          </p:cNvPr>
          <p:cNvSpPr txBox="1"/>
          <p:nvPr/>
        </p:nvSpPr>
        <p:spPr>
          <a:xfrm>
            <a:off x="1440000" y="4398632"/>
            <a:ext cx="2016000" cy="59843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200" dirty="0">
                <a:solidFill>
                  <a:srgbClr val="005746"/>
                </a:solidFill>
                <a:latin typeface="Figtree" pitchFamily="2" charset="0"/>
                <a:cs typeface="Century Gothic"/>
              </a:rPr>
              <a:t>Manufacture with </a:t>
            </a:r>
            <a:br>
              <a:rPr lang="en-GB" sz="1200" dirty="0">
                <a:solidFill>
                  <a:srgbClr val="005746"/>
                </a:solidFill>
                <a:latin typeface="Figtree" pitchFamily="2" charset="0"/>
                <a:cs typeface="Century Gothic"/>
              </a:rPr>
            </a:br>
            <a:r>
              <a:rPr lang="en-GB" sz="1200" dirty="0">
                <a:solidFill>
                  <a:srgbClr val="005746"/>
                </a:solidFill>
                <a:latin typeface="Figtree" pitchFamily="2" charset="0"/>
                <a:cs typeface="Century Gothic"/>
              </a:rPr>
              <a:t>glass other than </a:t>
            </a:r>
            <a:br>
              <a:rPr lang="en-GB" sz="1200" dirty="0">
                <a:solidFill>
                  <a:srgbClr val="005746"/>
                </a:solidFill>
                <a:latin typeface="Figtree" pitchFamily="2" charset="0"/>
                <a:cs typeface="Century Gothic"/>
              </a:rPr>
            </a:br>
            <a:r>
              <a:rPr lang="en-GB" sz="1200" dirty="0">
                <a:solidFill>
                  <a:srgbClr val="005746"/>
                </a:solidFill>
                <a:latin typeface="Figtree" pitchFamily="2" charset="0"/>
                <a:cs typeface="Century Gothic"/>
              </a:rPr>
              <a:t>soda-lime: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B3A8FB1D-9D96-90FB-5B80-DADBC6E463D2}"/>
              </a:ext>
            </a:extLst>
          </p:cNvPr>
          <p:cNvSpPr txBox="1"/>
          <p:nvPr/>
        </p:nvSpPr>
        <p:spPr>
          <a:xfrm>
            <a:off x="3072000" y="4947517"/>
            <a:ext cx="1536000" cy="16671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ts val="1333"/>
              </a:lnSpc>
            </a:pPr>
            <a:r>
              <a:rPr lang="en-GB" sz="1200" dirty="0">
                <a:solidFill>
                  <a:srgbClr val="005746"/>
                </a:solidFill>
                <a:latin typeface="Figtree" pitchFamily="2" charset="0"/>
                <a:cs typeface="Century Gothic"/>
              </a:rPr>
              <a:t>opal glass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C02C4FDF-C1FD-C7EF-16BD-B636E1DA037F}"/>
              </a:ext>
            </a:extLst>
          </p:cNvPr>
          <p:cNvSpPr txBox="1"/>
          <p:nvPr/>
        </p:nvSpPr>
        <p:spPr>
          <a:xfrm>
            <a:off x="4608000" y="4947518"/>
            <a:ext cx="1536000" cy="3334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ts val="1333"/>
              </a:lnSpc>
            </a:pPr>
            <a:r>
              <a:rPr lang="en-GB" sz="1200" dirty="0">
                <a:solidFill>
                  <a:srgbClr val="005746"/>
                </a:solidFill>
                <a:latin typeface="Figtree" pitchFamily="2" charset="0"/>
                <a:cs typeface="Century Gothic"/>
              </a:rPr>
              <a:t>borosilicate glass </a:t>
            </a:r>
            <a:br>
              <a:rPr lang="en-GB" sz="1200" dirty="0">
                <a:solidFill>
                  <a:srgbClr val="005746"/>
                </a:solidFill>
                <a:latin typeface="Figtree" pitchFamily="2" charset="0"/>
                <a:cs typeface="Century Gothic"/>
              </a:rPr>
            </a:br>
            <a:r>
              <a:rPr lang="en-GB" sz="1200" dirty="0">
                <a:solidFill>
                  <a:srgbClr val="005746"/>
                </a:solidFill>
                <a:latin typeface="Figtree" pitchFamily="2" charset="0"/>
                <a:cs typeface="Century Gothic"/>
              </a:rPr>
              <a:t>e.g. ampoules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C2B6D222-DE03-2C54-B2A4-2CB058AAF9A3}"/>
              </a:ext>
            </a:extLst>
          </p:cNvPr>
          <p:cNvSpPr txBox="1"/>
          <p:nvPr/>
        </p:nvSpPr>
        <p:spPr>
          <a:xfrm>
            <a:off x="1490209" y="5790504"/>
            <a:ext cx="2016000" cy="59843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200" dirty="0">
                <a:solidFill>
                  <a:srgbClr val="005746"/>
                </a:solidFill>
                <a:latin typeface="Figtree" pitchFamily="2" charset="0"/>
                <a:cs typeface="Century Gothic"/>
              </a:rPr>
              <a:t>Associated infusion element (porcelain, ceramic, stoneware, etc.)</a:t>
            </a:r>
          </a:p>
        </p:txBody>
      </p:sp>
      <p:sp>
        <p:nvSpPr>
          <p:cNvPr id="57" name="Triángulo isósceles 70">
            <a:extLst>
              <a:ext uri="{FF2B5EF4-FFF2-40B4-BE49-F238E27FC236}">
                <a16:creationId xmlns:a16="http://schemas.microsoft.com/office/drawing/2014/main" id="{6FBB955A-FFEA-C827-23D2-E17AD5CC288B}"/>
              </a:ext>
            </a:extLst>
          </p:cNvPr>
          <p:cNvSpPr/>
          <p:nvPr/>
        </p:nvSpPr>
        <p:spPr>
          <a:xfrm rot="5400000">
            <a:off x="9225944" y="2724747"/>
            <a:ext cx="384000" cy="144000"/>
          </a:xfrm>
          <a:prstGeom prst="triangle">
            <a:avLst/>
          </a:prstGeom>
          <a:solidFill>
            <a:srgbClr val="0096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latin typeface="Figtree" pitchFamily="2" charset="0"/>
              <a:cs typeface="Century Gothic"/>
            </a:endParaRP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EF171E90-BE43-96D4-4BD5-40C5ECC1332A}"/>
              </a:ext>
            </a:extLst>
          </p:cNvPr>
          <p:cNvSpPr txBox="1"/>
          <p:nvPr/>
        </p:nvSpPr>
        <p:spPr>
          <a:xfrm>
            <a:off x="7584001" y="3408000"/>
            <a:ext cx="1901023" cy="19659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333" dirty="0">
                <a:solidFill>
                  <a:srgbClr val="005746"/>
                </a:solidFill>
                <a:latin typeface="Figtree" pitchFamily="2" charset="0"/>
                <a:cs typeface="Century Gothic"/>
              </a:rPr>
              <a:t> 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CF8A97EE-D6D4-677D-402A-B800E0131738}"/>
              </a:ext>
            </a:extLst>
          </p:cNvPr>
          <p:cNvSpPr txBox="1">
            <a:spLocks/>
          </p:cNvSpPr>
          <p:nvPr/>
        </p:nvSpPr>
        <p:spPr>
          <a:xfrm>
            <a:off x="528000" y="3085183"/>
            <a:ext cx="864000" cy="57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>
              <a:lnSpc>
                <a:spcPts val="4800"/>
              </a:lnSpc>
            </a:pPr>
            <a:r>
              <a:rPr lang="en-GB" sz="3733" dirty="0">
                <a:solidFill>
                  <a:srgbClr val="FFC83C"/>
                </a:solidFill>
                <a:latin typeface="Century Gothic" panose="020B0502020202020204" pitchFamily="34" charset="0"/>
                <a:cs typeface="Century Gothic"/>
              </a:rPr>
              <a:t>01.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D8F41995-6585-B987-8582-424A8BAE7FB3}"/>
              </a:ext>
            </a:extLst>
          </p:cNvPr>
          <p:cNvSpPr txBox="1">
            <a:spLocks/>
          </p:cNvSpPr>
          <p:nvPr/>
        </p:nvSpPr>
        <p:spPr>
          <a:xfrm>
            <a:off x="480000" y="4275517"/>
            <a:ext cx="864000" cy="57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>
              <a:lnSpc>
                <a:spcPts val="4800"/>
              </a:lnSpc>
            </a:pPr>
            <a:r>
              <a:rPr lang="en-GB" sz="3733" dirty="0">
                <a:solidFill>
                  <a:srgbClr val="FFC83C"/>
                </a:solidFill>
                <a:latin typeface="Century Gothic" panose="020B0502020202020204" pitchFamily="34" charset="0"/>
                <a:cs typeface="Century Gothic"/>
              </a:rPr>
              <a:t>02.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0A4DBFF5-A555-C053-0112-B1C07027B99B}"/>
              </a:ext>
            </a:extLst>
          </p:cNvPr>
          <p:cNvSpPr txBox="1">
            <a:spLocks/>
          </p:cNvSpPr>
          <p:nvPr/>
        </p:nvSpPr>
        <p:spPr>
          <a:xfrm>
            <a:off x="554209" y="5730901"/>
            <a:ext cx="864000" cy="57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>
              <a:lnSpc>
                <a:spcPts val="4800"/>
              </a:lnSpc>
            </a:pPr>
            <a:r>
              <a:rPr lang="en-GB" sz="3733" dirty="0">
                <a:solidFill>
                  <a:srgbClr val="FFC83C"/>
                </a:solidFill>
                <a:latin typeface="Century Gothic" panose="020B0502020202020204" pitchFamily="34" charset="0"/>
                <a:cs typeface="Century Gothic"/>
              </a:rPr>
              <a:t>03.</a:t>
            </a:r>
          </a:p>
        </p:txBody>
      </p:sp>
      <p:sp>
        <p:nvSpPr>
          <p:cNvPr id="77" name="Triángulo isósceles 65">
            <a:extLst>
              <a:ext uri="{FF2B5EF4-FFF2-40B4-BE49-F238E27FC236}">
                <a16:creationId xmlns:a16="http://schemas.microsoft.com/office/drawing/2014/main" id="{913A7934-7A16-86E7-0383-27BC7DE98711}"/>
              </a:ext>
            </a:extLst>
          </p:cNvPr>
          <p:cNvSpPr>
            <a:spLocks noChangeAspect="1"/>
          </p:cNvSpPr>
          <p:nvPr/>
        </p:nvSpPr>
        <p:spPr>
          <a:xfrm rot="10800000">
            <a:off x="6093711" y="2374051"/>
            <a:ext cx="576000" cy="288000"/>
          </a:xfrm>
          <a:prstGeom prst="triangle">
            <a:avLst/>
          </a:prstGeom>
          <a:solidFill>
            <a:srgbClr val="FFC8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solidFill>
                <a:srgbClr val="005746"/>
              </a:solidFill>
              <a:latin typeface="Figtree" pitchFamily="2" charset="0"/>
              <a:cs typeface="Century Gothic"/>
            </a:endParaRPr>
          </a:p>
        </p:txBody>
      </p:sp>
      <p:sp>
        <p:nvSpPr>
          <p:cNvPr id="84" name="Triángulo isósceles 65">
            <a:extLst>
              <a:ext uri="{FF2B5EF4-FFF2-40B4-BE49-F238E27FC236}">
                <a16:creationId xmlns:a16="http://schemas.microsoft.com/office/drawing/2014/main" id="{2CDDEBD5-1EBB-D34C-019C-04F9EC0E8E42}"/>
              </a:ext>
            </a:extLst>
          </p:cNvPr>
          <p:cNvSpPr>
            <a:spLocks noChangeAspect="1"/>
          </p:cNvSpPr>
          <p:nvPr/>
        </p:nvSpPr>
        <p:spPr>
          <a:xfrm rot="10800000">
            <a:off x="10714524" y="2382043"/>
            <a:ext cx="576000" cy="288000"/>
          </a:xfrm>
          <a:prstGeom prst="triangle">
            <a:avLst/>
          </a:prstGeom>
          <a:solidFill>
            <a:srgbClr val="66C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solidFill>
                <a:srgbClr val="005746"/>
              </a:solidFill>
              <a:latin typeface="Figtree" pitchFamily="2" charset="0"/>
              <a:cs typeface="Century Gothic"/>
            </a:endParaRPr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6E7631FE-C565-3605-A9AB-17CEC28488FB}"/>
              </a:ext>
            </a:extLst>
          </p:cNvPr>
          <p:cNvSpPr>
            <a:spLocks noChangeAspect="1"/>
          </p:cNvSpPr>
          <p:nvPr/>
        </p:nvSpPr>
        <p:spPr>
          <a:xfrm>
            <a:off x="5709711" y="1222051"/>
            <a:ext cx="1344000" cy="1344000"/>
          </a:xfrm>
          <a:prstGeom prst="ellipse">
            <a:avLst/>
          </a:prstGeom>
          <a:solidFill>
            <a:srgbClr val="FFC8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latin typeface="Figtree" pitchFamily="2" charset="0"/>
              <a:cs typeface="Century Gothic"/>
            </a:endParaRPr>
          </a:p>
        </p:txBody>
      </p:sp>
      <p:sp>
        <p:nvSpPr>
          <p:cNvPr id="78" name="Recortar rectángulo de esquina sencilla 4">
            <a:extLst>
              <a:ext uri="{FF2B5EF4-FFF2-40B4-BE49-F238E27FC236}">
                <a16:creationId xmlns:a16="http://schemas.microsoft.com/office/drawing/2014/main" id="{7F7BFB59-B85D-8310-EFEE-7E0C4159E6C3}"/>
              </a:ext>
            </a:extLst>
          </p:cNvPr>
          <p:cNvSpPr>
            <a:spLocks/>
          </p:cNvSpPr>
          <p:nvPr/>
        </p:nvSpPr>
        <p:spPr>
          <a:xfrm rot="5400000">
            <a:off x="6117711" y="1726051"/>
            <a:ext cx="624000" cy="768000"/>
          </a:xfrm>
          <a:prstGeom prst="snip1Rect">
            <a:avLst>
              <a:gd name="adj" fmla="val 23207"/>
            </a:avLst>
          </a:prstGeom>
          <a:solidFill>
            <a:srgbClr val="FFAA0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s-ES" sz="2400" kern="0" dirty="0">
              <a:solidFill>
                <a:prstClr val="white"/>
              </a:solidFill>
              <a:latin typeface="Figtree" pitchFamily="2" charset="0"/>
            </a:endParaRP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8C3BB5C5-85C1-A8DF-F21A-3691080EED64}"/>
              </a:ext>
            </a:extLst>
          </p:cNvPr>
          <p:cNvSpPr txBox="1"/>
          <p:nvPr/>
        </p:nvSpPr>
        <p:spPr>
          <a:xfrm>
            <a:off x="5805711" y="1414052"/>
            <a:ext cx="1152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GB" sz="1200" b="1" dirty="0">
                <a:solidFill>
                  <a:srgbClr val="005746"/>
                </a:solidFill>
                <a:latin typeface="Figtree" pitchFamily="2" charset="0"/>
                <a:cs typeface="Century Gothic"/>
              </a:rPr>
              <a:t>APPLICABLE </a:t>
            </a:r>
          </a:p>
          <a:p>
            <a:pPr algn="ctr">
              <a:lnSpc>
                <a:spcPts val="1200"/>
              </a:lnSpc>
            </a:pPr>
            <a:r>
              <a:rPr lang="en-GB" sz="1200" b="1" dirty="0">
                <a:solidFill>
                  <a:srgbClr val="005746"/>
                </a:solidFill>
                <a:latin typeface="Figtree" pitchFamily="2" charset="0"/>
                <a:cs typeface="Century Gothic"/>
              </a:rPr>
              <a:t>AS OF</a:t>
            </a:r>
          </a:p>
        </p:txBody>
      </p:sp>
      <p:sp>
        <p:nvSpPr>
          <p:cNvPr id="69" name="Recortar rectángulo de esquina sencilla 4">
            <a:extLst>
              <a:ext uri="{FF2B5EF4-FFF2-40B4-BE49-F238E27FC236}">
                <a16:creationId xmlns:a16="http://schemas.microsoft.com/office/drawing/2014/main" id="{8C91021B-9B7F-84A4-27D4-71A875E4FA53}"/>
              </a:ext>
            </a:extLst>
          </p:cNvPr>
          <p:cNvSpPr>
            <a:spLocks/>
          </p:cNvSpPr>
          <p:nvPr/>
        </p:nvSpPr>
        <p:spPr>
          <a:xfrm rot="5400000">
            <a:off x="6069711" y="1678051"/>
            <a:ext cx="624000" cy="768000"/>
          </a:xfrm>
          <a:prstGeom prst="snip1Rect">
            <a:avLst>
              <a:gd name="adj" fmla="val 23207"/>
            </a:avLst>
          </a:prstGeom>
          <a:solidFill>
            <a:schemeClr val="bg1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s-ES" sz="2400" kern="0" dirty="0">
              <a:solidFill>
                <a:prstClr val="white"/>
              </a:solidFill>
              <a:latin typeface="Figtree" pitchFamily="2" charset="0"/>
            </a:endParaRPr>
          </a:p>
        </p:txBody>
      </p:sp>
      <p:sp>
        <p:nvSpPr>
          <p:cNvPr id="70" name="Triángulo rectángulo 69">
            <a:extLst>
              <a:ext uri="{FF2B5EF4-FFF2-40B4-BE49-F238E27FC236}">
                <a16:creationId xmlns:a16="http://schemas.microsoft.com/office/drawing/2014/main" id="{2488FBF7-70F2-0D4F-D6F4-CA0A9A3DAAC2}"/>
              </a:ext>
            </a:extLst>
          </p:cNvPr>
          <p:cNvSpPr>
            <a:spLocks noChangeAspect="1"/>
          </p:cNvSpPr>
          <p:nvPr/>
        </p:nvSpPr>
        <p:spPr>
          <a:xfrm rot="5400000">
            <a:off x="6621711" y="2230051"/>
            <a:ext cx="144000" cy="144000"/>
          </a:xfrm>
          <a:prstGeom prst="rtTriangle">
            <a:avLst/>
          </a:prstGeom>
          <a:solidFill>
            <a:schemeClr val="tx1">
              <a:lumMod val="10000"/>
              <a:lumOff val="90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s-ES" sz="2400" kern="0" dirty="0">
              <a:solidFill>
                <a:prstClr val="white"/>
              </a:solidFill>
              <a:latin typeface="Figtree" pitchFamily="2" charset="0"/>
            </a:endParaRP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AEF5019B-B997-4951-31DB-4DADAF1543BE}"/>
              </a:ext>
            </a:extLst>
          </p:cNvPr>
          <p:cNvSpPr/>
          <p:nvPr/>
        </p:nvSpPr>
        <p:spPr>
          <a:xfrm>
            <a:off x="5997711" y="1750051"/>
            <a:ext cx="768000" cy="240000"/>
          </a:xfrm>
          <a:prstGeom prst="rect">
            <a:avLst/>
          </a:prstGeom>
          <a:solidFill>
            <a:srgbClr val="FF8C0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s-ES" sz="2400" kern="0" dirty="0">
              <a:solidFill>
                <a:prstClr val="white"/>
              </a:solidFill>
              <a:latin typeface="Figtree" pitchFamily="2" charset="0"/>
            </a:endParaRP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E8ECDF8D-D004-96A4-F2ED-861BC2F5316C}"/>
              </a:ext>
            </a:extLst>
          </p:cNvPr>
          <p:cNvSpPr txBox="1"/>
          <p:nvPr/>
        </p:nvSpPr>
        <p:spPr>
          <a:xfrm>
            <a:off x="6141711" y="1750051"/>
            <a:ext cx="480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defTabSz="1219170">
              <a:defRPr/>
            </a:pPr>
            <a:r>
              <a:rPr lang="en-GB" sz="1200" kern="0" dirty="0">
                <a:solidFill>
                  <a:prstClr val="white"/>
                </a:solidFill>
                <a:latin typeface="Figtree" pitchFamily="2" charset="0"/>
              </a:rPr>
              <a:t>2024</a:t>
            </a:r>
            <a:endParaRPr lang="en-GB" sz="1333" kern="0" dirty="0">
              <a:solidFill>
                <a:prstClr val="white"/>
              </a:solidFill>
              <a:latin typeface="Figtree" pitchFamily="2" charset="0"/>
            </a:endParaRP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69F2A888-51FA-2C30-D5CD-44190591F149}"/>
              </a:ext>
            </a:extLst>
          </p:cNvPr>
          <p:cNvSpPr txBox="1"/>
          <p:nvPr/>
        </p:nvSpPr>
        <p:spPr>
          <a:xfrm>
            <a:off x="5997711" y="2038051"/>
            <a:ext cx="768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defTabSz="1219170">
              <a:defRPr/>
            </a:pPr>
            <a:r>
              <a:rPr lang="en-GB" sz="1067" b="1" kern="0" dirty="0">
                <a:solidFill>
                  <a:srgbClr val="005746"/>
                </a:solidFill>
                <a:latin typeface="Figtree" pitchFamily="2" charset="0"/>
              </a:rPr>
              <a:t>JANUARY</a:t>
            </a:r>
            <a:endParaRPr lang="en-GB" sz="1200" b="1" kern="0" dirty="0">
              <a:solidFill>
                <a:srgbClr val="005746"/>
              </a:solidFill>
              <a:latin typeface="Figtree" pitchFamily="2" charset="0"/>
            </a:endParaRPr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4811F9BE-FA85-46F8-EFD1-6021B56C90DD}"/>
              </a:ext>
            </a:extLst>
          </p:cNvPr>
          <p:cNvSpPr>
            <a:spLocks noChangeAspect="1"/>
          </p:cNvSpPr>
          <p:nvPr/>
        </p:nvSpPr>
        <p:spPr>
          <a:xfrm>
            <a:off x="10156929" y="1189287"/>
            <a:ext cx="1361527" cy="1361527"/>
          </a:xfrm>
          <a:prstGeom prst="ellipse">
            <a:avLst/>
          </a:prstGeom>
          <a:solidFill>
            <a:srgbClr val="66C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latin typeface="Figtree" pitchFamily="2" charset="0"/>
              <a:cs typeface="Century Gothic"/>
            </a:endParaRPr>
          </a:p>
        </p:txBody>
      </p:sp>
      <p:sp>
        <p:nvSpPr>
          <p:cNvPr id="85" name="Recortar rectángulo de esquina sencilla 4">
            <a:extLst>
              <a:ext uri="{FF2B5EF4-FFF2-40B4-BE49-F238E27FC236}">
                <a16:creationId xmlns:a16="http://schemas.microsoft.com/office/drawing/2014/main" id="{0964A149-DE3C-B9CE-E7B9-9849CCA34325}"/>
              </a:ext>
            </a:extLst>
          </p:cNvPr>
          <p:cNvSpPr>
            <a:spLocks/>
          </p:cNvSpPr>
          <p:nvPr/>
        </p:nvSpPr>
        <p:spPr>
          <a:xfrm rot="5400000">
            <a:off x="10640153" y="1755159"/>
            <a:ext cx="624000" cy="768000"/>
          </a:xfrm>
          <a:prstGeom prst="snip1Rect">
            <a:avLst>
              <a:gd name="adj" fmla="val 23207"/>
            </a:avLst>
          </a:prstGeom>
          <a:solidFill>
            <a:srgbClr val="33AB66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s-ES" sz="2400" kern="0" dirty="0">
              <a:solidFill>
                <a:prstClr val="white"/>
              </a:solidFill>
              <a:latin typeface="Figtree" pitchFamily="2" charset="0"/>
            </a:endParaRPr>
          </a:p>
        </p:txBody>
      </p:sp>
      <p:sp>
        <p:nvSpPr>
          <p:cNvPr id="87" name="Recortar rectángulo de esquina sencilla 4">
            <a:extLst>
              <a:ext uri="{FF2B5EF4-FFF2-40B4-BE49-F238E27FC236}">
                <a16:creationId xmlns:a16="http://schemas.microsoft.com/office/drawing/2014/main" id="{933EACAE-DC3B-35C4-CEF0-5D7EC162C91E}"/>
              </a:ext>
            </a:extLst>
          </p:cNvPr>
          <p:cNvSpPr>
            <a:spLocks/>
          </p:cNvSpPr>
          <p:nvPr/>
        </p:nvSpPr>
        <p:spPr>
          <a:xfrm rot="5400000">
            <a:off x="10589079" y="1723365"/>
            <a:ext cx="624000" cy="768000"/>
          </a:xfrm>
          <a:prstGeom prst="snip1Rect">
            <a:avLst>
              <a:gd name="adj" fmla="val 23207"/>
            </a:avLst>
          </a:prstGeom>
          <a:solidFill>
            <a:schemeClr val="bg1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s-ES" sz="2400" kern="0" dirty="0">
              <a:solidFill>
                <a:prstClr val="white"/>
              </a:solidFill>
              <a:latin typeface="Figtree" pitchFamily="2" charset="0"/>
            </a:endParaRPr>
          </a:p>
        </p:txBody>
      </p:sp>
      <p:sp>
        <p:nvSpPr>
          <p:cNvPr id="88" name="Triángulo rectángulo 87">
            <a:extLst>
              <a:ext uri="{FF2B5EF4-FFF2-40B4-BE49-F238E27FC236}">
                <a16:creationId xmlns:a16="http://schemas.microsoft.com/office/drawing/2014/main" id="{FC02B2D4-0069-6784-CEFA-13804002F01C}"/>
              </a:ext>
            </a:extLst>
          </p:cNvPr>
          <p:cNvSpPr>
            <a:spLocks noChangeAspect="1"/>
          </p:cNvSpPr>
          <p:nvPr/>
        </p:nvSpPr>
        <p:spPr>
          <a:xfrm rot="5400000">
            <a:off x="11067385" y="2268949"/>
            <a:ext cx="144000" cy="144000"/>
          </a:xfrm>
          <a:prstGeom prst="rtTriangle">
            <a:avLst/>
          </a:prstGeom>
          <a:solidFill>
            <a:schemeClr val="tx1">
              <a:lumMod val="10000"/>
              <a:lumOff val="90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s-ES" sz="2400" kern="0" dirty="0">
              <a:solidFill>
                <a:prstClr val="white"/>
              </a:solidFill>
              <a:latin typeface="Figtree" pitchFamily="2" charset="0"/>
            </a:endParaRPr>
          </a:p>
        </p:txBody>
      </p:sp>
      <p:sp>
        <p:nvSpPr>
          <p:cNvPr id="89" name="Rectángulo 88">
            <a:extLst>
              <a:ext uri="{FF2B5EF4-FFF2-40B4-BE49-F238E27FC236}">
                <a16:creationId xmlns:a16="http://schemas.microsoft.com/office/drawing/2014/main" id="{22B4163F-045F-575A-A8CB-00F0C52DEBB6}"/>
              </a:ext>
            </a:extLst>
          </p:cNvPr>
          <p:cNvSpPr/>
          <p:nvPr/>
        </p:nvSpPr>
        <p:spPr>
          <a:xfrm>
            <a:off x="10504226" y="1788949"/>
            <a:ext cx="768000" cy="240000"/>
          </a:xfrm>
          <a:prstGeom prst="rect">
            <a:avLst/>
          </a:prstGeom>
          <a:solidFill>
            <a:srgbClr val="00964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s-ES" sz="2400" kern="0" dirty="0">
              <a:solidFill>
                <a:prstClr val="white"/>
              </a:solidFill>
              <a:latin typeface="Figtree" pitchFamily="2" charset="0"/>
            </a:endParaRPr>
          </a:p>
        </p:txBody>
      </p:sp>
      <p:pic>
        <p:nvPicPr>
          <p:cNvPr id="102" name="Imagen 101">
            <a:extLst>
              <a:ext uri="{FF2B5EF4-FFF2-40B4-BE49-F238E27FC236}">
                <a16:creationId xmlns:a16="http://schemas.microsoft.com/office/drawing/2014/main" id="{426EEA85-D200-A8CC-6972-286CA8DA5A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0000" y="3939517"/>
            <a:ext cx="1104000" cy="1022795"/>
          </a:xfrm>
          <a:prstGeom prst="rect">
            <a:avLst/>
          </a:prstGeom>
        </p:spPr>
      </p:pic>
      <p:pic>
        <p:nvPicPr>
          <p:cNvPr id="104" name="Imagen 103">
            <a:extLst>
              <a:ext uri="{FF2B5EF4-FFF2-40B4-BE49-F238E27FC236}">
                <a16:creationId xmlns:a16="http://schemas.microsoft.com/office/drawing/2014/main" id="{9743639D-BD0C-A43D-82F7-76B9284079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01" y="3627518"/>
            <a:ext cx="671999" cy="1333469"/>
          </a:xfrm>
          <a:prstGeom prst="rect">
            <a:avLst/>
          </a:prstGeom>
        </p:spPr>
      </p:pic>
      <p:pic>
        <p:nvPicPr>
          <p:cNvPr id="106" name="Imagen 105">
            <a:extLst>
              <a:ext uri="{FF2B5EF4-FFF2-40B4-BE49-F238E27FC236}">
                <a16:creationId xmlns:a16="http://schemas.microsoft.com/office/drawing/2014/main" id="{93BFB3FC-DB81-57FD-F74D-23849BA881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000" y="3157184"/>
            <a:ext cx="768000" cy="647265"/>
          </a:xfrm>
          <a:prstGeom prst="rect">
            <a:avLst/>
          </a:prstGeom>
        </p:spPr>
      </p:pic>
      <p:pic>
        <p:nvPicPr>
          <p:cNvPr id="108" name="Imagen 107">
            <a:extLst>
              <a:ext uri="{FF2B5EF4-FFF2-40B4-BE49-F238E27FC236}">
                <a16:creationId xmlns:a16="http://schemas.microsoft.com/office/drawing/2014/main" id="{95621BA2-BF89-943B-17F5-364CF85559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0" y="2221183"/>
            <a:ext cx="480000" cy="1606899"/>
          </a:xfrm>
          <a:prstGeom prst="rect">
            <a:avLst/>
          </a:prstGeom>
        </p:spPr>
      </p:pic>
      <p:pic>
        <p:nvPicPr>
          <p:cNvPr id="112" name="Imagen 111">
            <a:extLst>
              <a:ext uri="{FF2B5EF4-FFF2-40B4-BE49-F238E27FC236}">
                <a16:creationId xmlns:a16="http://schemas.microsoft.com/office/drawing/2014/main" id="{E75E5C40-8191-48BB-5F38-FE15E03852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2000" y="2773183"/>
            <a:ext cx="624000" cy="1041864"/>
          </a:xfrm>
          <a:prstGeom prst="rect">
            <a:avLst/>
          </a:prstGeom>
        </p:spPr>
      </p:pic>
      <p:pic>
        <p:nvPicPr>
          <p:cNvPr id="123" name="Imagen 122">
            <a:extLst>
              <a:ext uri="{FF2B5EF4-FFF2-40B4-BE49-F238E27FC236}">
                <a16:creationId xmlns:a16="http://schemas.microsoft.com/office/drawing/2014/main" id="{595519B7-119A-CDE5-32D1-73DB0FB169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6042" y="3052224"/>
            <a:ext cx="1470893" cy="1344000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715E783-FA6D-B05E-9747-E2F69136FEE2}"/>
              </a:ext>
            </a:extLst>
          </p:cNvPr>
          <p:cNvSpPr txBox="1"/>
          <p:nvPr/>
        </p:nvSpPr>
        <p:spPr>
          <a:xfrm>
            <a:off x="7723678" y="5030873"/>
            <a:ext cx="2961257" cy="75911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rtl="0"/>
            <a:r>
              <a:rPr lang="en-GB" sz="1200" dirty="0">
                <a:solidFill>
                  <a:srgbClr val="005746"/>
                </a:solidFill>
                <a:latin typeface="Figtree" pitchFamily="2" charset="0"/>
              </a:rPr>
              <a:t>* The aim is to work on the recyclability of packaging: carrying out studies to improve the sustainability of packaging subject to eco-modulation</a:t>
            </a:r>
            <a:r>
              <a:rPr lang="en-GB" sz="1333" dirty="0">
                <a:solidFill>
                  <a:srgbClr val="005746"/>
                </a:solidFill>
                <a:latin typeface="Figtree" pitchFamily="2" charset="0"/>
                <a:cs typeface="Century Gothic"/>
              </a:rPr>
              <a:t>.</a:t>
            </a:r>
            <a:endParaRPr lang="en-GB" sz="1333" dirty="0">
              <a:solidFill>
                <a:schemeClr val="accent6">
                  <a:lumMod val="75000"/>
                </a:schemeClr>
              </a:solidFill>
              <a:latin typeface="Figtree" pitchFamily="2" charset="0"/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E3DA1A9A-6002-CFF0-7EC5-79230EC9DB0A}"/>
              </a:ext>
            </a:extLst>
          </p:cNvPr>
          <p:cNvSpPr>
            <a:spLocks noChangeAspect="1"/>
          </p:cNvSpPr>
          <p:nvPr/>
        </p:nvSpPr>
        <p:spPr>
          <a:xfrm>
            <a:off x="3684776" y="1030051"/>
            <a:ext cx="1728000" cy="1728000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22" name="Triángulo isósceles 65">
            <a:extLst>
              <a:ext uri="{FF2B5EF4-FFF2-40B4-BE49-F238E27FC236}">
                <a16:creationId xmlns:a16="http://schemas.microsoft.com/office/drawing/2014/main" id="{19B4023D-E3FB-7912-EC32-73F34732E848}"/>
              </a:ext>
            </a:extLst>
          </p:cNvPr>
          <p:cNvSpPr>
            <a:spLocks noChangeAspect="1"/>
          </p:cNvSpPr>
          <p:nvPr/>
        </p:nvSpPr>
        <p:spPr>
          <a:xfrm rot="10800000">
            <a:off x="4260776" y="2374051"/>
            <a:ext cx="576000" cy="288000"/>
          </a:xfrm>
          <a:prstGeom prst="triangle">
            <a:avLst/>
          </a:prstGeom>
          <a:solidFill>
            <a:srgbClr val="FFC8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solidFill>
                <a:srgbClr val="005746"/>
              </a:solidFill>
              <a:latin typeface="Figtree" pitchFamily="2" charset="0"/>
              <a:cs typeface="Century Gothic"/>
            </a:endParaRP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53F9B4F7-5E3D-10BB-8224-954EF42B14B1}"/>
              </a:ext>
            </a:extLst>
          </p:cNvPr>
          <p:cNvSpPr>
            <a:spLocks noChangeAspect="1"/>
          </p:cNvSpPr>
          <p:nvPr/>
        </p:nvSpPr>
        <p:spPr>
          <a:xfrm>
            <a:off x="3876776" y="1222051"/>
            <a:ext cx="1344000" cy="1344000"/>
          </a:xfrm>
          <a:prstGeom prst="ellipse">
            <a:avLst/>
          </a:prstGeom>
          <a:solidFill>
            <a:srgbClr val="FFC8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latin typeface="Figtree" pitchFamily="2" charset="0"/>
              <a:cs typeface="Century Gothic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B1BECC1-12BB-0E29-11C8-086755CDD694}"/>
              </a:ext>
            </a:extLst>
          </p:cNvPr>
          <p:cNvSpPr txBox="1"/>
          <p:nvPr/>
        </p:nvSpPr>
        <p:spPr>
          <a:xfrm>
            <a:off x="4091133" y="1558745"/>
            <a:ext cx="91601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5746"/>
                </a:solidFill>
                <a:latin typeface="Century Gothic"/>
                <a:cs typeface="Century Gothic"/>
              </a:rPr>
              <a:t>50% over the base fee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48603BA-ACE3-F1D9-327B-D702FC198945}"/>
              </a:ext>
            </a:extLst>
          </p:cNvPr>
          <p:cNvSpPr txBox="1"/>
          <p:nvPr/>
        </p:nvSpPr>
        <p:spPr>
          <a:xfrm>
            <a:off x="10261692" y="1407991"/>
            <a:ext cx="1152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GB" sz="1200" b="1" dirty="0">
                <a:solidFill>
                  <a:srgbClr val="005746"/>
                </a:solidFill>
                <a:latin typeface="Figtree" pitchFamily="2" charset="0"/>
                <a:cs typeface="Century Gothic"/>
              </a:rPr>
              <a:t>APPLICABLE </a:t>
            </a:r>
          </a:p>
          <a:p>
            <a:pPr algn="ctr">
              <a:lnSpc>
                <a:spcPts val="1200"/>
              </a:lnSpc>
            </a:pPr>
            <a:r>
              <a:rPr lang="en-GB" sz="1200" b="1" dirty="0">
                <a:solidFill>
                  <a:srgbClr val="005746"/>
                </a:solidFill>
                <a:latin typeface="Figtree" pitchFamily="2" charset="0"/>
                <a:cs typeface="Century Gothic"/>
              </a:rPr>
              <a:t>AS OF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3EEB443-CBEC-9861-6EC6-A5DD135D3A37}"/>
              </a:ext>
            </a:extLst>
          </p:cNvPr>
          <p:cNvSpPr txBox="1"/>
          <p:nvPr/>
        </p:nvSpPr>
        <p:spPr>
          <a:xfrm>
            <a:off x="10668676" y="1803003"/>
            <a:ext cx="480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defTabSz="1219170">
              <a:defRPr/>
            </a:pPr>
            <a:r>
              <a:rPr lang="en-GB" sz="1200" kern="0" dirty="0">
                <a:solidFill>
                  <a:prstClr val="white"/>
                </a:solidFill>
                <a:latin typeface="Figtree" pitchFamily="2" charset="0"/>
              </a:rPr>
              <a:t>2025</a:t>
            </a:r>
            <a:endParaRPr lang="en-GB" sz="1333" kern="0" dirty="0">
              <a:solidFill>
                <a:prstClr val="white"/>
              </a:solidFill>
              <a:latin typeface="Figtree" pitchFamily="2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340A6DF-44A8-662B-D18D-8F97E79EEC91}"/>
              </a:ext>
            </a:extLst>
          </p:cNvPr>
          <p:cNvSpPr txBox="1"/>
          <p:nvPr/>
        </p:nvSpPr>
        <p:spPr>
          <a:xfrm>
            <a:off x="10524676" y="2073243"/>
            <a:ext cx="768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defTabSz="1219170">
              <a:defRPr/>
            </a:pPr>
            <a:r>
              <a:rPr lang="en-GB" sz="1067" b="1" kern="0" dirty="0">
                <a:solidFill>
                  <a:srgbClr val="005746"/>
                </a:solidFill>
                <a:latin typeface="Figtree" pitchFamily="2" charset="0"/>
              </a:rPr>
              <a:t>JANUARY</a:t>
            </a:r>
            <a:endParaRPr lang="en-GB" sz="1200" b="1" kern="0" dirty="0">
              <a:solidFill>
                <a:srgbClr val="005746"/>
              </a:solidFill>
              <a:latin typeface="Figtree" pitchFamily="2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152B8C3-F4A4-6606-D21B-1D4690222194}"/>
              </a:ext>
            </a:extLst>
          </p:cNvPr>
          <p:cNvSpPr txBox="1"/>
          <p:nvPr/>
        </p:nvSpPr>
        <p:spPr>
          <a:xfrm>
            <a:off x="7515163" y="3437999"/>
            <a:ext cx="2168016" cy="59843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200" dirty="0">
                <a:solidFill>
                  <a:srgbClr val="005746"/>
                </a:solidFill>
                <a:latin typeface="Figtree" pitchFamily="2" charset="0"/>
              </a:rPr>
              <a:t>Packaging sustainability studies: reversing the cost of penalties.*</a:t>
            </a:r>
          </a:p>
        </p:txBody>
      </p:sp>
      <p:pic>
        <p:nvPicPr>
          <p:cNvPr id="110" name="Imagen 109">
            <a:extLst>
              <a:ext uri="{FF2B5EF4-FFF2-40B4-BE49-F238E27FC236}">
                <a16:creationId xmlns:a16="http://schemas.microsoft.com/office/drawing/2014/main" id="{19D2B07F-71B0-6F7C-41F5-FFE13B3DCD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0209" y="5394901"/>
            <a:ext cx="624000" cy="1365867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61F4ED9B-7D27-CBEF-B890-57AC60A3C6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209" y="5346901"/>
            <a:ext cx="480000" cy="141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79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D759C-C980-8F0D-D8A7-8CFAE21BF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7EB995D-04D4-DB48-0CB7-7F63B85D01FB}"/>
              </a:ext>
            </a:extLst>
          </p:cNvPr>
          <p:cNvSpPr txBox="1"/>
          <p:nvPr/>
        </p:nvSpPr>
        <p:spPr>
          <a:xfrm>
            <a:off x="-1931988" y="384176"/>
            <a:ext cx="11566317" cy="69249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latin typeface="Figtree Light" pitchFamily="2" charset="0"/>
                <a:ea typeface="+mn-ea"/>
                <a:cs typeface="Archivo ExtraLight" pitchFamily="2" charset="77"/>
              </a:rPr>
              <a:t>04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047B754-3E76-FA99-6D4A-EF45BDB7733F}"/>
              </a:ext>
            </a:extLst>
          </p:cNvPr>
          <p:cNvSpPr txBox="1"/>
          <p:nvPr/>
        </p:nvSpPr>
        <p:spPr>
          <a:xfrm>
            <a:off x="6491287" y="3117756"/>
            <a:ext cx="6230799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gtree SemiBold" pitchFamily="2" charset="0"/>
                <a:ea typeface="+mn-ea"/>
                <a:cs typeface="Archivo ExtraLight" pitchFamily="2" charset="77"/>
              </a:rPr>
              <a:t>Pilot Tests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gtree SemiBold" pitchFamily="2" charset="0"/>
                <a:ea typeface="+mn-ea"/>
                <a:cs typeface="Archivo ExtraLight" pitchFamily="2" charset="77"/>
              </a:rPr>
              <a:t>Valencia Stanpa</a:t>
            </a:r>
          </a:p>
        </p:txBody>
      </p:sp>
    </p:spTree>
    <p:extLst>
      <p:ext uri="{BB962C8B-B14F-4D97-AF65-F5344CB8AC3E}">
        <p14:creationId xmlns:p14="http://schemas.microsoft.com/office/powerpoint/2010/main" val="407357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E5A07-CABD-C2E5-2F7B-52464BCFE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5606C7D4-4C7A-8D4F-8D4A-C2342316A9CE}"/>
              </a:ext>
            </a:extLst>
          </p:cNvPr>
          <p:cNvSpPr txBox="1"/>
          <p:nvPr/>
        </p:nvSpPr>
        <p:spPr>
          <a:xfrm>
            <a:off x="1049068" y="622311"/>
            <a:ext cx="671094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262626"/>
                </a:solidFill>
                <a:highlight>
                  <a:srgbClr val="76E5A3"/>
                </a:highlight>
                <a:latin typeface="Figtree SemiBold" pitchFamily="2" charset="0"/>
              </a:rPr>
              <a:t>Pilot tests in the city of Valencia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1F0DC5F-7D1F-3B02-72E1-EB9EB8EB7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846" y="1722551"/>
            <a:ext cx="481472" cy="31798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8207E3A-A560-C5E0-5237-31A2357ED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217" y="2646191"/>
            <a:ext cx="481472" cy="287517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889A9CD5-C3DF-4D43-618E-3B837BE3DB19}"/>
              </a:ext>
            </a:extLst>
          </p:cNvPr>
          <p:cNvSpPr txBox="1"/>
          <p:nvPr/>
        </p:nvSpPr>
        <p:spPr>
          <a:xfrm>
            <a:off x="1631173" y="1681377"/>
            <a:ext cx="6128835" cy="39395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600" dirty="0">
                <a:solidFill>
                  <a:srgbClr val="262626"/>
                </a:solidFill>
                <a:latin typeface="Figtree" pitchFamily="2" charset="0"/>
              </a:rPr>
              <a:t>The first pilot test is retailers: this involves placing bins to collect glass and light packaging from the perfume sector (small packaging).</a:t>
            </a:r>
          </a:p>
          <a:p>
            <a:pPr algn="l"/>
            <a:endParaRPr lang="en-GB" sz="1600" dirty="0">
              <a:solidFill>
                <a:srgbClr val="262626"/>
              </a:solidFill>
              <a:latin typeface="Figtree" pitchFamily="2" charset="0"/>
            </a:endParaRPr>
          </a:p>
          <a:p>
            <a:pPr algn="l"/>
            <a:r>
              <a:rPr lang="en-GB" sz="1600" dirty="0">
                <a:solidFill>
                  <a:srgbClr val="262626"/>
                </a:solidFill>
                <a:latin typeface="Figtree" pitchFamily="2" charset="0"/>
              </a:rPr>
              <a:t>70 bins: in shopping centres, OTC chemists', retailers, perfume and cosmetic centres.</a:t>
            </a:r>
          </a:p>
          <a:p>
            <a:pPr algn="l"/>
            <a:endParaRPr lang="en-GB" sz="1600" dirty="0">
              <a:solidFill>
                <a:srgbClr val="262626"/>
              </a:solidFill>
              <a:latin typeface="Figtree" pitchFamily="2" charset="0"/>
            </a:endParaRPr>
          </a:p>
          <a:p>
            <a:pPr algn="l"/>
            <a:r>
              <a:rPr lang="en-GB" sz="1600" dirty="0">
                <a:solidFill>
                  <a:srgbClr val="262626"/>
                </a:solidFill>
                <a:latin typeface="Figtree" pitchFamily="2" charset="0"/>
              </a:rPr>
              <a:t>Perfume and cosmetics containers with recyclability problems: opal and borosilicate (ampoules) may have an outlet for recycling in uses other than the glass furnace.</a:t>
            </a:r>
          </a:p>
          <a:p>
            <a:pPr algn="l"/>
            <a:endParaRPr lang="en-GB" sz="1600" dirty="0">
              <a:solidFill>
                <a:srgbClr val="262626"/>
              </a:solidFill>
              <a:latin typeface="Figtree" pitchFamily="2" charset="0"/>
            </a:endParaRPr>
          </a:p>
          <a:p>
            <a:pPr algn="l"/>
            <a:r>
              <a:rPr lang="en-GB" sz="1600" dirty="0">
                <a:solidFill>
                  <a:srgbClr val="262626"/>
                </a:solidFill>
                <a:latin typeface="Figtree" pitchFamily="2" charset="0"/>
              </a:rPr>
              <a:t>We will measure how much glass is collected and judge the feasibility of the project.</a:t>
            </a:r>
          </a:p>
          <a:p>
            <a:pPr algn="l"/>
            <a:endParaRPr lang="en-GB" sz="1600" dirty="0">
              <a:solidFill>
                <a:srgbClr val="262626"/>
              </a:solidFill>
              <a:latin typeface="Figtree" pitchFamily="2" charset="0"/>
            </a:endParaRPr>
          </a:p>
          <a:p>
            <a:pPr algn="l"/>
            <a:endParaRPr lang="en-GB" sz="1600" dirty="0">
              <a:solidFill>
                <a:srgbClr val="262626"/>
              </a:solidFill>
              <a:latin typeface="Figtree" pitchFamily="2" charset="0"/>
            </a:endParaRPr>
          </a:p>
          <a:p>
            <a:pPr algn="l"/>
            <a:endParaRPr lang="en-GB" sz="1600" dirty="0">
              <a:solidFill>
                <a:srgbClr val="262626"/>
              </a:solidFill>
              <a:latin typeface="Figtree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63EBD71-F06A-8CE6-EF30-91BDE37E81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283" y="3405606"/>
            <a:ext cx="429340" cy="43004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B055D29-3F29-965E-2438-8FE868176BE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4331" t="17802" r="40811" b="18747"/>
          <a:stretch/>
        </p:blipFill>
        <p:spPr>
          <a:xfrm>
            <a:off x="8009242" y="1722551"/>
            <a:ext cx="4182758" cy="332800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9C4F446-03E9-0DC5-72CE-2039E3D28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721" y="4429263"/>
            <a:ext cx="481472" cy="3179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A5CDDFC-8695-B250-36F9-8CD6D5DFF2E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0379" t="46465" r="48030" b="39804"/>
          <a:stretch/>
        </p:blipFill>
        <p:spPr>
          <a:xfrm>
            <a:off x="11021560" y="6261918"/>
            <a:ext cx="969818" cy="3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76709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C9017-A797-075C-A00C-18F5AC284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EC18BF2E-A4CB-0272-FC70-4B514B2EC9BC}"/>
              </a:ext>
            </a:extLst>
          </p:cNvPr>
          <p:cNvSpPr txBox="1"/>
          <p:nvPr/>
        </p:nvSpPr>
        <p:spPr>
          <a:xfrm>
            <a:off x="1270585" y="774682"/>
            <a:ext cx="671094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262626"/>
                </a:solidFill>
                <a:highlight>
                  <a:srgbClr val="76E5A3"/>
                </a:highlight>
                <a:latin typeface="Figtree SemiBold" pitchFamily="2" charset="0"/>
              </a:rPr>
              <a:t>Pilot tests in the city of Valencia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C29DE1B8-AAB0-EAEA-1342-ED42CA067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5" y="1611993"/>
            <a:ext cx="481472" cy="31798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61DD7D8-DE9A-0C13-1C34-795FA7876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974" y="2277296"/>
            <a:ext cx="481472" cy="287517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F8153B72-5390-7A9F-E779-AFE7E7E342E7}"/>
              </a:ext>
            </a:extLst>
          </p:cNvPr>
          <p:cNvSpPr txBox="1"/>
          <p:nvPr/>
        </p:nvSpPr>
        <p:spPr>
          <a:xfrm>
            <a:off x="1541791" y="1387462"/>
            <a:ext cx="6903853" cy="39395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endParaRPr lang="en-GB" sz="1600" dirty="0">
              <a:solidFill>
                <a:srgbClr val="262626"/>
              </a:solidFill>
              <a:latin typeface="Figtree" pitchFamily="2" charset="0"/>
            </a:endParaRPr>
          </a:p>
          <a:p>
            <a:r>
              <a:rPr lang="en-GB" sz="1600" dirty="0">
                <a:solidFill>
                  <a:srgbClr val="262626"/>
                </a:solidFill>
                <a:latin typeface="Figtree" pitchFamily="2" charset="0"/>
              </a:rPr>
              <a:t>Second pilot test: specific containers in nail salons.</a:t>
            </a:r>
          </a:p>
          <a:p>
            <a:endParaRPr lang="en-GB" sz="1600" dirty="0">
              <a:solidFill>
                <a:srgbClr val="262626"/>
              </a:solidFill>
              <a:latin typeface="Figtree" pitchFamily="2" charset="0"/>
            </a:endParaRPr>
          </a:p>
          <a:p>
            <a:r>
              <a:rPr lang="en-GB" sz="1600" dirty="0">
                <a:solidFill>
                  <a:srgbClr val="262626"/>
                </a:solidFill>
                <a:latin typeface="Figtree" pitchFamily="2" charset="0"/>
              </a:rPr>
              <a:t>Nail polish contains hazardous substances, so is considered hazardous waste. This pilot test would analyse the costs and efficiency of specific separate glass collection in nail salons.</a:t>
            </a:r>
          </a:p>
          <a:p>
            <a:endParaRPr lang="en-GB" sz="1600" dirty="0">
              <a:solidFill>
                <a:srgbClr val="262626"/>
              </a:solidFill>
              <a:latin typeface="Figtree" pitchFamily="2" charset="0"/>
            </a:endParaRPr>
          </a:p>
          <a:p>
            <a:r>
              <a:rPr lang="en-GB" sz="1600" dirty="0">
                <a:solidFill>
                  <a:srgbClr val="262626"/>
                </a:solidFill>
                <a:latin typeface="Figtree" pitchFamily="2" charset="0"/>
              </a:rPr>
              <a:t>Specific “mini igloo”, training and collection in 20 nail salons in Valencia.</a:t>
            </a:r>
          </a:p>
          <a:p>
            <a:pPr algn="l"/>
            <a:endParaRPr lang="en-GB" sz="1600" dirty="0">
              <a:solidFill>
                <a:srgbClr val="262626"/>
              </a:solidFill>
              <a:latin typeface="Figtree" pitchFamily="2" charset="0"/>
            </a:endParaRPr>
          </a:p>
          <a:p>
            <a:pPr algn="l"/>
            <a:r>
              <a:rPr lang="en-GB" sz="1600" dirty="0">
                <a:solidFill>
                  <a:srgbClr val="262626"/>
                </a:solidFill>
                <a:latin typeface="Figtree" pitchFamily="2" charset="0"/>
              </a:rPr>
              <a:t>Both tests include a specific project logo, website and communication to the public and centres.</a:t>
            </a:r>
          </a:p>
          <a:p>
            <a:pPr algn="l"/>
            <a:endParaRPr lang="en-GB" sz="1600" dirty="0">
              <a:solidFill>
                <a:srgbClr val="262626"/>
              </a:solidFill>
              <a:latin typeface="Figtree" pitchFamily="2" charset="0"/>
            </a:endParaRPr>
          </a:p>
          <a:p>
            <a:pPr algn="l"/>
            <a:r>
              <a:rPr lang="en-GB" sz="1600" dirty="0">
                <a:solidFill>
                  <a:srgbClr val="262626"/>
                </a:solidFill>
                <a:latin typeface="Figtree" pitchFamily="2" charset="0"/>
              </a:rPr>
              <a:t>The glass would be tested to be recycled for furnaces or construction uses.</a:t>
            </a:r>
          </a:p>
          <a:p>
            <a:pPr algn="l"/>
            <a:endParaRPr lang="en-GB" sz="1600" dirty="0">
              <a:solidFill>
                <a:srgbClr val="262626"/>
              </a:solidFill>
              <a:latin typeface="Figtree" pitchFamily="2" charset="0"/>
            </a:endParaRPr>
          </a:p>
          <a:p>
            <a:pPr algn="l"/>
            <a:r>
              <a:rPr lang="en-GB" sz="1600" dirty="0">
                <a:solidFill>
                  <a:srgbClr val="262626"/>
                </a:solidFill>
                <a:latin typeface="Figtree" pitchFamily="2" charset="0"/>
              </a:rPr>
              <a:t>Duration of pilot tests: January to June 2025.</a:t>
            </a:r>
          </a:p>
          <a:p>
            <a:pPr algn="l"/>
            <a:endParaRPr lang="en-GB" sz="1600" dirty="0">
              <a:solidFill>
                <a:srgbClr val="262626"/>
              </a:solidFill>
              <a:latin typeface="Figtree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A886E55-9604-DEB7-B4B6-8F514EE81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059" y="4314463"/>
            <a:ext cx="481472" cy="317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9209EE0-3B59-C8D2-247E-0FE381CFA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420" y="3701196"/>
            <a:ext cx="481472" cy="28751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2E991D4-A37C-0861-BC3D-EE939FBAC6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363" y="2941782"/>
            <a:ext cx="429340" cy="43004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5B02DB3-2FC5-73D6-33E5-33A8B284102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0379" t="46465" r="48030" b="39804"/>
          <a:stretch/>
        </p:blipFill>
        <p:spPr>
          <a:xfrm>
            <a:off x="11021560" y="6261918"/>
            <a:ext cx="969818" cy="34693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1076134-CF16-F323-16E4-F19832BA5E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762" y="4764759"/>
            <a:ext cx="429340" cy="43004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6863B89-E415-A09C-AA10-FDCAC2E3B72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1161" t="26335" r="50000" b="21906"/>
          <a:stretch/>
        </p:blipFill>
        <p:spPr>
          <a:xfrm>
            <a:off x="8652165" y="1346889"/>
            <a:ext cx="2698590" cy="417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17645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A2EF65-6580-126F-C655-BA2346D84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4539D20-B1DE-8D56-6881-EAF8F26247D4}"/>
              </a:ext>
            </a:extLst>
          </p:cNvPr>
          <p:cNvSpPr txBox="1"/>
          <p:nvPr/>
        </p:nvSpPr>
        <p:spPr>
          <a:xfrm>
            <a:off x="5700713" y="2419072"/>
            <a:ext cx="5944140" cy="18312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0" b="1" i="0" u="none" strike="noStrike" kern="1200" cap="none" spc="-15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Figtree SemiBold" pitchFamily="2" charset="0"/>
                <a:ea typeface="+mn-ea"/>
                <a:cs typeface="Archivo ExtraLight" pitchFamily="2" charset="77"/>
              </a:rPr>
              <a:t>Any questions?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BE02BD3-D68E-4FFE-A427-F828273CE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975" y="1196975"/>
            <a:ext cx="4260850" cy="512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2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5C0A143-40D5-D8D7-2280-38F4DAE722DB}"/>
              </a:ext>
            </a:extLst>
          </p:cNvPr>
          <p:cNvSpPr/>
          <p:nvPr/>
        </p:nvSpPr>
        <p:spPr>
          <a:xfrm>
            <a:off x="2796292" y="2825778"/>
            <a:ext cx="5949356" cy="822769"/>
          </a:xfrm>
          <a:prstGeom prst="rect">
            <a:avLst/>
          </a:prstGeom>
          <a:solidFill>
            <a:srgbClr val="76E5A3"/>
          </a:solidFill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5256" rtl="0" eaLnBrk="1" fontAlgn="auto" latinLnBrk="0" hangingPunct="1">
              <a:lnSpc>
                <a:spcPct val="112000"/>
              </a:lnSpc>
              <a:spcBef>
                <a:spcPts val="10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001A33"/>
              </a:solidFill>
              <a:effectLst/>
              <a:uLnTx/>
              <a:uFillTx/>
              <a:latin typeface="ABC Normal Book" pitchFamily="2" charset="77"/>
              <a:ea typeface="ABC Normal Book" pitchFamily="2" charset="77"/>
              <a:cs typeface="Raleway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3016CF7-B142-C852-E192-DE59A50453E7}"/>
              </a:ext>
            </a:extLst>
          </p:cNvPr>
          <p:cNvSpPr txBox="1"/>
          <p:nvPr/>
        </p:nvSpPr>
        <p:spPr>
          <a:xfrm>
            <a:off x="1104524" y="2643611"/>
            <a:ext cx="7260878" cy="11292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igtree SemiBold" pitchFamily="2" charset="0"/>
                <a:ea typeface="+mn-ea"/>
                <a:cs typeface="Archivo ExtraLight" pitchFamily="2" charset="77"/>
              </a:rPr>
              <a:t>THANK YOU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3CCC159-2C9C-45B3-30AF-6A8BCB40DB83}"/>
              </a:ext>
            </a:extLst>
          </p:cNvPr>
          <p:cNvSpPr txBox="1"/>
          <p:nvPr/>
        </p:nvSpPr>
        <p:spPr>
          <a:xfrm>
            <a:off x="474309" y="5763147"/>
            <a:ext cx="1002799" cy="4203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gtree Medium" pitchFamily="2" charset="0"/>
                <a:ea typeface="+mn-ea"/>
                <a:cs typeface="Archivo ExtraLight" pitchFamily="2" charset="77"/>
              </a:rPr>
              <a:t>ecovidrio.es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gtree Medium" pitchFamily="2" charset="0"/>
                <a:ea typeface="+mn-ea"/>
                <a:cs typeface="Archivo ExtraLight" pitchFamily="2" charset="77"/>
              </a:rPr>
              <a:t>@ecovidrio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E03CDE84-0D97-6982-12FC-48831DE2B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22703" y="5588065"/>
            <a:ext cx="3288565" cy="62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8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7D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2D3A3B-895B-D4E4-9773-E406060A5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CEBB279-EDC6-C7A3-D1DB-B0CC84813408}"/>
              </a:ext>
            </a:extLst>
          </p:cNvPr>
          <p:cNvSpPr txBox="1"/>
          <p:nvPr/>
        </p:nvSpPr>
        <p:spPr>
          <a:xfrm>
            <a:off x="479424" y="966089"/>
            <a:ext cx="3352348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262626"/>
                </a:solidFill>
                <a:latin typeface="Figtree SemiBold" pitchFamily="2" charset="0"/>
                <a:cs typeface="Archivo ExtraLight" pitchFamily="2" charset="77"/>
              </a:rPr>
              <a:t>Contents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Figtree" pitchFamily="2" charset="0"/>
              <a:ea typeface="+mn-ea"/>
              <a:cs typeface="Archivo ExtraLight" pitchFamily="2" charset="77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2140F15-4512-7CC0-08B9-722BEA4B343D}"/>
              </a:ext>
            </a:extLst>
          </p:cNvPr>
          <p:cNvSpPr txBox="1"/>
          <p:nvPr/>
        </p:nvSpPr>
        <p:spPr>
          <a:xfrm>
            <a:off x="5303839" y="2349730"/>
            <a:ext cx="6073178" cy="19528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1600"/>
              </a:spcAft>
              <a:buFont typeface="+mj-lt"/>
              <a:buAutoNum type="arabicPeriod"/>
              <a:defRPr/>
            </a:pPr>
            <a:r>
              <a:rPr lang="en-GB" sz="2000" dirty="0">
                <a:latin typeface="Figtree" panose="020B0604020202020204" charset="0"/>
              </a:rPr>
              <a:t>Glass in the perfume and cosmetics sector</a:t>
            </a:r>
          </a:p>
          <a:p>
            <a:pPr marL="342900" indent="-342900">
              <a:lnSpc>
                <a:spcPct val="110000"/>
              </a:lnSpc>
              <a:spcAft>
                <a:spcPts val="1600"/>
              </a:spcAft>
              <a:buFont typeface="+mj-lt"/>
              <a:buAutoNum type="arabicPeriod"/>
              <a:defRPr/>
            </a:pPr>
            <a:r>
              <a:rPr lang="en-GB" sz="2000" dirty="0">
                <a:latin typeface="Figtree" panose="020B0604020202020204" charset="0"/>
              </a:rPr>
              <a:t>Ecodesign guide for the perfume and cosmetics sector</a:t>
            </a:r>
          </a:p>
          <a:p>
            <a:pPr marL="342900" indent="-342900">
              <a:lnSpc>
                <a:spcPct val="110000"/>
              </a:lnSpc>
              <a:spcAft>
                <a:spcPts val="1600"/>
              </a:spcAft>
              <a:buFontTx/>
              <a:buAutoNum type="arabicPeriod"/>
              <a:defRPr/>
            </a:pPr>
            <a:r>
              <a:rPr lang="en-GB" sz="2000" dirty="0">
                <a:latin typeface="Figtree" panose="020B0604020202020204" charset="0"/>
              </a:rPr>
              <a:t>Modulated fee for glass </a:t>
            </a:r>
          </a:p>
          <a:p>
            <a:pPr marL="342900" indent="-342900">
              <a:lnSpc>
                <a:spcPct val="110000"/>
              </a:lnSpc>
              <a:spcAft>
                <a:spcPts val="1600"/>
              </a:spcAft>
              <a:buFontTx/>
              <a:buAutoNum type="arabicPeriod"/>
              <a:defRPr/>
            </a:pPr>
            <a:r>
              <a:rPr lang="en-GB" sz="2000" dirty="0">
                <a:latin typeface="Figtree" panose="020B0604020202020204" charset="0"/>
              </a:rPr>
              <a:t>Valencia Pilot Test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A4DD2F1-9180-C5C3-5AC2-1AC14A79F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4046" y="2066265"/>
            <a:ext cx="4523921" cy="408688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6378CE6-B724-6056-81C0-B7FC060F5A16}"/>
              </a:ext>
            </a:extLst>
          </p:cNvPr>
          <p:cNvSpPr/>
          <p:nvPr/>
        </p:nvSpPr>
        <p:spPr>
          <a:xfrm>
            <a:off x="11377017" y="329609"/>
            <a:ext cx="425302" cy="516622"/>
          </a:xfrm>
          <a:prstGeom prst="rect">
            <a:avLst/>
          </a:prstGeom>
          <a:solidFill>
            <a:srgbClr val="D0E7D4"/>
          </a:solidFill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5256" rtl="0" eaLnBrk="1" fontAlgn="auto" latinLnBrk="0" hangingPunct="1">
              <a:lnSpc>
                <a:spcPct val="112000"/>
              </a:lnSpc>
              <a:spcBef>
                <a:spcPts val="10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001A33"/>
              </a:solidFill>
              <a:effectLst/>
              <a:uLnTx/>
              <a:uFillTx/>
              <a:latin typeface="ABC Normal Book" pitchFamily="2" charset="77"/>
              <a:ea typeface="ABC Normal Book" pitchFamily="2" charset="77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25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5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EC6EDD8-A872-F03F-EE90-6DFC5DD11EC1}"/>
              </a:ext>
            </a:extLst>
          </p:cNvPr>
          <p:cNvSpPr txBox="1"/>
          <p:nvPr/>
        </p:nvSpPr>
        <p:spPr>
          <a:xfrm>
            <a:off x="-1931987" y="384176"/>
            <a:ext cx="7632700" cy="69249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latin typeface="Figtree Light" pitchFamily="2" charset="0"/>
                <a:ea typeface="+mn-ea"/>
                <a:cs typeface="Archivo ExtraLight" pitchFamily="2" charset="77"/>
              </a:rPr>
              <a:t>01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C1ED6C-FF96-A12E-A4CE-0C9F9CF4323F}"/>
              </a:ext>
            </a:extLst>
          </p:cNvPr>
          <p:cNvSpPr txBox="1"/>
          <p:nvPr/>
        </p:nvSpPr>
        <p:spPr>
          <a:xfrm>
            <a:off x="6491288" y="3117756"/>
            <a:ext cx="4067175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gtree SemiBold" pitchFamily="2" charset="0"/>
                <a:ea typeface="+mn-ea"/>
                <a:cs typeface="Archivo ExtraLight" pitchFamily="2" charset="77"/>
              </a:rPr>
              <a:t>Glass in the perfume  and cosmetics sector</a:t>
            </a:r>
          </a:p>
        </p:txBody>
      </p:sp>
    </p:spTree>
    <p:extLst>
      <p:ext uri="{BB962C8B-B14F-4D97-AF65-F5344CB8AC3E}">
        <p14:creationId xmlns:p14="http://schemas.microsoft.com/office/powerpoint/2010/main" val="151761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24C17-6ABB-0B92-F995-3AD135A67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5DEBBCBC-D874-E21E-40D3-7FC3E0365CF0}"/>
              </a:ext>
            </a:extLst>
          </p:cNvPr>
          <p:cNvSpPr txBox="1"/>
          <p:nvPr/>
        </p:nvSpPr>
        <p:spPr>
          <a:xfrm>
            <a:off x="1386605" y="1675218"/>
            <a:ext cx="403461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Figtree SemiBold" pitchFamily="2" charset="0"/>
                <a:ea typeface="+mn-ea"/>
                <a:cs typeface="Archivo ExtraLight" pitchFamily="2" charset="77"/>
              </a:rPr>
              <a:t>Opportunities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89EC5BB-A983-F91E-6792-451A39A8B562}"/>
              </a:ext>
            </a:extLst>
          </p:cNvPr>
          <p:cNvSpPr txBox="1"/>
          <p:nvPr/>
        </p:nvSpPr>
        <p:spPr>
          <a:xfrm>
            <a:off x="7423304" y="1687956"/>
            <a:ext cx="396368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Figtree SemiBold" pitchFamily="2" charset="0"/>
                <a:ea typeface="+mn-ea"/>
                <a:cs typeface="Archivo ExtraLight" pitchFamily="2" charset="77"/>
              </a:rPr>
              <a:t>Points for improvement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06A8F5B-4ED7-4E96-AC9B-6DF3F8ECB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71" y="1596206"/>
            <a:ext cx="649944" cy="47714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A43B378-81ED-35EC-C7B5-A0A3BE15E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1288" y="1607987"/>
            <a:ext cx="683326" cy="453587"/>
          </a:xfrm>
          <a:prstGeom prst="rect">
            <a:avLst/>
          </a:prstGeom>
        </p:spPr>
      </p:pic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C343B638-902F-FB2B-51F3-36FF64656D6D}"/>
              </a:ext>
            </a:extLst>
          </p:cNvPr>
          <p:cNvCxnSpPr>
            <a:cxnSpLocks/>
          </p:cNvCxnSpPr>
          <p:nvPr/>
        </p:nvCxnSpPr>
        <p:spPr>
          <a:xfrm>
            <a:off x="6096000" y="1581490"/>
            <a:ext cx="0" cy="4800260"/>
          </a:xfrm>
          <a:prstGeom prst="line">
            <a:avLst/>
          </a:prstGeom>
          <a:ln w="12700">
            <a:solidFill>
              <a:srgbClr val="262626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E28AD83-2FFD-74D4-2128-4C65A69C25BB}"/>
              </a:ext>
            </a:extLst>
          </p:cNvPr>
          <p:cNvSpPr txBox="1"/>
          <p:nvPr/>
        </p:nvSpPr>
        <p:spPr>
          <a:xfrm>
            <a:off x="494340" y="2380551"/>
            <a:ext cx="4034622" cy="14096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Figtree SemiBold" pitchFamily="2" charset="0"/>
                <a:ea typeface="+mn-ea"/>
                <a:cs typeface="Archivo ExtraLight" pitchFamily="2" charset="77"/>
              </a:rPr>
              <a:t>Market interest in improving the sustainability of packaging.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Figtree SemiBold" pitchFamily="2" charset="0"/>
              <a:ea typeface="+mn-ea"/>
              <a:cs typeface="Archivo ExtraLight" pitchFamily="2" charset="77"/>
            </a:endParaRP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Figtree SemiBold" pitchFamily="2" charset="0"/>
                <a:ea typeface="+mn-ea"/>
                <a:cs typeface="Archivo ExtraLight" pitchFamily="2" charset="77"/>
              </a:rPr>
              <a:t>The sector is looking for quality in its packaging.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Figtree SemiBold" pitchFamily="2" charset="0"/>
              <a:ea typeface="+mn-ea"/>
              <a:cs typeface="Archivo ExtraLight" pitchFamily="2" charset="77"/>
            </a:endParaRP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Glass is a high added-value material</a:t>
            </a:r>
            <a:r>
              <a:rPr lang="en-GB" sz="1200" dirty="0">
                <a:solidFill>
                  <a:srgbClr val="262626"/>
                </a:solidFill>
                <a:latin typeface="Figtree" pitchFamily="2" charset="0"/>
              </a:rPr>
              <a:t>,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whose recyclability, safety and reusability make it ideal.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06F7501-C9AA-7DF0-418F-39D77C258DAE}"/>
              </a:ext>
            </a:extLst>
          </p:cNvPr>
          <p:cNvSpPr txBox="1"/>
          <p:nvPr/>
        </p:nvSpPr>
        <p:spPr>
          <a:xfrm>
            <a:off x="6491286" y="2380551"/>
            <a:ext cx="4746079" cy="14096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Figtree SemiBold" pitchFamily="2" charset="0"/>
                <a:ea typeface="+mn-ea"/>
                <a:cs typeface="Archivo ExtraLight" pitchFamily="2" charset="77"/>
              </a:rPr>
              <a:t>Overwrapping: </a:t>
            </a:r>
            <a:r>
              <a:rPr lang="en-GB" sz="1200" dirty="0">
                <a:solidFill>
                  <a:srgbClr val="262626"/>
                </a:solidFill>
                <a:latin typeface="Figtree" pitchFamily="2" charset="0"/>
              </a:rPr>
              <a:t>the sector habitually gives a high-quality image to the contents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Figtree SemiBold" pitchFamily="2" charset="0"/>
                <a:ea typeface="+mn-ea"/>
                <a:cs typeface="Archivo ExtraLight" pitchFamily="2" charset="77"/>
              </a:rPr>
              <a:t>. </a:t>
            </a:r>
            <a:endParaRPr lang="en-GB" sz="1200" b="1" dirty="0">
              <a:solidFill>
                <a:srgbClr val="262626"/>
              </a:solidFill>
              <a:latin typeface="Figtree SemiBold" pitchFamily="2" charset="0"/>
              <a:cs typeface="Archivo ExtraLight" pitchFamily="2" charset="77"/>
            </a:endParaRP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GB" sz="1200" dirty="0">
                <a:solidFill>
                  <a:srgbClr val="262626"/>
                </a:solidFill>
                <a:latin typeface="Figtree" pitchFamily="2" charset="0"/>
              </a:rPr>
              <a:t>There is still an opportunity to improve the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Figtree SemiBold" pitchFamily="2" charset="0"/>
                <a:ea typeface="+mn-ea"/>
                <a:cs typeface="Archivo ExtraLight" pitchFamily="2" charset="77"/>
              </a:rPr>
              <a:t> waste to product ratio: </a:t>
            </a:r>
            <a:r>
              <a:rPr lang="en-GB" sz="1200" dirty="0">
                <a:solidFill>
                  <a:srgbClr val="262626"/>
                </a:solidFill>
                <a:latin typeface="Figtree" pitchFamily="2" charset="0"/>
              </a:rPr>
              <a:t>it is possible.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GB" sz="1200" dirty="0">
                <a:solidFill>
                  <a:srgbClr val="262626"/>
                </a:solidFill>
                <a:latin typeface="Figtree" pitchFamily="2" charset="0"/>
              </a:rPr>
              <a:t>It is a sector that uses certain products that could impair the recyclability of glass: </a:t>
            </a:r>
            <a:r>
              <a:rPr lang="en-GB" sz="1200" b="1" dirty="0">
                <a:solidFill>
                  <a:srgbClr val="262626"/>
                </a:solidFill>
                <a:latin typeface="Figtree SemiBold" pitchFamily="2" charset="0"/>
                <a:cs typeface="Archivo ExtraLight" pitchFamily="2" charset="77"/>
              </a:rPr>
              <a:t>opal and borosilicates.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Figtree" pitchFamily="2" charset="0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4063717-A488-AA3F-B36E-0DFEFA0FF737}"/>
              </a:ext>
            </a:extLst>
          </p:cNvPr>
          <p:cNvSpPr txBox="1"/>
          <p:nvPr/>
        </p:nvSpPr>
        <p:spPr>
          <a:xfrm>
            <a:off x="487970" y="476250"/>
            <a:ext cx="6686633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262626"/>
                </a:solidFill>
                <a:highlight>
                  <a:srgbClr val="76E5A3"/>
                </a:highlight>
                <a:latin typeface="Figtree SemiBold" pitchFamily="2" charset="0"/>
                <a:cs typeface="Archivo ExtraLight" pitchFamily="2" charset="77"/>
              </a:rPr>
              <a:t>Glass in the perfume and cosmetics sector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Figtree SemiBold" pitchFamily="2" charset="0"/>
              <a:ea typeface="+mn-ea"/>
              <a:cs typeface="Archivo ExtraLight" pitchFamily="2" charset="77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EB232B0-3D98-2C95-BFC0-738C9DBCBE7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5303" t="42876" r="33636" b="18654"/>
          <a:stretch/>
        </p:blipFill>
        <p:spPr>
          <a:xfrm>
            <a:off x="2067210" y="4097363"/>
            <a:ext cx="2567710" cy="263826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8A2DF5A-E1ED-9F7A-512B-BFE0C40DD9F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1970" t="32836" r="43246" b="32660"/>
          <a:stretch/>
        </p:blipFill>
        <p:spPr>
          <a:xfrm>
            <a:off x="6420729" y="3850048"/>
            <a:ext cx="2709853" cy="1512022"/>
          </a:xfrm>
          <a:prstGeom prst="rect">
            <a:avLst/>
          </a:prstGeom>
        </p:spPr>
      </p:pic>
      <p:pic>
        <p:nvPicPr>
          <p:cNvPr id="1028" name="Picture 4" descr="Cosmetic 25g Frasco de vidrio esmerilado transparente de plástico con tapa  de aluminio para la jarra de crema corporal - China Botellas redondas,  botella de vidrio">
            <a:extLst>
              <a:ext uri="{FF2B5EF4-FFF2-40B4-BE49-F238E27FC236}">
                <a16:creationId xmlns:a16="http://schemas.microsoft.com/office/drawing/2014/main" id="{630A5A3C-D807-6BB6-D6DE-754BB16A3A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8" b="21594"/>
          <a:stretch/>
        </p:blipFill>
        <p:spPr bwMode="auto">
          <a:xfrm>
            <a:off x="8541629" y="5136851"/>
            <a:ext cx="2984888" cy="147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37A4B81-A13C-1554-A378-10FD9E025717}"/>
              </a:ext>
            </a:extLst>
          </p:cNvPr>
          <p:cNvSpPr txBox="1"/>
          <p:nvPr/>
        </p:nvSpPr>
        <p:spPr>
          <a:xfrm>
            <a:off x="2419927" y="1049384"/>
            <a:ext cx="757381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62626"/>
                </a:solidFill>
                <a:latin typeface="Figtree SemiBold" pitchFamily="2" charset="0"/>
              </a:rPr>
              <a:t>This sector accounts for less than 2% of the total weight of domestic glass packaging</a:t>
            </a:r>
            <a:endParaRPr lang="en-GB" sz="1200" dirty="0">
              <a:solidFill>
                <a:srgbClr val="262626"/>
              </a:solidFill>
              <a:latin typeface="Figtree SemiBold" pitchFamily="2" charset="0"/>
            </a:endParaRPr>
          </a:p>
        </p:txBody>
      </p:sp>
      <p:sp>
        <p:nvSpPr>
          <p:cNvPr id="5" name="Rectángulo redondeado 6">
            <a:extLst>
              <a:ext uri="{FF2B5EF4-FFF2-40B4-BE49-F238E27FC236}">
                <a16:creationId xmlns:a16="http://schemas.microsoft.com/office/drawing/2014/main" id="{C20ED323-F6DB-2A95-5A5C-9729C8778A17}"/>
              </a:ext>
            </a:extLst>
          </p:cNvPr>
          <p:cNvSpPr/>
          <p:nvPr/>
        </p:nvSpPr>
        <p:spPr>
          <a:xfrm>
            <a:off x="2419927" y="982584"/>
            <a:ext cx="7573817" cy="353961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262626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5256" rtl="0" eaLnBrk="1" fontAlgn="auto" latinLnBrk="0" hangingPunct="1">
              <a:lnSpc>
                <a:spcPct val="112000"/>
              </a:lnSpc>
              <a:spcBef>
                <a:spcPts val="10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001A33"/>
              </a:solidFill>
              <a:effectLst/>
              <a:uLnTx/>
              <a:uFillTx/>
              <a:latin typeface="ABC Normal Book" pitchFamily="2" charset="77"/>
              <a:ea typeface="ABC Normal Book" pitchFamily="2" charset="77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897943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55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F71B74-C4C3-6F1D-84F2-9859F4058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2F79B02-96BD-535D-4DC5-08EDE1738858}"/>
              </a:ext>
            </a:extLst>
          </p:cNvPr>
          <p:cNvSpPr txBox="1"/>
          <p:nvPr/>
        </p:nvSpPr>
        <p:spPr>
          <a:xfrm>
            <a:off x="-1931987" y="384176"/>
            <a:ext cx="7632700" cy="69249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latin typeface="Figtree Light" pitchFamily="2" charset="0"/>
                <a:ea typeface="+mn-ea"/>
                <a:cs typeface="Archivo ExtraLight" pitchFamily="2" charset="77"/>
              </a:rPr>
              <a:t>02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E11B5C-ADB2-4F7A-E28E-F9F71FE9F7BE}"/>
              </a:ext>
            </a:extLst>
          </p:cNvPr>
          <p:cNvSpPr txBox="1"/>
          <p:nvPr/>
        </p:nvSpPr>
        <p:spPr>
          <a:xfrm>
            <a:off x="6491288" y="3117756"/>
            <a:ext cx="4067175" cy="1772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gtree SemiBold" pitchFamily="2" charset="0"/>
                <a:ea typeface="+mn-ea"/>
                <a:cs typeface="Archivo ExtraLight" pitchFamily="2" charset="77"/>
              </a:rPr>
              <a:t>Ecodesign guide for the perfume and cosmetics sector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gtree SemiBold" pitchFamily="2" charset="0"/>
              <a:ea typeface="+mn-ea"/>
              <a:cs typeface="Archivo Extra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724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3C678-0909-3E1D-9A8B-C519965E6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1ACADA81-CB96-E2CB-9379-A108E0BF5023}"/>
              </a:ext>
            </a:extLst>
          </p:cNvPr>
          <p:cNvSpPr/>
          <p:nvPr/>
        </p:nvSpPr>
        <p:spPr>
          <a:xfrm>
            <a:off x="427019" y="424549"/>
            <a:ext cx="10134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262626"/>
                </a:solidFill>
                <a:highlight>
                  <a:srgbClr val="76E5A3"/>
                </a:highlight>
                <a:latin typeface="Figtree SemiBold" pitchFamily="2" charset="0"/>
              </a:rPr>
              <a:t>Ecodesign guide for perfume and cosmetics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CFD579F-1A75-0DC0-6E48-96CD0D1B2C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273" t="11717" r="25757" b="4512"/>
          <a:stretch/>
        </p:blipFill>
        <p:spPr>
          <a:xfrm>
            <a:off x="2235200" y="1002313"/>
            <a:ext cx="7721600" cy="543307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B0E84B9-EA0D-30C1-AD22-96E69CA93D87}"/>
              </a:ext>
            </a:extLst>
          </p:cNvPr>
          <p:cNvSpPr txBox="1"/>
          <p:nvPr/>
        </p:nvSpPr>
        <p:spPr>
          <a:xfrm>
            <a:off x="8642161" y="1414680"/>
            <a:ext cx="13146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gtree SemiBold" pitchFamily="2" charset="0"/>
                <a:ea typeface="+mn-ea"/>
                <a:cs typeface="Archivo ExtraLight" pitchFamily="2" charset="77"/>
              </a:rPr>
              <a:t>2023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D3EC694-E061-99B1-45DB-CB0FCC9768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379" t="46465" r="48030" b="39804"/>
          <a:stretch/>
        </p:blipFill>
        <p:spPr>
          <a:xfrm>
            <a:off x="11021560" y="6261918"/>
            <a:ext cx="969818" cy="3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25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16FEB-343E-0089-8EE0-5BD76D46E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AC3A3C7F-9136-B2BB-9AE3-CDD1D9BFACBE}"/>
              </a:ext>
            </a:extLst>
          </p:cNvPr>
          <p:cNvSpPr txBox="1"/>
          <p:nvPr/>
        </p:nvSpPr>
        <p:spPr>
          <a:xfrm>
            <a:off x="1406532" y="1491401"/>
            <a:ext cx="403461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Figtree SemiBold" pitchFamily="2" charset="0"/>
                <a:ea typeface="+mn-ea"/>
                <a:cs typeface="Archivo ExtraLight" pitchFamily="2" charset="77"/>
              </a:rPr>
              <a:t>General objectives: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5904E32-43A0-CFBC-EF04-705A55556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98" y="3016272"/>
            <a:ext cx="481472" cy="287517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147E6137-6144-585D-FC9B-FF637611F2E2}"/>
              </a:ext>
            </a:extLst>
          </p:cNvPr>
          <p:cNvSpPr txBox="1"/>
          <p:nvPr/>
        </p:nvSpPr>
        <p:spPr>
          <a:xfrm>
            <a:off x="1566079" y="2262329"/>
            <a:ext cx="8580279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600" dirty="0">
                <a:solidFill>
                  <a:srgbClr val="262626"/>
                </a:solidFill>
                <a:latin typeface="Figtree" pitchFamily="2" charset="0"/>
              </a:rPr>
              <a:t>Reduce the weight of the container.</a:t>
            </a:r>
          </a:p>
          <a:p>
            <a:pPr algn="l"/>
            <a:endParaRPr lang="en-GB" sz="1600" dirty="0">
              <a:solidFill>
                <a:srgbClr val="262626"/>
              </a:solidFill>
              <a:latin typeface="Figtree" pitchFamily="2" charset="0"/>
            </a:endParaRPr>
          </a:p>
          <a:p>
            <a:pPr algn="l"/>
            <a:endParaRPr lang="en-GB" sz="1600" dirty="0">
              <a:solidFill>
                <a:srgbClr val="262626"/>
              </a:solidFill>
              <a:latin typeface="Figtree" pitchFamily="2" charset="0"/>
            </a:endParaRPr>
          </a:p>
          <a:p>
            <a:r>
              <a:rPr lang="en-GB" sz="1600" dirty="0">
                <a:solidFill>
                  <a:srgbClr val="262626"/>
                </a:solidFill>
                <a:latin typeface="Figtree" pitchFamily="2" charset="0"/>
              </a:rPr>
              <a:t>Eliminate non-functional elements as far as possible.</a:t>
            </a:r>
          </a:p>
          <a:p>
            <a:pPr algn="l"/>
            <a:endParaRPr lang="en-GB" sz="1600" dirty="0">
              <a:solidFill>
                <a:srgbClr val="262626"/>
              </a:solidFill>
              <a:latin typeface="Figtree" pitchFamily="2" charset="0"/>
            </a:endParaRPr>
          </a:p>
          <a:p>
            <a:pPr algn="l"/>
            <a:endParaRPr lang="en-GB" sz="1600" dirty="0">
              <a:solidFill>
                <a:srgbClr val="262626"/>
              </a:solidFill>
              <a:latin typeface="Figtree" pitchFamily="2" charset="0"/>
            </a:endParaRPr>
          </a:p>
          <a:p>
            <a:r>
              <a:rPr lang="en-GB" sz="1600" dirty="0">
                <a:solidFill>
                  <a:srgbClr val="262626"/>
                </a:solidFill>
                <a:latin typeface="Figtree" pitchFamily="2" charset="0"/>
              </a:rPr>
              <a:t>Avoid the use of glasses other than soda-lime: opal and borosilicate. </a:t>
            </a:r>
          </a:p>
          <a:p>
            <a:endParaRPr lang="en-GB" sz="1600" dirty="0">
              <a:solidFill>
                <a:srgbClr val="262626"/>
              </a:solidFill>
              <a:latin typeface="Figtree" pitchFamily="2" charset="0"/>
            </a:endParaRPr>
          </a:p>
          <a:p>
            <a:endParaRPr lang="en-GB" sz="1600" dirty="0">
              <a:solidFill>
                <a:srgbClr val="262626"/>
              </a:solidFill>
              <a:latin typeface="Figtree" pitchFamily="2" charset="0"/>
            </a:endParaRPr>
          </a:p>
          <a:p>
            <a:pPr algn="l"/>
            <a:r>
              <a:rPr lang="en-GB" sz="1600" dirty="0">
                <a:solidFill>
                  <a:srgbClr val="262626"/>
                </a:solidFill>
                <a:latin typeface="Figtree" pitchFamily="2" charset="0"/>
              </a:rPr>
              <a:t>Avoid the use of ceramic substances in caps and other additional elements.</a:t>
            </a:r>
          </a:p>
          <a:p>
            <a:pPr algn="l"/>
            <a:endParaRPr lang="en-GB" sz="1600" dirty="0">
              <a:solidFill>
                <a:srgbClr val="262626"/>
              </a:solidFill>
              <a:latin typeface="Figtree" pitchFamily="2" charset="0"/>
            </a:endParaRPr>
          </a:p>
          <a:p>
            <a:pPr algn="l"/>
            <a:endParaRPr lang="en-GB" sz="1600" dirty="0">
              <a:solidFill>
                <a:srgbClr val="262626"/>
              </a:solidFill>
              <a:latin typeface="Figtree" pitchFamily="2" charset="0"/>
            </a:endParaRPr>
          </a:p>
          <a:p>
            <a:pPr algn="l"/>
            <a:r>
              <a:rPr lang="en-GB" sz="1600" dirty="0">
                <a:solidFill>
                  <a:srgbClr val="262626"/>
                </a:solidFill>
                <a:latin typeface="Figtree" pitchFamily="2" charset="0"/>
              </a:rPr>
              <a:t>Improve the separability of elements attached to the container.</a:t>
            </a:r>
          </a:p>
          <a:p>
            <a:pPr algn="l"/>
            <a:endParaRPr lang="en-GB" sz="1600" dirty="0">
              <a:solidFill>
                <a:srgbClr val="262626"/>
              </a:solidFill>
              <a:latin typeface="Figtree" pitchFamily="2" charset="0"/>
            </a:endParaRPr>
          </a:p>
          <a:p>
            <a:pPr algn="l"/>
            <a:endParaRPr lang="en-GB" sz="1600" dirty="0">
              <a:solidFill>
                <a:srgbClr val="262626"/>
              </a:solidFill>
              <a:latin typeface="Figtree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16DF96B-067D-A8BB-BBBE-85BCC8BC658A}"/>
              </a:ext>
            </a:extLst>
          </p:cNvPr>
          <p:cNvSpPr txBox="1"/>
          <p:nvPr/>
        </p:nvSpPr>
        <p:spPr>
          <a:xfrm>
            <a:off x="542253" y="442080"/>
            <a:ext cx="68560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b="1" dirty="0">
                <a:solidFill>
                  <a:srgbClr val="262626"/>
                </a:solidFill>
                <a:highlight>
                  <a:srgbClr val="76E5A3"/>
                </a:highlight>
                <a:latin typeface="Figtree SemiBold" pitchFamily="2" charset="0"/>
              </a:rPr>
              <a:t>Ecodesign guide for perfume and cosmetics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5683398-C8A4-8762-88D7-51FA4805C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778" y="4409416"/>
            <a:ext cx="429340" cy="43004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AE5601D-FE12-6ECF-DAE2-6B4A0E117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494" y="5181571"/>
            <a:ext cx="481472" cy="317986"/>
          </a:xfrm>
          <a:prstGeom prst="rect">
            <a:avLst/>
          </a:prstGeom>
        </p:spPr>
      </p:pic>
      <p:pic>
        <p:nvPicPr>
          <p:cNvPr id="2050" name="Picture 2" descr="botella de perfume - perfume fotografías e imágenes de stock">
            <a:extLst>
              <a:ext uri="{FF2B5EF4-FFF2-40B4-BE49-F238E27FC236}">
                <a16:creationId xmlns:a16="http://schemas.microsoft.com/office/drawing/2014/main" id="{F064AE7A-C9AA-562A-037A-48DDE0700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443" y="2663379"/>
            <a:ext cx="1637420" cy="196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 descr="Imagen que contiene lego, dibujo&#10;&#10;Descripción generada automáticamente">
            <a:extLst>
              <a:ext uri="{FF2B5EF4-FFF2-40B4-BE49-F238E27FC236}">
                <a16:creationId xmlns:a16="http://schemas.microsoft.com/office/drawing/2014/main" id="{5CF77529-E704-C664-298C-E3B6673A00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921" y="1981460"/>
            <a:ext cx="778120" cy="778120"/>
          </a:xfrm>
          <a:prstGeom prst="rect">
            <a:avLst/>
          </a:prstGeom>
        </p:spPr>
      </p:pic>
      <p:pic>
        <p:nvPicPr>
          <p:cNvPr id="17" name="Imagen 16" descr="Imagen que contiene Icono&#10;&#10;Descripción generada automáticamente">
            <a:extLst>
              <a:ext uri="{FF2B5EF4-FFF2-40B4-BE49-F238E27FC236}">
                <a16:creationId xmlns:a16="http://schemas.microsoft.com/office/drawing/2014/main" id="{F5A2592A-05E8-67F3-A60E-0533C1436E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434" y="3554212"/>
            <a:ext cx="706028" cy="70602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18E55AE7-15D2-847A-B5F7-7F24DC1A589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30379" t="46465" r="48030" b="39804"/>
          <a:stretch/>
        </p:blipFill>
        <p:spPr>
          <a:xfrm>
            <a:off x="11021560" y="6261918"/>
            <a:ext cx="969818" cy="3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78910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23105-7AB2-FD92-2D38-6E19E9A90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42B04FD7-681C-EFBF-470B-27D4AD22A0AF}"/>
              </a:ext>
            </a:extLst>
          </p:cNvPr>
          <p:cNvSpPr txBox="1"/>
          <p:nvPr/>
        </p:nvSpPr>
        <p:spPr>
          <a:xfrm>
            <a:off x="1406532" y="1491401"/>
            <a:ext cx="403461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Figtree SemiBold" pitchFamily="2" charset="0"/>
                <a:ea typeface="+mn-ea"/>
                <a:cs typeface="Archivo ExtraLight" pitchFamily="2" charset="77"/>
              </a:rPr>
              <a:t>Types of measures to implement: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6D94F6F-3D34-73F2-37C1-2ED71E9D7AC9}"/>
              </a:ext>
            </a:extLst>
          </p:cNvPr>
          <p:cNvSpPr txBox="1"/>
          <p:nvPr/>
        </p:nvSpPr>
        <p:spPr>
          <a:xfrm>
            <a:off x="542253" y="442080"/>
            <a:ext cx="61448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b="1" dirty="0">
                <a:solidFill>
                  <a:srgbClr val="262626"/>
                </a:solidFill>
                <a:highlight>
                  <a:srgbClr val="76E5A3"/>
                </a:highlight>
                <a:latin typeface="Figtree SemiBold" pitchFamily="2" charset="0"/>
              </a:rPr>
              <a:t>Ecodesign guide for perfume and cosmetics </a:t>
            </a: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1FD67E44-5102-4445-8ACD-EF0CB8CC07D6}"/>
              </a:ext>
            </a:extLst>
          </p:cNvPr>
          <p:cNvSpPr>
            <a:spLocks/>
          </p:cNvSpPr>
          <p:nvPr/>
        </p:nvSpPr>
        <p:spPr>
          <a:xfrm>
            <a:off x="6976515" y="4313496"/>
            <a:ext cx="2574585" cy="1175427"/>
          </a:xfrm>
          <a:prstGeom prst="rect">
            <a:avLst/>
          </a:prstGeom>
          <a:solidFill>
            <a:srgbClr val="E9E9E9"/>
          </a:solidFill>
          <a:ln w="9525" cap="flat" cmpd="sng" algn="ctr">
            <a:noFill/>
            <a:prstDash val="solid"/>
          </a:ln>
          <a:effectLst/>
        </p:spPr>
        <p:txBody>
          <a:bodyPr lIns="132735" tIns="66367" rIns="132735" bIns="66367" rtlCol="0" anchor="ctr"/>
          <a:lstStyle/>
          <a:p>
            <a:pPr algn="ctr" defTabSz="1219170">
              <a:defRPr/>
            </a:pPr>
            <a:endParaRPr lang="es-ES" sz="2400" kern="0" dirty="0">
              <a:solidFill>
                <a:sysClr val="window" lastClr="FFFFFF"/>
              </a:solidFill>
              <a:latin typeface="Century Gothic"/>
              <a:cs typeface="Century Gothic"/>
            </a:endParaRPr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0071A712-FA5B-41BB-86FE-296E2BB13D0C}"/>
              </a:ext>
            </a:extLst>
          </p:cNvPr>
          <p:cNvSpPr>
            <a:spLocks/>
          </p:cNvSpPr>
          <p:nvPr/>
        </p:nvSpPr>
        <p:spPr>
          <a:xfrm>
            <a:off x="10049601" y="2630784"/>
            <a:ext cx="1725171" cy="2837849"/>
          </a:xfrm>
          <a:prstGeom prst="rect">
            <a:avLst/>
          </a:prstGeom>
          <a:solidFill>
            <a:srgbClr val="E9E9E9"/>
          </a:solidFill>
          <a:ln w="9525" cap="flat" cmpd="sng" algn="ctr">
            <a:noFill/>
            <a:prstDash val="solid"/>
          </a:ln>
          <a:effectLst/>
        </p:spPr>
        <p:txBody>
          <a:bodyPr lIns="132735" tIns="66367" rIns="132735" bIns="66367" rtlCol="0" anchor="ctr"/>
          <a:lstStyle/>
          <a:p>
            <a:pPr algn="ctr" defTabSz="1219170">
              <a:defRPr/>
            </a:pPr>
            <a:endParaRPr lang="es-ES" sz="2400" kern="0" dirty="0">
              <a:solidFill>
                <a:sysClr val="window" lastClr="FFFFFF"/>
              </a:solidFill>
              <a:latin typeface="Century Gothic"/>
              <a:cs typeface="Century Gothic"/>
            </a:endParaRP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A28E1F44-97A9-4C54-923F-99DDA0FEEE16}"/>
              </a:ext>
            </a:extLst>
          </p:cNvPr>
          <p:cNvSpPr>
            <a:spLocks/>
          </p:cNvSpPr>
          <p:nvPr/>
        </p:nvSpPr>
        <p:spPr>
          <a:xfrm>
            <a:off x="6950825" y="2639714"/>
            <a:ext cx="2574585" cy="1175427"/>
          </a:xfrm>
          <a:prstGeom prst="rect">
            <a:avLst/>
          </a:prstGeom>
          <a:solidFill>
            <a:srgbClr val="E9E9E9"/>
          </a:solidFill>
          <a:ln w="9525" cap="flat" cmpd="sng" algn="ctr">
            <a:noFill/>
            <a:prstDash val="solid"/>
          </a:ln>
          <a:effectLst/>
        </p:spPr>
        <p:txBody>
          <a:bodyPr lIns="132735" tIns="66367" rIns="132735" bIns="66367" rtlCol="0" anchor="ctr"/>
          <a:lstStyle/>
          <a:p>
            <a:pPr algn="ctr" defTabSz="1219170">
              <a:defRPr/>
            </a:pPr>
            <a:endParaRPr lang="es-ES" sz="2400" kern="0" dirty="0">
              <a:solidFill>
                <a:sysClr val="window" lastClr="FFFFFF"/>
              </a:solidFill>
              <a:latin typeface="Century Gothic"/>
              <a:cs typeface="Century Gothic"/>
            </a:endParaRP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04428AFA-A4AE-4B22-8F78-4A217CBF316C}"/>
              </a:ext>
            </a:extLst>
          </p:cNvPr>
          <p:cNvSpPr>
            <a:spLocks/>
          </p:cNvSpPr>
          <p:nvPr/>
        </p:nvSpPr>
        <p:spPr>
          <a:xfrm>
            <a:off x="3836307" y="4311198"/>
            <a:ext cx="2574585" cy="1175427"/>
          </a:xfrm>
          <a:prstGeom prst="rect">
            <a:avLst/>
          </a:prstGeom>
          <a:solidFill>
            <a:srgbClr val="E9E9E9"/>
          </a:solidFill>
          <a:ln w="9525" cap="flat" cmpd="sng" algn="ctr">
            <a:noFill/>
            <a:prstDash val="solid"/>
          </a:ln>
          <a:effectLst/>
        </p:spPr>
        <p:txBody>
          <a:bodyPr lIns="132735" tIns="66367" rIns="132735" bIns="66367" rtlCol="0" anchor="ctr"/>
          <a:lstStyle/>
          <a:p>
            <a:pPr algn="ctr" defTabSz="1219170">
              <a:defRPr/>
            </a:pPr>
            <a:endParaRPr lang="es-ES" sz="2400" kern="0" dirty="0">
              <a:solidFill>
                <a:sysClr val="window" lastClr="FFFFFF"/>
              </a:solidFill>
              <a:latin typeface="Century Gothic"/>
              <a:cs typeface="Century Gothic"/>
            </a:endParaRP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F728BD23-2C1F-4CDD-9069-DAB92992E875}"/>
              </a:ext>
            </a:extLst>
          </p:cNvPr>
          <p:cNvSpPr>
            <a:spLocks/>
          </p:cNvSpPr>
          <p:nvPr/>
        </p:nvSpPr>
        <p:spPr>
          <a:xfrm>
            <a:off x="3836307" y="2646657"/>
            <a:ext cx="2574585" cy="1175427"/>
          </a:xfrm>
          <a:prstGeom prst="rect">
            <a:avLst/>
          </a:prstGeom>
          <a:solidFill>
            <a:srgbClr val="E9E9E9"/>
          </a:solidFill>
          <a:ln w="9525" cap="flat" cmpd="sng" algn="ctr">
            <a:noFill/>
            <a:prstDash val="solid"/>
          </a:ln>
          <a:effectLst/>
        </p:spPr>
        <p:txBody>
          <a:bodyPr lIns="132735" tIns="66367" rIns="132735" bIns="66367" rtlCol="0" anchor="ctr"/>
          <a:lstStyle/>
          <a:p>
            <a:pPr algn="ctr" defTabSz="1219170">
              <a:defRPr/>
            </a:pPr>
            <a:endParaRPr lang="es-ES" sz="2400" kern="0" dirty="0">
              <a:solidFill>
                <a:sysClr val="window" lastClr="FFFFFF"/>
              </a:solidFill>
              <a:latin typeface="Century Gothic"/>
              <a:cs typeface="Century Gothic"/>
            </a:endParaRP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37E8FDB5-0A1B-4CB9-A886-5A761E8D3E24}"/>
              </a:ext>
            </a:extLst>
          </p:cNvPr>
          <p:cNvSpPr>
            <a:spLocks/>
          </p:cNvSpPr>
          <p:nvPr/>
        </p:nvSpPr>
        <p:spPr>
          <a:xfrm>
            <a:off x="666860" y="4302137"/>
            <a:ext cx="2574585" cy="1175427"/>
          </a:xfrm>
          <a:prstGeom prst="rect">
            <a:avLst/>
          </a:prstGeom>
          <a:solidFill>
            <a:srgbClr val="E9E9E9"/>
          </a:solidFill>
          <a:ln w="9525" cap="flat" cmpd="sng" algn="ctr">
            <a:noFill/>
            <a:prstDash val="solid"/>
          </a:ln>
          <a:effectLst/>
        </p:spPr>
        <p:txBody>
          <a:bodyPr lIns="132735" tIns="66367" rIns="132735" bIns="66367" rtlCol="0" anchor="ctr"/>
          <a:lstStyle/>
          <a:p>
            <a:pPr algn="ctr" defTabSz="1219170">
              <a:defRPr/>
            </a:pPr>
            <a:endParaRPr lang="es-ES" sz="2400" kern="0" dirty="0">
              <a:solidFill>
                <a:sysClr val="window" lastClr="FFFFFF"/>
              </a:solidFill>
              <a:latin typeface="Century Gothic"/>
              <a:cs typeface="Century Gothic"/>
            </a:endParaRP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8070009F-6C25-47B5-A027-CCF75BE86541}"/>
              </a:ext>
            </a:extLst>
          </p:cNvPr>
          <p:cNvSpPr>
            <a:spLocks/>
          </p:cNvSpPr>
          <p:nvPr/>
        </p:nvSpPr>
        <p:spPr>
          <a:xfrm>
            <a:off x="659111" y="2653322"/>
            <a:ext cx="2574585" cy="1175427"/>
          </a:xfrm>
          <a:prstGeom prst="rect">
            <a:avLst/>
          </a:prstGeom>
          <a:solidFill>
            <a:srgbClr val="E9E9E9"/>
          </a:solidFill>
          <a:ln w="9525" cap="flat" cmpd="sng" algn="ctr">
            <a:noFill/>
            <a:prstDash val="solid"/>
          </a:ln>
          <a:effectLst/>
        </p:spPr>
        <p:txBody>
          <a:bodyPr lIns="132735" tIns="66367" rIns="132735" bIns="66367" rtlCol="0" anchor="ctr"/>
          <a:lstStyle/>
          <a:p>
            <a:pPr algn="ctr" defTabSz="1219170">
              <a:defRPr/>
            </a:pPr>
            <a:endParaRPr lang="es-ES" sz="2400" kern="0" dirty="0">
              <a:solidFill>
                <a:sysClr val="window" lastClr="FFFFFF"/>
              </a:solidFill>
              <a:latin typeface="Century Gothic"/>
              <a:cs typeface="Century Gothic"/>
            </a:endParaRPr>
          </a:p>
        </p:txBody>
      </p:sp>
      <p:sp>
        <p:nvSpPr>
          <p:cNvPr id="40" name="20 CuadroTexto">
            <a:extLst>
              <a:ext uri="{FF2B5EF4-FFF2-40B4-BE49-F238E27FC236}">
                <a16:creationId xmlns:a16="http://schemas.microsoft.com/office/drawing/2014/main" id="{32906F91-D301-4922-BD9B-F027A599D100}"/>
              </a:ext>
            </a:extLst>
          </p:cNvPr>
          <p:cNvSpPr txBox="1"/>
          <p:nvPr/>
        </p:nvSpPr>
        <p:spPr>
          <a:xfrm>
            <a:off x="542253" y="2750090"/>
            <a:ext cx="2787038" cy="281231"/>
          </a:xfrm>
          <a:prstGeom prst="rect">
            <a:avLst/>
          </a:prstGeom>
          <a:noFill/>
        </p:spPr>
        <p:txBody>
          <a:bodyPr wrap="square" lIns="96000" rIns="96000" rtlCol="0">
            <a:spAutoFit/>
          </a:bodyPr>
          <a:lstStyle>
            <a:defPPr>
              <a:defRPr lang="es-ES"/>
            </a:defPPr>
            <a:lvl1pPr algn="ctr">
              <a:defRPr sz="1400" cap="all">
                <a:solidFill>
                  <a:schemeClr val="bg1">
                    <a:lumMod val="65000"/>
                  </a:schemeClr>
                </a:solidFill>
                <a:effectLst>
                  <a:glow>
                    <a:schemeClr val="bg1">
                      <a:lumMod val="50000"/>
                      <a:alpha val="92000"/>
                    </a:schemeClr>
                  </a:glow>
                </a:effectLst>
              </a:defRPr>
            </a:lvl1pPr>
          </a:lstStyle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es-ES" sz="1200" cap="none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0B861B5F-9588-4652-914E-964F4E81E4CF}"/>
              </a:ext>
            </a:extLst>
          </p:cNvPr>
          <p:cNvSpPr txBox="1"/>
          <p:nvPr/>
        </p:nvSpPr>
        <p:spPr>
          <a:xfrm>
            <a:off x="1308403" y="2729919"/>
            <a:ext cx="198797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9640"/>
                </a:solidFill>
                <a:latin typeface="Figtree" pitchFamily="2" charset="0"/>
              </a:rPr>
              <a:t>Measures for the </a:t>
            </a:r>
            <a:r>
              <a:rPr lang="en-GB" sz="1600" b="1" dirty="0">
                <a:solidFill>
                  <a:srgbClr val="005746"/>
                </a:solidFill>
                <a:latin typeface="Figtree" pitchFamily="2" charset="0"/>
              </a:rPr>
              <a:t>disposal</a:t>
            </a:r>
            <a:r>
              <a:rPr lang="en-GB" sz="2000" i="1" dirty="0">
                <a:solidFill>
                  <a:srgbClr val="005544"/>
                </a:solidFill>
                <a:latin typeface="Figtree" pitchFamily="2" charset="0"/>
              </a:rPr>
              <a:t> </a:t>
            </a:r>
            <a:r>
              <a:rPr lang="en-GB" sz="1600" dirty="0">
                <a:solidFill>
                  <a:srgbClr val="009640"/>
                </a:solidFill>
                <a:latin typeface="Figtree" pitchFamily="2" charset="0"/>
              </a:rPr>
              <a:t>of packaging elements.</a:t>
            </a:r>
          </a:p>
          <a:p>
            <a:endParaRPr lang="en-GB" sz="1600" i="1" dirty="0">
              <a:solidFill>
                <a:srgbClr val="005544"/>
              </a:solidFill>
            </a:endParaRPr>
          </a:p>
        </p:txBody>
      </p:sp>
      <p:pic>
        <p:nvPicPr>
          <p:cNvPr id="19" name="Gráfico 18" descr="Borrador con relleno sólido">
            <a:extLst>
              <a:ext uri="{FF2B5EF4-FFF2-40B4-BE49-F238E27FC236}">
                <a16:creationId xmlns:a16="http://schemas.microsoft.com/office/drawing/2014/main" id="{269AC9F6-2A47-4569-9B57-9BD3547201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9391" y="2718862"/>
            <a:ext cx="543117" cy="548326"/>
          </a:xfrm>
          <a:prstGeom prst="rect">
            <a:avLst/>
          </a:prstGeom>
        </p:spPr>
      </p:pic>
      <p:sp>
        <p:nvSpPr>
          <p:cNvPr id="52" name="CuadroTexto 51">
            <a:extLst>
              <a:ext uri="{FF2B5EF4-FFF2-40B4-BE49-F238E27FC236}">
                <a16:creationId xmlns:a16="http://schemas.microsoft.com/office/drawing/2014/main" id="{99EB3CC4-B395-40F5-9CF1-8F51CCAA1EC1}"/>
              </a:ext>
            </a:extLst>
          </p:cNvPr>
          <p:cNvSpPr txBox="1"/>
          <p:nvPr/>
        </p:nvSpPr>
        <p:spPr>
          <a:xfrm>
            <a:off x="4299719" y="2861034"/>
            <a:ext cx="21472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9640"/>
                </a:solidFill>
                <a:latin typeface="Figtree" pitchFamily="2" charset="0"/>
              </a:rPr>
              <a:t>Measures to </a:t>
            </a:r>
            <a:r>
              <a:rPr lang="en-GB" sz="1600" b="1" dirty="0">
                <a:solidFill>
                  <a:srgbClr val="005746"/>
                </a:solidFill>
                <a:latin typeface="Figtree" pitchFamily="2" charset="0"/>
              </a:rPr>
              <a:t>reduce</a:t>
            </a:r>
            <a:r>
              <a:rPr lang="en-GB" sz="2000" i="1" dirty="0">
                <a:solidFill>
                  <a:srgbClr val="005544"/>
                </a:solidFill>
                <a:latin typeface="Figtree" pitchFamily="2" charset="0"/>
              </a:rPr>
              <a:t> </a:t>
            </a:r>
            <a:r>
              <a:rPr lang="en-GB" sz="1600" dirty="0">
                <a:solidFill>
                  <a:srgbClr val="009640"/>
                </a:solidFill>
                <a:latin typeface="Figtree" pitchFamily="2" charset="0"/>
              </a:rPr>
              <a:t>the unit weight.</a:t>
            </a:r>
          </a:p>
          <a:p>
            <a:endParaRPr lang="en-GB" sz="2000" i="1" dirty="0">
              <a:solidFill>
                <a:srgbClr val="005544"/>
              </a:solidFill>
              <a:latin typeface="Figtree" pitchFamily="2" charset="0"/>
            </a:endParaRPr>
          </a:p>
        </p:txBody>
      </p:sp>
      <p:pic>
        <p:nvPicPr>
          <p:cNvPr id="57" name="Gráfico 56" descr="Minimizar con relleno sólido">
            <a:extLst>
              <a:ext uri="{FF2B5EF4-FFF2-40B4-BE49-F238E27FC236}">
                <a16:creationId xmlns:a16="http://schemas.microsoft.com/office/drawing/2014/main" id="{03407707-9257-43E3-B533-8913A52C95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66155" y="2838360"/>
            <a:ext cx="423411" cy="427471"/>
          </a:xfrm>
          <a:prstGeom prst="rect">
            <a:avLst/>
          </a:prstGeom>
        </p:spPr>
      </p:pic>
      <p:pic>
        <p:nvPicPr>
          <p:cNvPr id="58" name="Gráfico 57" descr="Gráfico radial con relleno sólido">
            <a:extLst>
              <a:ext uri="{FF2B5EF4-FFF2-40B4-BE49-F238E27FC236}">
                <a16:creationId xmlns:a16="http://schemas.microsoft.com/office/drawing/2014/main" id="{DD6797E6-54D4-4EA5-9F55-A3BFF61128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336433">
            <a:off x="6997501" y="2770658"/>
            <a:ext cx="558688" cy="564047"/>
          </a:xfrm>
          <a:prstGeom prst="rect">
            <a:avLst/>
          </a:prstGeom>
        </p:spPr>
      </p:pic>
      <p:sp>
        <p:nvSpPr>
          <p:cNvPr id="72" name="CuadroTexto 71">
            <a:extLst>
              <a:ext uri="{FF2B5EF4-FFF2-40B4-BE49-F238E27FC236}">
                <a16:creationId xmlns:a16="http://schemas.microsoft.com/office/drawing/2014/main" id="{38B4BB7D-D480-4CC6-8724-0B7356910591}"/>
              </a:ext>
            </a:extLst>
          </p:cNvPr>
          <p:cNvSpPr txBox="1"/>
          <p:nvPr/>
        </p:nvSpPr>
        <p:spPr>
          <a:xfrm>
            <a:off x="7539303" y="2801707"/>
            <a:ext cx="21051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9640"/>
                </a:solidFill>
                <a:latin typeface="Figtree" pitchFamily="2" charset="0"/>
              </a:rPr>
              <a:t>Measures to </a:t>
            </a:r>
            <a:r>
              <a:rPr lang="en-GB" sz="1600" b="1" dirty="0">
                <a:solidFill>
                  <a:srgbClr val="005746"/>
                </a:solidFill>
                <a:latin typeface="Figtree" pitchFamily="2" charset="0"/>
              </a:rPr>
              <a:t>optimise</a:t>
            </a:r>
            <a:r>
              <a:rPr lang="en-GB" sz="2000" i="1" dirty="0">
                <a:solidFill>
                  <a:srgbClr val="005544"/>
                </a:solidFill>
                <a:latin typeface="Figtree" pitchFamily="2" charset="0"/>
              </a:rPr>
              <a:t> </a:t>
            </a:r>
            <a:r>
              <a:rPr lang="en-GB" sz="1600" dirty="0">
                <a:solidFill>
                  <a:srgbClr val="009640"/>
                </a:solidFill>
                <a:latin typeface="Figtree" pitchFamily="2" charset="0"/>
              </a:rPr>
              <a:t>formats.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C0F6B3F0-259C-4FEE-A577-7E85F00A2DFA}"/>
              </a:ext>
            </a:extLst>
          </p:cNvPr>
          <p:cNvSpPr txBox="1"/>
          <p:nvPr/>
        </p:nvSpPr>
        <p:spPr>
          <a:xfrm>
            <a:off x="1252881" y="4628117"/>
            <a:ext cx="19808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9640"/>
                </a:solidFill>
                <a:latin typeface="Figtree" pitchFamily="2" charset="0"/>
              </a:rPr>
              <a:t>Measures to improve </a:t>
            </a:r>
            <a:r>
              <a:rPr lang="en-GB" sz="1600" b="1" dirty="0">
                <a:solidFill>
                  <a:srgbClr val="005746"/>
                </a:solidFill>
                <a:latin typeface="Figtree" pitchFamily="2" charset="0"/>
              </a:rPr>
              <a:t>recyclability</a:t>
            </a:r>
            <a:r>
              <a:rPr lang="en-GB" sz="2000" i="1" dirty="0">
                <a:solidFill>
                  <a:srgbClr val="005544"/>
                </a:solidFill>
                <a:latin typeface="Figtree" pitchFamily="2" charset="0"/>
              </a:rPr>
              <a:t>.</a:t>
            </a:r>
          </a:p>
          <a:p>
            <a:endParaRPr lang="en-GB" sz="2000" i="1" dirty="0">
              <a:solidFill>
                <a:srgbClr val="005544"/>
              </a:solidFill>
              <a:latin typeface="Figtree" pitchFamily="2" charset="0"/>
            </a:endParaRPr>
          </a:p>
        </p:txBody>
      </p:sp>
      <p:pic>
        <p:nvPicPr>
          <p:cNvPr id="83" name="Gráfico 82" descr="Reciclaje con relleno sólido">
            <a:extLst>
              <a:ext uri="{FF2B5EF4-FFF2-40B4-BE49-F238E27FC236}">
                <a16:creationId xmlns:a16="http://schemas.microsoft.com/office/drawing/2014/main" id="{3D73D357-E61E-44A9-A439-FDD701B93A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8843" y="4654590"/>
            <a:ext cx="466055" cy="470525"/>
          </a:xfrm>
          <a:prstGeom prst="rect">
            <a:avLst/>
          </a:prstGeom>
        </p:spPr>
      </p:pic>
      <p:sp>
        <p:nvSpPr>
          <p:cNvPr id="91" name="CuadroTexto 90">
            <a:extLst>
              <a:ext uri="{FF2B5EF4-FFF2-40B4-BE49-F238E27FC236}">
                <a16:creationId xmlns:a16="http://schemas.microsoft.com/office/drawing/2014/main" id="{5FF584FD-42BA-4CB3-BE03-4B608FBB2C62}"/>
              </a:ext>
            </a:extLst>
          </p:cNvPr>
          <p:cNvSpPr txBox="1"/>
          <p:nvPr/>
        </p:nvSpPr>
        <p:spPr>
          <a:xfrm>
            <a:off x="7656485" y="4473429"/>
            <a:ext cx="16071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9640"/>
                </a:solidFill>
                <a:latin typeface="Figtree" pitchFamily="2" charset="0"/>
              </a:rPr>
              <a:t>Measures</a:t>
            </a:r>
            <a:r>
              <a:rPr lang="en-GB" sz="2000" i="1" dirty="0">
                <a:solidFill>
                  <a:srgbClr val="005544"/>
                </a:solidFill>
                <a:latin typeface="Figtree" pitchFamily="2" charset="0"/>
              </a:rPr>
              <a:t> </a:t>
            </a:r>
            <a:r>
              <a:rPr lang="en-GB" sz="1600" dirty="0">
                <a:solidFill>
                  <a:srgbClr val="009640"/>
                </a:solidFill>
                <a:latin typeface="Figtree" pitchFamily="2" charset="0"/>
              </a:rPr>
              <a:t>to promote</a:t>
            </a:r>
            <a:r>
              <a:rPr lang="en-GB" sz="2000" i="1" dirty="0">
                <a:solidFill>
                  <a:srgbClr val="005544"/>
                </a:solidFill>
                <a:latin typeface="Figtree" pitchFamily="2" charset="0"/>
              </a:rPr>
              <a:t> </a:t>
            </a:r>
            <a:r>
              <a:rPr lang="en-GB" sz="1600" b="1" dirty="0">
                <a:solidFill>
                  <a:srgbClr val="005746"/>
                </a:solidFill>
                <a:latin typeface="Figtree" pitchFamily="2" charset="0"/>
              </a:rPr>
              <a:t>reuse</a:t>
            </a:r>
            <a:r>
              <a:rPr lang="en-GB" sz="2000" b="1" i="1" dirty="0">
                <a:solidFill>
                  <a:srgbClr val="005544"/>
                </a:solidFill>
                <a:latin typeface="Figtree" pitchFamily="2" charset="0"/>
              </a:rPr>
              <a:t>.</a:t>
            </a:r>
          </a:p>
          <a:p>
            <a:endParaRPr lang="en-GB" sz="2000" i="1" dirty="0">
              <a:solidFill>
                <a:srgbClr val="005544"/>
              </a:solidFill>
              <a:latin typeface="Figtree" pitchFamily="2" charset="0"/>
            </a:endParaRPr>
          </a:p>
        </p:txBody>
      </p:sp>
      <p:pic>
        <p:nvPicPr>
          <p:cNvPr id="92" name="Gráfico 91" descr="Mejora continua con relleno sólido">
            <a:extLst>
              <a:ext uri="{FF2B5EF4-FFF2-40B4-BE49-F238E27FC236}">
                <a16:creationId xmlns:a16="http://schemas.microsoft.com/office/drawing/2014/main" id="{AF7AEF00-25BB-4184-9746-CDBD293AE2D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50825" y="4561558"/>
            <a:ext cx="650348" cy="656585"/>
          </a:xfrm>
          <a:prstGeom prst="rect">
            <a:avLst/>
          </a:prstGeom>
        </p:spPr>
      </p:pic>
      <p:sp>
        <p:nvSpPr>
          <p:cNvPr id="96" name="CuadroTexto 95">
            <a:extLst>
              <a:ext uri="{FF2B5EF4-FFF2-40B4-BE49-F238E27FC236}">
                <a16:creationId xmlns:a16="http://schemas.microsoft.com/office/drawing/2014/main" id="{4093F977-09B1-43A9-80B8-60ADDD5107BD}"/>
              </a:ext>
            </a:extLst>
          </p:cNvPr>
          <p:cNvSpPr txBox="1"/>
          <p:nvPr/>
        </p:nvSpPr>
        <p:spPr>
          <a:xfrm>
            <a:off x="4347213" y="4525524"/>
            <a:ext cx="21051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9640"/>
                </a:solidFill>
                <a:latin typeface="Figtree" pitchFamily="2" charset="0"/>
              </a:rPr>
              <a:t>Measures to reduce the </a:t>
            </a:r>
            <a:r>
              <a:rPr lang="en-GB" sz="1600" b="1" dirty="0">
                <a:solidFill>
                  <a:srgbClr val="005746"/>
                </a:solidFill>
                <a:latin typeface="Figtree" pitchFamily="2" charset="0"/>
              </a:rPr>
              <a:t>environmental footprint</a:t>
            </a:r>
            <a:r>
              <a:rPr lang="en-GB" sz="2000" i="1" dirty="0">
                <a:solidFill>
                  <a:srgbClr val="005544"/>
                </a:solidFill>
                <a:latin typeface="Figtree" pitchFamily="2" charset="0"/>
              </a:rPr>
              <a:t>.</a:t>
            </a:r>
          </a:p>
          <a:p>
            <a:endParaRPr lang="en-GB" sz="2000" i="1" dirty="0">
              <a:solidFill>
                <a:srgbClr val="005544"/>
              </a:solidFill>
              <a:latin typeface="Figtree" pitchFamily="2" charset="0"/>
            </a:endParaRPr>
          </a:p>
        </p:txBody>
      </p:sp>
      <p:pic>
        <p:nvPicPr>
          <p:cNvPr id="99" name="Gráfico 98" descr="Huella digital con relleno sólido">
            <a:extLst>
              <a:ext uri="{FF2B5EF4-FFF2-40B4-BE49-F238E27FC236}">
                <a16:creationId xmlns:a16="http://schemas.microsoft.com/office/drawing/2014/main" id="{B0BF2DB2-18EA-46F7-81EF-4C8DD3AE073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780250" y="4672712"/>
            <a:ext cx="448107" cy="452403"/>
          </a:xfrm>
          <a:prstGeom prst="rect">
            <a:avLst/>
          </a:prstGeom>
        </p:spPr>
      </p:pic>
      <p:pic>
        <p:nvPicPr>
          <p:cNvPr id="11" name="Gráfico 10" descr="Círculos con flechas con relleno sólido">
            <a:extLst>
              <a:ext uri="{FF2B5EF4-FFF2-40B4-BE49-F238E27FC236}">
                <a16:creationId xmlns:a16="http://schemas.microsoft.com/office/drawing/2014/main" id="{E06CD71B-6741-42AF-9BFC-0CB82B428D3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510670" y="2670250"/>
            <a:ext cx="596900" cy="596900"/>
          </a:xfrm>
          <a:prstGeom prst="rect">
            <a:avLst/>
          </a:prstGeom>
        </p:spPr>
      </p:pic>
      <p:sp>
        <p:nvSpPr>
          <p:cNvPr id="101" name="CuadroTexto 100">
            <a:extLst>
              <a:ext uri="{FF2B5EF4-FFF2-40B4-BE49-F238E27FC236}">
                <a16:creationId xmlns:a16="http://schemas.microsoft.com/office/drawing/2014/main" id="{C955EA8E-22AD-4D0D-A1FC-BC3106F075D9}"/>
              </a:ext>
            </a:extLst>
          </p:cNvPr>
          <p:cNvSpPr txBox="1"/>
          <p:nvPr/>
        </p:nvSpPr>
        <p:spPr>
          <a:xfrm>
            <a:off x="10039448" y="3665914"/>
            <a:ext cx="184471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9640"/>
                </a:solidFill>
                <a:latin typeface="Figtree" pitchFamily="2" charset="0"/>
              </a:rPr>
              <a:t>Measures to </a:t>
            </a:r>
            <a:r>
              <a:rPr lang="en-GB" sz="1600" b="1" dirty="0">
                <a:solidFill>
                  <a:srgbClr val="005746"/>
                </a:solidFill>
                <a:latin typeface="Figtree" pitchFamily="2" charset="0"/>
              </a:rPr>
              <a:t>accompany</a:t>
            </a:r>
            <a:r>
              <a:rPr lang="en-GB" sz="2000" i="1" dirty="0">
                <a:solidFill>
                  <a:srgbClr val="005544"/>
                </a:solidFill>
                <a:latin typeface="Figtree" pitchFamily="2" charset="0"/>
              </a:rPr>
              <a:t> </a:t>
            </a:r>
            <a:r>
              <a:rPr lang="en-GB" sz="1600" dirty="0">
                <a:solidFill>
                  <a:srgbClr val="009640"/>
                </a:solidFill>
                <a:latin typeface="Figtree" pitchFamily="2" charset="0"/>
              </a:rPr>
              <a:t>all</a:t>
            </a:r>
            <a:r>
              <a:rPr lang="en-GB" sz="2000" i="1" dirty="0">
                <a:solidFill>
                  <a:srgbClr val="005544"/>
                </a:solidFill>
                <a:latin typeface="Figtree" pitchFamily="2" charset="0"/>
              </a:rPr>
              <a:t> </a:t>
            </a:r>
            <a:r>
              <a:rPr lang="en-GB" sz="1600" dirty="0">
                <a:solidFill>
                  <a:srgbClr val="009640"/>
                </a:solidFill>
                <a:latin typeface="Figtree" pitchFamily="2" charset="0"/>
              </a:rPr>
              <a:t>actors to facilitate their involvement in the packaging value chain.</a:t>
            </a:r>
          </a:p>
        </p:txBody>
      </p:sp>
    </p:spTree>
    <p:extLst>
      <p:ext uri="{BB962C8B-B14F-4D97-AF65-F5344CB8AC3E}">
        <p14:creationId xmlns:p14="http://schemas.microsoft.com/office/powerpoint/2010/main" val="1083390153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E0FA831-D386-E3CE-394E-D2AEAFDD5151}"/>
              </a:ext>
            </a:extLst>
          </p:cNvPr>
          <p:cNvSpPr txBox="1"/>
          <p:nvPr/>
        </p:nvSpPr>
        <p:spPr>
          <a:xfrm>
            <a:off x="621978" y="2514260"/>
            <a:ext cx="226462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rgbClr val="262626"/>
                </a:solidFill>
                <a:latin typeface="Figtree SemiBold" pitchFamily="2" charset="0"/>
                <a:cs typeface="Archivo ExtraLight" pitchFamily="2" charset="77"/>
              </a:rPr>
              <a:t>Improve the impact of caps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Figtree SemiBold" pitchFamily="2" charset="0"/>
              <a:ea typeface="+mn-ea"/>
              <a:cs typeface="Archivo ExtraLight" pitchFamily="2" charset="77"/>
            </a:endParaRP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31B25A88-75D8-99C7-0AA5-704104A88762}"/>
              </a:ext>
            </a:extLst>
          </p:cNvPr>
          <p:cNvSpPr/>
          <p:nvPr/>
        </p:nvSpPr>
        <p:spPr>
          <a:xfrm>
            <a:off x="487970" y="2447460"/>
            <a:ext cx="2487940" cy="353961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262626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5256" rtl="0" eaLnBrk="1" fontAlgn="auto" latinLnBrk="0" hangingPunct="1">
              <a:lnSpc>
                <a:spcPct val="112000"/>
              </a:lnSpc>
              <a:spcBef>
                <a:spcPts val="10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001A33"/>
              </a:solidFill>
              <a:effectLst/>
              <a:uLnTx/>
              <a:uFillTx/>
              <a:latin typeface="ABC Normal Book" pitchFamily="2" charset="77"/>
              <a:ea typeface="ABC Normal Book" pitchFamily="2" charset="77"/>
              <a:cs typeface="Raleway" charset="0"/>
            </a:endParaRPr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2146C6B1-6259-5F4F-992B-32CA51B87EA0}"/>
              </a:ext>
            </a:extLst>
          </p:cNvPr>
          <p:cNvCxnSpPr>
            <a:cxnSpLocks/>
          </p:cNvCxnSpPr>
          <p:nvPr/>
        </p:nvCxnSpPr>
        <p:spPr>
          <a:xfrm>
            <a:off x="6096000" y="2447460"/>
            <a:ext cx="0" cy="3811704"/>
          </a:xfrm>
          <a:prstGeom prst="line">
            <a:avLst/>
          </a:prstGeom>
          <a:ln w="12700">
            <a:solidFill>
              <a:srgbClr val="262626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0F9DB31-4E0D-69F0-992C-CE3E118B2520}"/>
              </a:ext>
            </a:extLst>
          </p:cNvPr>
          <p:cNvSpPr txBox="1"/>
          <p:nvPr/>
        </p:nvSpPr>
        <p:spPr>
          <a:xfrm>
            <a:off x="6677346" y="2514260"/>
            <a:ext cx="288228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rgbClr val="262626"/>
                </a:solidFill>
                <a:latin typeface="Figtree SemiBold" pitchFamily="2" charset="0"/>
                <a:cs typeface="Archivo ExtraLight" pitchFamily="2" charset="77"/>
              </a:rPr>
              <a:t>Improve the impact of atomisers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Figtree SemiBold" pitchFamily="2" charset="0"/>
              <a:ea typeface="+mn-ea"/>
              <a:cs typeface="Archivo ExtraLight" pitchFamily="2" charset="77"/>
            </a:endParaRPr>
          </a:p>
        </p:txBody>
      </p:sp>
      <p:sp>
        <p:nvSpPr>
          <p:cNvPr id="28" name="Rectángulo redondeado 27">
            <a:extLst>
              <a:ext uri="{FF2B5EF4-FFF2-40B4-BE49-F238E27FC236}">
                <a16:creationId xmlns:a16="http://schemas.microsoft.com/office/drawing/2014/main" id="{A8A5112B-A99C-6107-7A19-5A675F5D5343}"/>
              </a:ext>
            </a:extLst>
          </p:cNvPr>
          <p:cNvSpPr/>
          <p:nvPr/>
        </p:nvSpPr>
        <p:spPr>
          <a:xfrm>
            <a:off x="6532187" y="2447460"/>
            <a:ext cx="3027443" cy="353961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262626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5256" rtl="0" eaLnBrk="1" fontAlgn="auto" latinLnBrk="0" hangingPunct="1">
              <a:lnSpc>
                <a:spcPct val="112000"/>
              </a:lnSpc>
              <a:spcBef>
                <a:spcPts val="10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001A33"/>
              </a:solidFill>
              <a:effectLst/>
              <a:uLnTx/>
              <a:uFillTx/>
              <a:latin typeface="ABC Normal Book" pitchFamily="2" charset="77"/>
              <a:ea typeface="ABC Normal Book" pitchFamily="2" charset="77"/>
              <a:cs typeface="Raleway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3D36EABB-799A-C38D-C40F-105E03A65A87}"/>
              </a:ext>
            </a:extLst>
          </p:cNvPr>
          <p:cNvSpPr txBox="1"/>
          <p:nvPr/>
        </p:nvSpPr>
        <p:spPr>
          <a:xfrm>
            <a:off x="6866357" y="3283508"/>
            <a:ext cx="2421225" cy="20190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Reduce weight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Figtree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Figtree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Choose single-material atomisers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rgbClr val="262626"/>
              </a:solidFill>
              <a:latin typeface="Figtree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rgbClr val="262626"/>
              </a:solidFill>
              <a:latin typeface="Figtree" pitchFamily="2" charset="0"/>
            </a:endParaRPr>
          </a:p>
          <a:p>
            <a:pPr>
              <a:lnSpc>
                <a:spcPct val="110000"/>
              </a:lnSpc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Ensure they can be separated from glass packaging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Figtree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Figtree" pitchFamily="2" charset="0"/>
              <a:ea typeface="+mn-ea"/>
              <a:cs typeface="+mn-cs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70EF68D7-9A09-7FAB-3BBE-EA953F175D7E}"/>
              </a:ext>
            </a:extLst>
          </p:cNvPr>
          <p:cNvSpPr txBox="1"/>
          <p:nvPr/>
        </p:nvSpPr>
        <p:spPr>
          <a:xfrm>
            <a:off x="884882" y="3343805"/>
            <a:ext cx="2167428" cy="22221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Avoid ceramics or non-magnetic steel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Figtree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Reduce the weight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Figtree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Figtree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Avoid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multimaterial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 caps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Figtree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262626"/>
                </a:solidFill>
                <a:latin typeface="Figtree" pitchFamily="2" charset="0"/>
              </a:rPr>
              <a:t>Ensure caps can be separated from the glass container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Figtree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Figtree" pitchFamily="2" charset="0"/>
              <a:ea typeface="+mn-ea"/>
              <a:cs typeface="+mn-cs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3F379DD7-6DBE-2E05-F3C5-8306F6A8F4FC}"/>
              </a:ext>
            </a:extLst>
          </p:cNvPr>
          <p:cNvSpPr txBox="1"/>
          <p:nvPr/>
        </p:nvSpPr>
        <p:spPr>
          <a:xfrm>
            <a:off x="3627584" y="3283508"/>
            <a:ext cx="2291675" cy="80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Figtree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Figtree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Figtree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Figtree" pitchFamily="2" charset="0"/>
              <a:ea typeface="+mn-ea"/>
              <a:cs typeface="+mn-cs"/>
            </a:endParaRP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94C884AC-E7BB-F552-EEBE-199A21CC3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8045" y="3322840"/>
            <a:ext cx="274426" cy="274426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2526E20A-6823-6903-34CD-FEA74C5F26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4765" y="3897458"/>
            <a:ext cx="274426" cy="274427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98FAB924-26D1-F583-0C1A-DAF3905D8C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9599" y="5032646"/>
            <a:ext cx="274426" cy="274426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467F223D-C32B-43E8-1519-6F215A6F2F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91728" y="3944244"/>
            <a:ext cx="274426" cy="274426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DD46A96D-357F-708C-34DD-2DEACE9977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8696" y="4492755"/>
            <a:ext cx="274426" cy="274426"/>
          </a:xfrm>
          <a:prstGeom prst="rect">
            <a:avLst/>
          </a:prstGeom>
        </p:spPr>
      </p:pic>
      <p:pic>
        <p:nvPicPr>
          <p:cNvPr id="30" name="Gráfico 29">
            <a:extLst>
              <a:ext uri="{FF2B5EF4-FFF2-40B4-BE49-F238E27FC236}">
                <a16:creationId xmlns:a16="http://schemas.microsoft.com/office/drawing/2014/main" id="{5934D730-D0E7-84B1-5252-6956EABA0FD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39776" t="38044" r="41592" b="39960"/>
          <a:stretch/>
        </p:blipFill>
        <p:spPr>
          <a:xfrm>
            <a:off x="6515189" y="3234539"/>
            <a:ext cx="161680" cy="276587"/>
          </a:xfrm>
          <a:prstGeom prst="rect">
            <a:avLst/>
          </a:prstGeom>
        </p:spPr>
      </p:pic>
      <p:pic>
        <p:nvPicPr>
          <p:cNvPr id="45" name="Gráfico 44">
            <a:extLst>
              <a:ext uri="{FF2B5EF4-FFF2-40B4-BE49-F238E27FC236}">
                <a16:creationId xmlns:a16="http://schemas.microsoft.com/office/drawing/2014/main" id="{53BEDB54-5C24-6897-0762-5C47B24F1AB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501510" y="4543925"/>
            <a:ext cx="314745" cy="31474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6A2C2AA-3D62-A8C5-C2B6-C1EC485AD8CC}"/>
              </a:ext>
            </a:extLst>
          </p:cNvPr>
          <p:cNvSpPr txBox="1"/>
          <p:nvPr/>
        </p:nvSpPr>
        <p:spPr>
          <a:xfrm>
            <a:off x="542252" y="442080"/>
            <a:ext cx="64219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b="1" dirty="0">
                <a:solidFill>
                  <a:srgbClr val="262626"/>
                </a:solidFill>
                <a:highlight>
                  <a:srgbClr val="76E5A3"/>
                </a:highlight>
                <a:latin typeface="Figtree SemiBold" pitchFamily="2" charset="0"/>
              </a:rPr>
              <a:t>Ecodesign guide for perfume and cosmetics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8B98622-5EF0-32E0-B006-FE47F6AF3BAF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45285" t="27205" r="46758" b="57119"/>
          <a:stretch/>
        </p:blipFill>
        <p:spPr>
          <a:xfrm>
            <a:off x="9994052" y="1445148"/>
            <a:ext cx="1290056" cy="142967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F7A8B99-9C82-6E46-87F7-CD02EF4746BE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27042" t="30582" r="65531" b="58297"/>
          <a:stretch/>
        </p:blipFill>
        <p:spPr>
          <a:xfrm>
            <a:off x="3068853" y="1787187"/>
            <a:ext cx="1204152" cy="101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6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ProdigiosoVolcan_temaOffice">
  <a:themeElements>
    <a:clrScheme name="UFV">
      <a:dk1>
        <a:srgbClr val="001A33"/>
      </a:dk1>
      <a:lt1>
        <a:srgbClr val="FFFFFF"/>
      </a:lt1>
      <a:dk2>
        <a:srgbClr val="003865"/>
      </a:dk2>
      <a:lt2>
        <a:srgbClr val="649EFF"/>
      </a:lt2>
      <a:accent1>
        <a:srgbClr val="FF5D74"/>
      </a:accent1>
      <a:accent2>
        <a:srgbClr val="C03656"/>
      </a:accent2>
      <a:accent3>
        <a:srgbClr val="000000"/>
      </a:accent3>
      <a:accent4>
        <a:srgbClr val="919191"/>
      </a:accent4>
      <a:accent5>
        <a:srgbClr val="CACACA"/>
      </a:accent5>
      <a:accent6>
        <a:srgbClr val="FFFFFF"/>
      </a:accent6>
      <a:hlink>
        <a:srgbClr val="001A33"/>
      </a:hlink>
      <a:folHlink>
        <a:srgbClr val="001A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12700">
          <a:noFill/>
          <a:miter lim="400000"/>
        </a:ln>
        <a:extLst>
          <a:ext uri="{C572A759-6A51-4108-AA02-DFA0A04FC94B}">
            <ma14:wrappingTextBoxFlag xmlns="" xmlns:ma14="http://schemas.microsoft.com/office/mac/drawingml/2011/main" xmlns:p="http://schemas.openxmlformats.org/presentationml/2006/main" val="1"/>
          </a:ext>
        </a:extLst>
      </a:spPr>
      <a:bodyPr wrap="square" lIns="0" tIns="0" rIns="0" bIns="0" rtlCol="0" anchor="ctr">
        <a:noAutofit/>
      </a:bodyPr>
      <a:lstStyle>
        <a:defPPr algn="l" defTabSz="455256">
          <a:lnSpc>
            <a:spcPct val="112000"/>
          </a:lnSpc>
          <a:spcBef>
            <a:spcPts val="1003"/>
          </a:spcBef>
          <a:defRPr sz="1000" dirty="0">
            <a:latin typeface="ABC Normal Book" pitchFamily="2" charset="77"/>
            <a:ea typeface="ABC Normal Book" pitchFamily="2" charset="77"/>
            <a:cs typeface="Raleway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ProdigiosoVolcan_temaOffice" id="{705C45B4-4A7B-45FD-8564-5C0056F24AB2}" vid="{AE7B9661-805F-4727-A7F1-F4C534430298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189DCCD09892841BA4FBF7466DE49C7" ma:contentTypeVersion="17" ma:contentTypeDescription="Crear nuevo documento." ma:contentTypeScope="" ma:versionID="f36e7dc053dba264c6681ff90e89edd2">
  <xsd:schema xmlns:xsd="http://www.w3.org/2001/XMLSchema" xmlns:xs="http://www.w3.org/2001/XMLSchema" xmlns:p="http://schemas.microsoft.com/office/2006/metadata/properties" xmlns:ns2="646f9ec2-e369-4951-be33-656f12c2139f" xmlns:ns3="01563cde-326a-4980-8ddc-cfffdc1b79d6" targetNamespace="http://schemas.microsoft.com/office/2006/metadata/properties" ma:root="true" ma:fieldsID="215ad7526999431b428c0eee10297f1b" ns2:_="" ns3:_="">
    <xsd:import namespace="646f9ec2-e369-4951-be33-656f12c2139f"/>
    <xsd:import namespace="01563cde-326a-4980-8ddc-cfffdc1b79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Estado" minOccurs="0"/>
                <xsd:element ref="ns2:Responsabl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6f9ec2-e369-4951-be33-656f12c213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Etiquetas de imagen" ma:readOnly="false" ma:fieldId="{5cf76f15-5ced-4ddc-b409-7134ff3c332f}" ma:taxonomyMulti="true" ma:sspId="cb159a40-3933-4d76-9096-fcf37115ed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Estado" ma:index="18" nillable="true" ma:displayName="Estado" ma:format="Dropdown" ma:internalName="Estado">
      <xsd:simpleType>
        <xsd:restriction base="dms:Choice">
          <xsd:enumeration value="Enviado"/>
          <xsd:enumeration value="Revisando"/>
          <xsd:enumeration value="Pendiente"/>
        </xsd:restriction>
      </xsd:simpleType>
    </xsd:element>
    <xsd:element name="Responsable" ma:index="19" nillable="true" ma:displayName="Responsable" ma:format="Dropdown" ma:list="UserInfo" ma:SharePointGroup="0" ma:internalName="Responsab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563cde-326a-4980-8ddc-cfffdc1b79d6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fa242955-4980-47d0-8ce7-14e4b81d209e}" ma:internalName="TaxCatchAll" ma:showField="CatchAllData" ma:web="01563cde-326a-4980-8ddc-cfffdc1b79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46f9ec2-e369-4951-be33-656f12c2139f">
      <Terms xmlns="http://schemas.microsoft.com/office/infopath/2007/PartnerControls"/>
    </lcf76f155ced4ddcb4097134ff3c332f>
    <Responsable xmlns="646f9ec2-e369-4951-be33-656f12c2139f">
      <UserInfo>
        <DisplayName/>
        <AccountId xsi:nil="true"/>
        <AccountType/>
      </UserInfo>
    </Responsable>
    <TaxCatchAll xmlns="01563cde-326a-4980-8ddc-cfffdc1b79d6" xsi:nil="true"/>
    <Estado xmlns="646f9ec2-e369-4951-be33-656f12c2139f" xsi:nil="true"/>
  </documentManagement>
</p:properties>
</file>

<file path=customXml/itemProps1.xml><?xml version="1.0" encoding="utf-8"?>
<ds:datastoreItem xmlns:ds="http://schemas.openxmlformats.org/officeDocument/2006/customXml" ds:itemID="{8F477974-8012-4156-AE30-A64A32DDCC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6f9ec2-e369-4951-be33-656f12c2139f"/>
    <ds:schemaRef ds:uri="01563cde-326a-4980-8ddc-cfffdc1b79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25946A-45C6-4357-8B77-761EA6BD8E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982844-5121-4985-9B35-22A4A0B9195C}">
  <ds:schemaRefs>
    <ds:schemaRef ds:uri="http://schemas.microsoft.com/office/2006/metadata/properties"/>
    <ds:schemaRef ds:uri="http://schemas.microsoft.com/office/infopath/2007/PartnerControls"/>
    <ds:schemaRef ds:uri="646f9ec2-e369-4951-be33-656f12c2139f"/>
    <ds:schemaRef ds:uri="01563cde-326a-4980-8ddc-cfffdc1b79d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9369</TotalTime>
  <Words>789</Words>
  <Application>Microsoft Office PowerPoint</Application>
  <PresentationFormat>Panorámica</PresentationFormat>
  <Paragraphs>149</Paragraphs>
  <Slides>17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9" baseType="lpstr">
      <vt:lpstr>ABC Normal Book</vt:lpstr>
      <vt:lpstr>Figtree Light</vt:lpstr>
      <vt:lpstr>Calibri</vt:lpstr>
      <vt:lpstr>Figtree SemiBold</vt:lpstr>
      <vt:lpstr>Figtree Medium</vt:lpstr>
      <vt:lpstr>Figtree</vt:lpstr>
      <vt:lpstr>Aptos</vt:lpstr>
      <vt:lpstr>Century Gothic</vt:lpstr>
      <vt:lpstr>Arial</vt:lpstr>
      <vt:lpstr>Wingdings</vt:lpstr>
      <vt:lpstr>1_Tema de Office</vt:lpstr>
      <vt:lpstr>4_ProdigiosoVolcan_temaOffice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Prodigioso Volcán 20</dc:creator>
  <cp:lastModifiedBy>Laura García</cp:lastModifiedBy>
  <cp:revision>80</cp:revision>
  <dcterms:created xsi:type="dcterms:W3CDTF">2024-09-09T14:16:21Z</dcterms:created>
  <dcterms:modified xsi:type="dcterms:W3CDTF">2024-11-27T11:29:14Z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0x0101008189DCCD09892841BA4FBF7466DE49C7</vt:lpwstr>
  </property>
  <property fmtid="{D5CDD505-2E9C-101B-9397-08002B2CF9AE}" pid="3" name="MediaServiceImageTags">
    <vt:lpwstr/>
  </property>
</Properties>
</file>