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723" r:id="rId5"/>
    <p:sldMasterId id="2147483727" r:id="rId6"/>
    <p:sldMasterId id="2147483740" r:id="rId7"/>
  </p:sldMasterIdLst>
  <p:notesMasterIdLst>
    <p:notesMasterId r:id="rId20"/>
  </p:notesMasterIdLst>
  <p:handoutMasterIdLst>
    <p:handoutMasterId r:id="rId21"/>
  </p:handoutMasterIdLst>
  <p:sldIdLst>
    <p:sldId id="901" r:id="rId8"/>
    <p:sldId id="908" r:id="rId9"/>
    <p:sldId id="927" r:id="rId10"/>
    <p:sldId id="928" r:id="rId11"/>
    <p:sldId id="931" r:id="rId12"/>
    <p:sldId id="932" r:id="rId13"/>
    <p:sldId id="912" r:id="rId14"/>
    <p:sldId id="916" r:id="rId15"/>
    <p:sldId id="915" r:id="rId16"/>
    <p:sldId id="934" r:id="rId17"/>
    <p:sldId id="930" r:id="rId18"/>
    <p:sldId id="935" r:id="rId19"/>
  </p:sldIdLst>
  <p:sldSz cx="9144000" cy="5143500" type="screen16x9"/>
  <p:notesSz cx="6797675" cy="9926638"/>
  <p:embeddedFontLs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utura PT Book" panose="020B0604020202020204" charset="0"/>
      <p:regular r:id="rId32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754759-7184-9462-C102-5D2497D72FBE}" name="Defoin Charlotte" initials="CD" userId="S::Charlotte.Defoin@stoelzle.com::5104db6a-83a3-438c-b696-0521d238c6d0" providerId="AD"/>
  <p188:author id="{4E9638ED-5F29-E662-05E0-704D481961AC}" name="Seidl Alexandra" initials="AS" userId="S::Alexandra.Seidl@stoelzle.com::4fa189f8-d8da-4ce1-a135-26a40d3e05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E"/>
    <a:srgbClr val="7A3330"/>
    <a:srgbClr val="FAF9FE"/>
    <a:srgbClr val="FFFFFF"/>
    <a:srgbClr val="EDF0F7"/>
    <a:srgbClr val="FBFAFF"/>
    <a:srgbClr val="F7F8FD"/>
    <a:srgbClr val="CFE0FE"/>
    <a:srgbClr val="B66603"/>
    <a:srgbClr val="5D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4387" autoAdjust="0"/>
  </p:normalViewPr>
  <p:slideViewPr>
    <p:cSldViewPr snapToGrid="0">
      <p:cViewPr varScale="1">
        <p:scale>
          <a:sx n="118" d="100"/>
          <a:sy n="118" d="100"/>
        </p:scale>
        <p:origin x="149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0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955" cy="497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45" y="2"/>
            <a:ext cx="2945955" cy="497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131E7-C35E-470B-A0AA-1D0B1FD829F7}" type="datetimeFigureOut">
              <a:rPr lang="de-DE" smtClean="0"/>
              <a:t>28.11.2024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322"/>
            <a:ext cx="2945955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45" y="9429322"/>
            <a:ext cx="2945955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8E5F3-484F-40B2-B331-F472B5F693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401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FE0AE53-77B3-495A-B9F1-5F43B6AA32B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EBFCF7-DBAE-4171-B664-49A31DA5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5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FCF7-DBAE-4171-B664-49A31DA52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60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FCF7-DBAE-4171-B664-49A31DA52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1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69223-9AA8-9143-86CB-5B2404247D13}" type="slidenum">
              <a:rPr kumimoji="0" lang="en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8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FCF7-DBAE-4171-B664-49A31DA52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6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FCF7-DBAE-4171-B664-49A31DA52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7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FCF7-DBAE-4171-B664-49A31DA52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FCF7-DBAE-4171-B664-49A31DA52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9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FCF7-DBAE-4171-B664-49A31DA52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1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FCF7-DBAE-4171-B664-49A31DA52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FCF7-DBAE-4171-B664-49A31DA52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9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FCF7-DBAE-4171-B664-49A31DA52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2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271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61627" y="635001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425709" y="635001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489791" y="635001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58997" y="1627188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123079" y="1627188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87161" y="1627188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8175" y="2619374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702257" y="2619374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766339" y="2619374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22397" y="3613152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62434" y="1482656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90870" y="2518275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52531" y="2518275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221428" y="2514834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38106" y="1482656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773808" y="3532984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356139" y="3532984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8175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fessional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99632" y="1687147"/>
            <a:ext cx="1305820" cy="1305820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944538" y="1687147"/>
            <a:ext cx="1305820" cy="1305820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89444" y="1687147"/>
            <a:ext cx="1305820" cy="1305820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834351" y="1687147"/>
            <a:ext cx="1305820" cy="1305820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343400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5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679171" y="1900238"/>
            <a:ext cx="2652713" cy="13589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96242" y="1511339"/>
            <a:ext cx="2652713" cy="13589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679171" y="1564678"/>
            <a:ext cx="2652713" cy="13589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96242" y="795118"/>
            <a:ext cx="2652713" cy="13589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Says Abou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079975" y="2923457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958297" y="2923457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870010" y="2923457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icture at Right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529263" y="-1588"/>
            <a:ext cx="3614737" cy="5145088"/>
          </a:xfrm>
          <a:custGeom>
            <a:avLst/>
            <a:gdLst>
              <a:gd name="connsiteX0" fmla="*/ 0 w 3614737"/>
              <a:gd name="connsiteY0" fmla="*/ 0 h 5145088"/>
              <a:gd name="connsiteX1" fmla="*/ 3614737 w 3614737"/>
              <a:gd name="connsiteY1" fmla="*/ 0 h 5145088"/>
              <a:gd name="connsiteX2" fmla="*/ 3614737 w 3614737"/>
              <a:gd name="connsiteY2" fmla="*/ 5145088 h 5145088"/>
              <a:gd name="connsiteX3" fmla="*/ 0 w 3614737"/>
              <a:gd name="connsiteY3" fmla="*/ 5145088 h 5145088"/>
              <a:gd name="connsiteX4" fmla="*/ 0 w 3614737"/>
              <a:gd name="connsiteY4" fmla="*/ 0 h 5145088"/>
              <a:gd name="connsiteX0" fmla="*/ 1852612 w 3614737"/>
              <a:gd name="connsiteY0" fmla="*/ 1587 h 5145088"/>
              <a:gd name="connsiteX1" fmla="*/ 3614737 w 3614737"/>
              <a:gd name="connsiteY1" fmla="*/ 0 h 5145088"/>
              <a:gd name="connsiteX2" fmla="*/ 3614737 w 3614737"/>
              <a:gd name="connsiteY2" fmla="*/ 5145088 h 5145088"/>
              <a:gd name="connsiteX3" fmla="*/ 0 w 3614737"/>
              <a:gd name="connsiteY3" fmla="*/ 5145088 h 5145088"/>
              <a:gd name="connsiteX4" fmla="*/ 1852612 w 3614737"/>
              <a:gd name="connsiteY4" fmla="*/ 1587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4737" h="5145088">
                <a:moveTo>
                  <a:pt x="1852612" y="1587"/>
                </a:moveTo>
                <a:lnTo>
                  <a:pt x="3614737" y="0"/>
                </a:lnTo>
                <a:lnTo>
                  <a:pt x="3614737" y="5145088"/>
                </a:lnTo>
                <a:lnTo>
                  <a:pt x="0" y="5145088"/>
                </a:lnTo>
                <a:lnTo>
                  <a:pt x="1852612" y="1587"/>
                </a:lnTo>
                <a:close/>
              </a:path>
            </a:pathLst>
          </a:custGeom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icture at Right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61137" y="1522552"/>
            <a:ext cx="3591875" cy="251096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866128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68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at Right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74334" y="-2118"/>
            <a:ext cx="4669666" cy="5145617"/>
          </a:xfrm>
          <a:custGeom>
            <a:avLst/>
            <a:gdLst>
              <a:gd name="connsiteX0" fmla="*/ 0 w 4669666"/>
              <a:gd name="connsiteY0" fmla="*/ 0 h 5143500"/>
              <a:gd name="connsiteX1" fmla="*/ 4669666 w 4669666"/>
              <a:gd name="connsiteY1" fmla="*/ 0 h 5143500"/>
              <a:gd name="connsiteX2" fmla="*/ 4669666 w 4669666"/>
              <a:gd name="connsiteY2" fmla="*/ 5143500 h 5143500"/>
              <a:gd name="connsiteX3" fmla="*/ 0 w 4669666"/>
              <a:gd name="connsiteY3" fmla="*/ 5143500 h 5143500"/>
              <a:gd name="connsiteX4" fmla="*/ 0 w 4669666"/>
              <a:gd name="connsiteY4" fmla="*/ 0 h 5143500"/>
              <a:gd name="connsiteX0" fmla="*/ 1856316 w 4669666"/>
              <a:gd name="connsiteY0" fmla="*/ 0 h 5145617"/>
              <a:gd name="connsiteX1" fmla="*/ 4669666 w 4669666"/>
              <a:gd name="connsiteY1" fmla="*/ 2117 h 5145617"/>
              <a:gd name="connsiteX2" fmla="*/ 4669666 w 4669666"/>
              <a:gd name="connsiteY2" fmla="*/ 5145617 h 5145617"/>
              <a:gd name="connsiteX3" fmla="*/ 0 w 4669666"/>
              <a:gd name="connsiteY3" fmla="*/ 5145617 h 5145617"/>
              <a:gd name="connsiteX4" fmla="*/ 1856316 w 4669666"/>
              <a:gd name="connsiteY4" fmla="*/ 0 h 514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666" h="5145617">
                <a:moveTo>
                  <a:pt x="1856316" y="0"/>
                </a:moveTo>
                <a:lnTo>
                  <a:pt x="4669666" y="2117"/>
                </a:lnTo>
                <a:lnTo>
                  <a:pt x="4669666" y="5145617"/>
                </a:lnTo>
                <a:lnTo>
                  <a:pt x="0" y="5145617"/>
                </a:lnTo>
                <a:lnTo>
                  <a:pt x="1856316" y="0"/>
                </a:lnTo>
                <a:close/>
              </a:path>
            </a:pathLst>
          </a:custGeom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>
            <a:spLocks/>
          </p:cNvSpPr>
          <p:nvPr userDrawn="1"/>
        </p:nvSpPr>
        <p:spPr bwMode="auto">
          <a:xfrm>
            <a:off x="8071116" y="4673599"/>
            <a:ext cx="192759" cy="469899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00488E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at Right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11288" y="-1543"/>
            <a:ext cx="4832712" cy="514761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25"/>
          <p:cNvSpPr>
            <a:spLocks/>
          </p:cNvSpPr>
          <p:nvPr userDrawn="1"/>
        </p:nvSpPr>
        <p:spPr bwMode="auto">
          <a:xfrm>
            <a:off x="795070" y="4673599"/>
            <a:ext cx="192759" cy="469899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00488E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8175" y="4758089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l"/>
              <a:t>‹#›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at Left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3176"/>
            <a:ext cx="4669666" cy="5146675"/>
          </a:xfrm>
          <a:custGeom>
            <a:avLst/>
            <a:gdLst>
              <a:gd name="connsiteX0" fmla="*/ 0 w 4669666"/>
              <a:gd name="connsiteY0" fmla="*/ 0 h 5143500"/>
              <a:gd name="connsiteX1" fmla="*/ 4669666 w 4669666"/>
              <a:gd name="connsiteY1" fmla="*/ 0 h 5143500"/>
              <a:gd name="connsiteX2" fmla="*/ 4669666 w 4669666"/>
              <a:gd name="connsiteY2" fmla="*/ 5143500 h 5143500"/>
              <a:gd name="connsiteX3" fmla="*/ 0 w 4669666"/>
              <a:gd name="connsiteY3" fmla="*/ 5143500 h 5143500"/>
              <a:gd name="connsiteX4" fmla="*/ 0 w 4669666"/>
              <a:gd name="connsiteY4" fmla="*/ 0 h 5143500"/>
              <a:gd name="connsiteX0" fmla="*/ 0 w 4669666"/>
              <a:gd name="connsiteY0" fmla="*/ 3175 h 5146675"/>
              <a:gd name="connsiteX1" fmla="*/ 2813878 w 4669666"/>
              <a:gd name="connsiteY1" fmla="*/ 0 h 5146675"/>
              <a:gd name="connsiteX2" fmla="*/ 4669666 w 4669666"/>
              <a:gd name="connsiteY2" fmla="*/ 5146675 h 5146675"/>
              <a:gd name="connsiteX3" fmla="*/ 0 w 4669666"/>
              <a:gd name="connsiteY3" fmla="*/ 5146675 h 5146675"/>
              <a:gd name="connsiteX4" fmla="*/ 0 w 4669666"/>
              <a:gd name="connsiteY4" fmla="*/ 3175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666" h="5146675">
                <a:moveTo>
                  <a:pt x="0" y="3175"/>
                </a:moveTo>
                <a:lnTo>
                  <a:pt x="2813878" y="0"/>
                </a:lnTo>
                <a:lnTo>
                  <a:pt x="4669666" y="5146675"/>
                </a:lnTo>
                <a:lnTo>
                  <a:pt x="0" y="5146675"/>
                </a:lnTo>
                <a:lnTo>
                  <a:pt x="0" y="3175"/>
                </a:lnTo>
                <a:close/>
              </a:path>
            </a:pathLst>
          </a:custGeom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at Left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543"/>
            <a:ext cx="4832712" cy="514761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Sli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1201110" y="1120258"/>
            <a:ext cx="2205192" cy="1800870"/>
          </a:xfrm>
          <a:custGeom>
            <a:avLst/>
            <a:gdLst>
              <a:gd name="connsiteX0" fmla="*/ 649736 w 2205192"/>
              <a:gd name="connsiteY0" fmla="*/ 0 h 1800870"/>
              <a:gd name="connsiteX1" fmla="*/ 827806 w 2205192"/>
              <a:gd name="connsiteY1" fmla="*/ 92 h 1800870"/>
              <a:gd name="connsiteX2" fmla="*/ 827839 w 2205192"/>
              <a:gd name="connsiteY2" fmla="*/ 0 h 1800870"/>
              <a:gd name="connsiteX3" fmla="*/ 1012617 w 2205192"/>
              <a:gd name="connsiteY3" fmla="*/ 96 h 1800870"/>
              <a:gd name="connsiteX4" fmla="*/ 1012652 w 2205192"/>
              <a:gd name="connsiteY4" fmla="*/ 0 h 1800870"/>
              <a:gd name="connsiteX5" fmla="*/ 1190721 w 2205192"/>
              <a:gd name="connsiteY5" fmla="*/ 92 h 1800870"/>
              <a:gd name="connsiteX6" fmla="*/ 1190755 w 2205192"/>
              <a:gd name="connsiteY6" fmla="*/ 0 h 1800870"/>
              <a:gd name="connsiteX7" fmla="*/ 2205192 w 2205192"/>
              <a:gd name="connsiteY7" fmla="*/ 526 h 1800870"/>
              <a:gd name="connsiteX8" fmla="*/ 1555646 w 2205192"/>
              <a:gd name="connsiteY8" fmla="*/ 1800511 h 1800870"/>
              <a:gd name="connsiteX9" fmla="*/ 1582942 w 2205192"/>
              <a:gd name="connsiteY9" fmla="*/ 1800520 h 1800870"/>
              <a:gd name="connsiteX10" fmla="*/ 1582816 w 2205192"/>
              <a:gd name="connsiteY10" fmla="*/ 1800870 h 1800870"/>
              <a:gd name="connsiteX11" fmla="*/ 1404735 w 2205192"/>
              <a:gd name="connsiteY11" fmla="*/ 1800809 h 1800870"/>
              <a:gd name="connsiteX12" fmla="*/ 1404713 w 2205192"/>
              <a:gd name="connsiteY12" fmla="*/ 1800870 h 1800870"/>
              <a:gd name="connsiteX13" fmla="*/ 1219924 w 2205192"/>
              <a:gd name="connsiteY13" fmla="*/ 1800806 h 1800870"/>
              <a:gd name="connsiteX14" fmla="*/ 1219901 w 2205192"/>
              <a:gd name="connsiteY14" fmla="*/ 1800870 h 1800870"/>
              <a:gd name="connsiteX15" fmla="*/ 1041820 w 2205192"/>
              <a:gd name="connsiteY15" fmla="*/ 1800809 h 1800870"/>
              <a:gd name="connsiteX16" fmla="*/ 1041798 w 2205192"/>
              <a:gd name="connsiteY16" fmla="*/ 1800870 h 1800870"/>
              <a:gd name="connsiteX17" fmla="*/ 0 w 2205192"/>
              <a:gd name="connsiteY17" fmla="*/ 1800511 h 180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05192" h="1800870">
                <a:moveTo>
                  <a:pt x="649736" y="0"/>
                </a:moveTo>
                <a:lnTo>
                  <a:pt x="827806" y="92"/>
                </a:lnTo>
                <a:lnTo>
                  <a:pt x="827839" y="0"/>
                </a:lnTo>
                <a:lnTo>
                  <a:pt x="1012617" y="96"/>
                </a:lnTo>
                <a:lnTo>
                  <a:pt x="1012652" y="0"/>
                </a:lnTo>
                <a:lnTo>
                  <a:pt x="1190721" y="92"/>
                </a:lnTo>
                <a:lnTo>
                  <a:pt x="1190755" y="0"/>
                </a:lnTo>
                <a:lnTo>
                  <a:pt x="2205192" y="526"/>
                </a:lnTo>
                <a:lnTo>
                  <a:pt x="1555646" y="1800511"/>
                </a:lnTo>
                <a:lnTo>
                  <a:pt x="1582942" y="1800520"/>
                </a:lnTo>
                <a:lnTo>
                  <a:pt x="1582816" y="1800870"/>
                </a:lnTo>
                <a:lnTo>
                  <a:pt x="1404735" y="1800809"/>
                </a:lnTo>
                <a:lnTo>
                  <a:pt x="1404713" y="1800870"/>
                </a:lnTo>
                <a:lnTo>
                  <a:pt x="1219924" y="1800806"/>
                </a:lnTo>
                <a:lnTo>
                  <a:pt x="1219901" y="1800870"/>
                </a:lnTo>
                <a:lnTo>
                  <a:pt x="1041820" y="1800809"/>
                </a:lnTo>
                <a:lnTo>
                  <a:pt x="1041798" y="1800870"/>
                </a:lnTo>
                <a:lnTo>
                  <a:pt x="0" y="18005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2901499" y="1120258"/>
            <a:ext cx="2205192" cy="1800870"/>
          </a:xfrm>
          <a:custGeom>
            <a:avLst/>
            <a:gdLst>
              <a:gd name="connsiteX0" fmla="*/ 649736 w 2205192"/>
              <a:gd name="connsiteY0" fmla="*/ 0 h 1800870"/>
              <a:gd name="connsiteX1" fmla="*/ 827806 w 2205192"/>
              <a:gd name="connsiteY1" fmla="*/ 92 h 1800870"/>
              <a:gd name="connsiteX2" fmla="*/ 827839 w 2205192"/>
              <a:gd name="connsiteY2" fmla="*/ 0 h 1800870"/>
              <a:gd name="connsiteX3" fmla="*/ 1012617 w 2205192"/>
              <a:gd name="connsiteY3" fmla="*/ 96 h 1800870"/>
              <a:gd name="connsiteX4" fmla="*/ 1012652 w 2205192"/>
              <a:gd name="connsiteY4" fmla="*/ 0 h 1800870"/>
              <a:gd name="connsiteX5" fmla="*/ 1190721 w 2205192"/>
              <a:gd name="connsiteY5" fmla="*/ 92 h 1800870"/>
              <a:gd name="connsiteX6" fmla="*/ 1190755 w 2205192"/>
              <a:gd name="connsiteY6" fmla="*/ 0 h 1800870"/>
              <a:gd name="connsiteX7" fmla="*/ 2205192 w 2205192"/>
              <a:gd name="connsiteY7" fmla="*/ 526 h 1800870"/>
              <a:gd name="connsiteX8" fmla="*/ 1555646 w 2205192"/>
              <a:gd name="connsiteY8" fmla="*/ 1800511 h 1800870"/>
              <a:gd name="connsiteX9" fmla="*/ 1582942 w 2205192"/>
              <a:gd name="connsiteY9" fmla="*/ 1800520 h 1800870"/>
              <a:gd name="connsiteX10" fmla="*/ 1582816 w 2205192"/>
              <a:gd name="connsiteY10" fmla="*/ 1800870 h 1800870"/>
              <a:gd name="connsiteX11" fmla="*/ 1404735 w 2205192"/>
              <a:gd name="connsiteY11" fmla="*/ 1800809 h 1800870"/>
              <a:gd name="connsiteX12" fmla="*/ 1404713 w 2205192"/>
              <a:gd name="connsiteY12" fmla="*/ 1800870 h 1800870"/>
              <a:gd name="connsiteX13" fmla="*/ 1219924 w 2205192"/>
              <a:gd name="connsiteY13" fmla="*/ 1800806 h 1800870"/>
              <a:gd name="connsiteX14" fmla="*/ 1219901 w 2205192"/>
              <a:gd name="connsiteY14" fmla="*/ 1800870 h 1800870"/>
              <a:gd name="connsiteX15" fmla="*/ 1041820 w 2205192"/>
              <a:gd name="connsiteY15" fmla="*/ 1800809 h 1800870"/>
              <a:gd name="connsiteX16" fmla="*/ 1041798 w 2205192"/>
              <a:gd name="connsiteY16" fmla="*/ 1800870 h 1800870"/>
              <a:gd name="connsiteX17" fmla="*/ 0 w 2205192"/>
              <a:gd name="connsiteY17" fmla="*/ 1800511 h 180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05192" h="1800870">
                <a:moveTo>
                  <a:pt x="649736" y="0"/>
                </a:moveTo>
                <a:lnTo>
                  <a:pt x="827806" y="92"/>
                </a:lnTo>
                <a:lnTo>
                  <a:pt x="827839" y="0"/>
                </a:lnTo>
                <a:lnTo>
                  <a:pt x="1012617" y="96"/>
                </a:lnTo>
                <a:lnTo>
                  <a:pt x="1012652" y="0"/>
                </a:lnTo>
                <a:lnTo>
                  <a:pt x="1190721" y="92"/>
                </a:lnTo>
                <a:lnTo>
                  <a:pt x="1190755" y="0"/>
                </a:lnTo>
                <a:lnTo>
                  <a:pt x="2205192" y="526"/>
                </a:lnTo>
                <a:lnTo>
                  <a:pt x="1555646" y="1800511"/>
                </a:lnTo>
                <a:lnTo>
                  <a:pt x="1582942" y="1800520"/>
                </a:lnTo>
                <a:lnTo>
                  <a:pt x="1582816" y="1800870"/>
                </a:lnTo>
                <a:lnTo>
                  <a:pt x="1404735" y="1800809"/>
                </a:lnTo>
                <a:lnTo>
                  <a:pt x="1404713" y="1800870"/>
                </a:lnTo>
                <a:lnTo>
                  <a:pt x="1219924" y="1800806"/>
                </a:lnTo>
                <a:lnTo>
                  <a:pt x="1219901" y="1800870"/>
                </a:lnTo>
                <a:lnTo>
                  <a:pt x="1041820" y="1800809"/>
                </a:lnTo>
                <a:lnTo>
                  <a:pt x="1041798" y="1800870"/>
                </a:lnTo>
                <a:lnTo>
                  <a:pt x="0" y="18005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4601888" y="1120258"/>
            <a:ext cx="2205192" cy="1800870"/>
          </a:xfrm>
          <a:custGeom>
            <a:avLst/>
            <a:gdLst>
              <a:gd name="connsiteX0" fmla="*/ 649736 w 2205192"/>
              <a:gd name="connsiteY0" fmla="*/ 0 h 1800870"/>
              <a:gd name="connsiteX1" fmla="*/ 827806 w 2205192"/>
              <a:gd name="connsiteY1" fmla="*/ 92 h 1800870"/>
              <a:gd name="connsiteX2" fmla="*/ 827839 w 2205192"/>
              <a:gd name="connsiteY2" fmla="*/ 0 h 1800870"/>
              <a:gd name="connsiteX3" fmla="*/ 1012617 w 2205192"/>
              <a:gd name="connsiteY3" fmla="*/ 96 h 1800870"/>
              <a:gd name="connsiteX4" fmla="*/ 1012652 w 2205192"/>
              <a:gd name="connsiteY4" fmla="*/ 0 h 1800870"/>
              <a:gd name="connsiteX5" fmla="*/ 1190721 w 2205192"/>
              <a:gd name="connsiteY5" fmla="*/ 92 h 1800870"/>
              <a:gd name="connsiteX6" fmla="*/ 1190755 w 2205192"/>
              <a:gd name="connsiteY6" fmla="*/ 0 h 1800870"/>
              <a:gd name="connsiteX7" fmla="*/ 2205192 w 2205192"/>
              <a:gd name="connsiteY7" fmla="*/ 526 h 1800870"/>
              <a:gd name="connsiteX8" fmla="*/ 1555646 w 2205192"/>
              <a:gd name="connsiteY8" fmla="*/ 1800511 h 1800870"/>
              <a:gd name="connsiteX9" fmla="*/ 1582942 w 2205192"/>
              <a:gd name="connsiteY9" fmla="*/ 1800520 h 1800870"/>
              <a:gd name="connsiteX10" fmla="*/ 1582816 w 2205192"/>
              <a:gd name="connsiteY10" fmla="*/ 1800870 h 1800870"/>
              <a:gd name="connsiteX11" fmla="*/ 1404735 w 2205192"/>
              <a:gd name="connsiteY11" fmla="*/ 1800809 h 1800870"/>
              <a:gd name="connsiteX12" fmla="*/ 1404713 w 2205192"/>
              <a:gd name="connsiteY12" fmla="*/ 1800870 h 1800870"/>
              <a:gd name="connsiteX13" fmla="*/ 1219924 w 2205192"/>
              <a:gd name="connsiteY13" fmla="*/ 1800806 h 1800870"/>
              <a:gd name="connsiteX14" fmla="*/ 1219901 w 2205192"/>
              <a:gd name="connsiteY14" fmla="*/ 1800870 h 1800870"/>
              <a:gd name="connsiteX15" fmla="*/ 1041820 w 2205192"/>
              <a:gd name="connsiteY15" fmla="*/ 1800809 h 1800870"/>
              <a:gd name="connsiteX16" fmla="*/ 1041798 w 2205192"/>
              <a:gd name="connsiteY16" fmla="*/ 1800870 h 1800870"/>
              <a:gd name="connsiteX17" fmla="*/ 0 w 2205192"/>
              <a:gd name="connsiteY17" fmla="*/ 1800511 h 180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05192" h="1800870">
                <a:moveTo>
                  <a:pt x="649736" y="0"/>
                </a:moveTo>
                <a:lnTo>
                  <a:pt x="827806" y="92"/>
                </a:lnTo>
                <a:lnTo>
                  <a:pt x="827839" y="0"/>
                </a:lnTo>
                <a:lnTo>
                  <a:pt x="1012617" y="96"/>
                </a:lnTo>
                <a:lnTo>
                  <a:pt x="1012652" y="0"/>
                </a:lnTo>
                <a:lnTo>
                  <a:pt x="1190721" y="92"/>
                </a:lnTo>
                <a:lnTo>
                  <a:pt x="1190755" y="0"/>
                </a:lnTo>
                <a:lnTo>
                  <a:pt x="2205192" y="526"/>
                </a:lnTo>
                <a:lnTo>
                  <a:pt x="1555646" y="1800511"/>
                </a:lnTo>
                <a:lnTo>
                  <a:pt x="1582942" y="1800520"/>
                </a:lnTo>
                <a:lnTo>
                  <a:pt x="1582816" y="1800870"/>
                </a:lnTo>
                <a:lnTo>
                  <a:pt x="1404735" y="1800809"/>
                </a:lnTo>
                <a:lnTo>
                  <a:pt x="1404713" y="1800870"/>
                </a:lnTo>
                <a:lnTo>
                  <a:pt x="1219924" y="1800806"/>
                </a:lnTo>
                <a:lnTo>
                  <a:pt x="1219901" y="1800870"/>
                </a:lnTo>
                <a:lnTo>
                  <a:pt x="1041820" y="1800809"/>
                </a:lnTo>
                <a:lnTo>
                  <a:pt x="1041798" y="1800870"/>
                </a:lnTo>
                <a:lnTo>
                  <a:pt x="0" y="18005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6302277" y="1120258"/>
            <a:ext cx="2205192" cy="1800870"/>
          </a:xfrm>
          <a:custGeom>
            <a:avLst/>
            <a:gdLst>
              <a:gd name="connsiteX0" fmla="*/ 649736 w 2205192"/>
              <a:gd name="connsiteY0" fmla="*/ 0 h 1800870"/>
              <a:gd name="connsiteX1" fmla="*/ 827806 w 2205192"/>
              <a:gd name="connsiteY1" fmla="*/ 92 h 1800870"/>
              <a:gd name="connsiteX2" fmla="*/ 827839 w 2205192"/>
              <a:gd name="connsiteY2" fmla="*/ 0 h 1800870"/>
              <a:gd name="connsiteX3" fmla="*/ 1012617 w 2205192"/>
              <a:gd name="connsiteY3" fmla="*/ 96 h 1800870"/>
              <a:gd name="connsiteX4" fmla="*/ 1012652 w 2205192"/>
              <a:gd name="connsiteY4" fmla="*/ 0 h 1800870"/>
              <a:gd name="connsiteX5" fmla="*/ 1190721 w 2205192"/>
              <a:gd name="connsiteY5" fmla="*/ 92 h 1800870"/>
              <a:gd name="connsiteX6" fmla="*/ 1190755 w 2205192"/>
              <a:gd name="connsiteY6" fmla="*/ 0 h 1800870"/>
              <a:gd name="connsiteX7" fmla="*/ 2205192 w 2205192"/>
              <a:gd name="connsiteY7" fmla="*/ 526 h 1800870"/>
              <a:gd name="connsiteX8" fmla="*/ 1555646 w 2205192"/>
              <a:gd name="connsiteY8" fmla="*/ 1800511 h 1800870"/>
              <a:gd name="connsiteX9" fmla="*/ 1582942 w 2205192"/>
              <a:gd name="connsiteY9" fmla="*/ 1800520 h 1800870"/>
              <a:gd name="connsiteX10" fmla="*/ 1582816 w 2205192"/>
              <a:gd name="connsiteY10" fmla="*/ 1800870 h 1800870"/>
              <a:gd name="connsiteX11" fmla="*/ 1404735 w 2205192"/>
              <a:gd name="connsiteY11" fmla="*/ 1800809 h 1800870"/>
              <a:gd name="connsiteX12" fmla="*/ 1404713 w 2205192"/>
              <a:gd name="connsiteY12" fmla="*/ 1800870 h 1800870"/>
              <a:gd name="connsiteX13" fmla="*/ 1219924 w 2205192"/>
              <a:gd name="connsiteY13" fmla="*/ 1800806 h 1800870"/>
              <a:gd name="connsiteX14" fmla="*/ 1219901 w 2205192"/>
              <a:gd name="connsiteY14" fmla="*/ 1800870 h 1800870"/>
              <a:gd name="connsiteX15" fmla="*/ 1041820 w 2205192"/>
              <a:gd name="connsiteY15" fmla="*/ 1800809 h 1800870"/>
              <a:gd name="connsiteX16" fmla="*/ 1041798 w 2205192"/>
              <a:gd name="connsiteY16" fmla="*/ 1800870 h 1800870"/>
              <a:gd name="connsiteX17" fmla="*/ 0 w 2205192"/>
              <a:gd name="connsiteY17" fmla="*/ 1800511 h 180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05192" h="1800870">
                <a:moveTo>
                  <a:pt x="649736" y="0"/>
                </a:moveTo>
                <a:lnTo>
                  <a:pt x="827806" y="92"/>
                </a:lnTo>
                <a:lnTo>
                  <a:pt x="827839" y="0"/>
                </a:lnTo>
                <a:lnTo>
                  <a:pt x="1012617" y="96"/>
                </a:lnTo>
                <a:lnTo>
                  <a:pt x="1012652" y="0"/>
                </a:lnTo>
                <a:lnTo>
                  <a:pt x="1190721" y="92"/>
                </a:lnTo>
                <a:lnTo>
                  <a:pt x="1190755" y="0"/>
                </a:lnTo>
                <a:lnTo>
                  <a:pt x="2205192" y="526"/>
                </a:lnTo>
                <a:lnTo>
                  <a:pt x="1555646" y="1800511"/>
                </a:lnTo>
                <a:lnTo>
                  <a:pt x="1582942" y="1800520"/>
                </a:lnTo>
                <a:lnTo>
                  <a:pt x="1582816" y="1800870"/>
                </a:lnTo>
                <a:lnTo>
                  <a:pt x="1404735" y="1800809"/>
                </a:lnTo>
                <a:lnTo>
                  <a:pt x="1404713" y="1800870"/>
                </a:lnTo>
                <a:lnTo>
                  <a:pt x="1219924" y="1800806"/>
                </a:lnTo>
                <a:lnTo>
                  <a:pt x="1219901" y="1800870"/>
                </a:lnTo>
                <a:lnTo>
                  <a:pt x="1041820" y="1800809"/>
                </a:lnTo>
                <a:lnTo>
                  <a:pt x="1041798" y="1800870"/>
                </a:lnTo>
                <a:lnTo>
                  <a:pt x="0" y="18005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65678" y="1502430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59949" y="1502430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54220" y="1502430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43729" y="1502430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ictures at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87484" y="3048000"/>
            <a:ext cx="2361625" cy="2098072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2638135" y="3048000"/>
            <a:ext cx="2361625" cy="2098072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4388786" y="3048000"/>
            <a:ext cx="2361625" cy="2098072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139438" y="3048000"/>
            <a:ext cx="2361625" cy="2098072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12067" y="2576797"/>
            <a:ext cx="1793550" cy="191041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04451" y="624279"/>
            <a:ext cx="1793550" cy="191041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230567" y="1545029"/>
            <a:ext cx="1793550" cy="191041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44446" y="1851357"/>
            <a:ext cx="1965042" cy="2396312"/>
          </a:xfrm>
          <a:custGeom>
            <a:avLst/>
            <a:gdLst>
              <a:gd name="connsiteX0" fmla="*/ 1147388 w 2619410"/>
              <a:gd name="connsiteY0" fmla="*/ 0 h 3194296"/>
              <a:gd name="connsiteX1" fmla="*/ 2619410 w 2619410"/>
              <a:gd name="connsiteY1" fmla="*/ 763 h 3194296"/>
              <a:gd name="connsiteX2" fmla="*/ 2385956 w 2619410"/>
              <a:gd name="connsiteY2" fmla="*/ 648461 h 3194296"/>
              <a:gd name="connsiteX3" fmla="*/ 2390810 w 2619410"/>
              <a:gd name="connsiteY3" fmla="*/ 648463 h 3194296"/>
              <a:gd name="connsiteX4" fmla="*/ 1473199 w 2619410"/>
              <a:gd name="connsiteY4" fmla="*/ 3194296 h 3194296"/>
              <a:gd name="connsiteX5" fmla="*/ 0 w 2619410"/>
              <a:gd name="connsiteY5" fmla="*/ 3193787 h 3194296"/>
              <a:gd name="connsiteX6" fmla="*/ 233730 w 2619410"/>
              <a:gd name="connsiteY6" fmla="*/ 2546089 h 3194296"/>
              <a:gd name="connsiteX7" fmla="*/ 228600 w 2619410"/>
              <a:gd name="connsiteY7" fmla="*/ 2546087 h 3194296"/>
              <a:gd name="connsiteX0" fmla="*/ 1147388 w 2619410"/>
              <a:gd name="connsiteY0" fmla="*/ 0 h 3194296"/>
              <a:gd name="connsiteX1" fmla="*/ 2619410 w 2619410"/>
              <a:gd name="connsiteY1" fmla="*/ 763 h 3194296"/>
              <a:gd name="connsiteX2" fmla="*/ 2390810 w 2619410"/>
              <a:gd name="connsiteY2" fmla="*/ 648463 h 3194296"/>
              <a:gd name="connsiteX3" fmla="*/ 1473199 w 2619410"/>
              <a:gd name="connsiteY3" fmla="*/ 3194296 h 3194296"/>
              <a:gd name="connsiteX4" fmla="*/ 0 w 2619410"/>
              <a:gd name="connsiteY4" fmla="*/ 3193787 h 3194296"/>
              <a:gd name="connsiteX5" fmla="*/ 233730 w 2619410"/>
              <a:gd name="connsiteY5" fmla="*/ 2546089 h 3194296"/>
              <a:gd name="connsiteX6" fmla="*/ 228600 w 2619410"/>
              <a:gd name="connsiteY6" fmla="*/ 2546087 h 3194296"/>
              <a:gd name="connsiteX7" fmla="*/ 1147388 w 2619410"/>
              <a:gd name="connsiteY7" fmla="*/ 0 h 3194296"/>
              <a:gd name="connsiteX0" fmla="*/ 1147388 w 2619410"/>
              <a:gd name="connsiteY0" fmla="*/ 0 h 3194296"/>
              <a:gd name="connsiteX1" fmla="*/ 2619410 w 2619410"/>
              <a:gd name="connsiteY1" fmla="*/ 763 h 3194296"/>
              <a:gd name="connsiteX2" fmla="*/ 1473199 w 2619410"/>
              <a:gd name="connsiteY2" fmla="*/ 3194296 h 3194296"/>
              <a:gd name="connsiteX3" fmla="*/ 0 w 2619410"/>
              <a:gd name="connsiteY3" fmla="*/ 3193787 h 3194296"/>
              <a:gd name="connsiteX4" fmla="*/ 233730 w 2619410"/>
              <a:gd name="connsiteY4" fmla="*/ 2546089 h 3194296"/>
              <a:gd name="connsiteX5" fmla="*/ 228600 w 2619410"/>
              <a:gd name="connsiteY5" fmla="*/ 2546087 h 3194296"/>
              <a:gd name="connsiteX6" fmla="*/ 1147388 w 2619410"/>
              <a:gd name="connsiteY6" fmla="*/ 0 h 319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9410" h="3194296">
                <a:moveTo>
                  <a:pt x="1147388" y="0"/>
                </a:moveTo>
                <a:lnTo>
                  <a:pt x="2619410" y="763"/>
                </a:lnTo>
                <a:lnTo>
                  <a:pt x="1473199" y="3194296"/>
                </a:lnTo>
                <a:lnTo>
                  <a:pt x="0" y="3193787"/>
                </a:lnTo>
                <a:lnTo>
                  <a:pt x="233730" y="2546089"/>
                </a:lnTo>
                <a:lnTo>
                  <a:pt x="228600" y="2546087"/>
                </a:lnTo>
                <a:lnTo>
                  <a:pt x="1147388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09371" y="2599476"/>
            <a:ext cx="2390810" cy="254659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449498" y="0"/>
            <a:ext cx="2390810" cy="254659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53408" y="920750"/>
            <a:ext cx="2390810" cy="254659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269915" y="1146175"/>
            <a:ext cx="2619410" cy="3194296"/>
          </a:xfrm>
          <a:custGeom>
            <a:avLst/>
            <a:gdLst>
              <a:gd name="connsiteX0" fmla="*/ 1147388 w 2619410"/>
              <a:gd name="connsiteY0" fmla="*/ 0 h 3194296"/>
              <a:gd name="connsiteX1" fmla="*/ 2619410 w 2619410"/>
              <a:gd name="connsiteY1" fmla="*/ 763 h 3194296"/>
              <a:gd name="connsiteX2" fmla="*/ 2385956 w 2619410"/>
              <a:gd name="connsiteY2" fmla="*/ 648461 h 3194296"/>
              <a:gd name="connsiteX3" fmla="*/ 2390810 w 2619410"/>
              <a:gd name="connsiteY3" fmla="*/ 648463 h 3194296"/>
              <a:gd name="connsiteX4" fmla="*/ 1473199 w 2619410"/>
              <a:gd name="connsiteY4" fmla="*/ 3194296 h 3194296"/>
              <a:gd name="connsiteX5" fmla="*/ 0 w 2619410"/>
              <a:gd name="connsiteY5" fmla="*/ 3193787 h 3194296"/>
              <a:gd name="connsiteX6" fmla="*/ 233730 w 2619410"/>
              <a:gd name="connsiteY6" fmla="*/ 2546089 h 3194296"/>
              <a:gd name="connsiteX7" fmla="*/ 228600 w 2619410"/>
              <a:gd name="connsiteY7" fmla="*/ 2546087 h 319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410" h="3194296">
                <a:moveTo>
                  <a:pt x="1147388" y="0"/>
                </a:moveTo>
                <a:lnTo>
                  <a:pt x="2619410" y="763"/>
                </a:lnTo>
                <a:lnTo>
                  <a:pt x="2385956" y="648461"/>
                </a:lnTo>
                <a:lnTo>
                  <a:pt x="2390810" y="648463"/>
                </a:lnTo>
                <a:lnTo>
                  <a:pt x="1473199" y="3194296"/>
                </a:lnTo>
                <a:lnTo>
                  <a:pt x="0" y="3193787"/>
                </a:lnTo>
                <a:lnTo>
                  <a:pt x="233730" y="2546089"/>
                </a:lnTo>
                <a:lnTo>
                  <a:pt x="228600" y="25460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63720" cy="51435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80280" y="0"/>
            <a:ext cx="4363720" cy="51435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7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 userDrawn="1">
          <p15:clr>
            <a:srgbClr val="FBAE40"/>
          </p15:clr>
        </p15:guide>
        <p15:guide id="2" pos="402" userDrawn="1">
          <p15:clr>
            <a:srgbClr val="FBAE40"/>
          </p15:clr>
        </p15:guide>
        <p15:guide id="3" pos="5355" userDrawn="1">
          <p15:clr>
            <a:srgbClr val="FBAE40"/>
          </p15:clr>
        </p15:guide>
        <p15:guide id="4" orient="horz" pos="291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922337" y="1835150"/>
            <a:ext cx="1313238" cy="23590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howcase in i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36083" y="1724025"/>
            <a:ext cx="2937934" cy="1768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howcase (2 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" y="1524530"/>
            <a:ext cx="3705225" cy="28575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795838" y="1524530"/>
            <a:ext cx="3705225" cy="28575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howcase (3 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6" y="1524530"/>
            <a:ext cx="2328738" cy="28575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514350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07631" y="1524530"/>
            <a:ext cx="2328738" cy="28575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72325" y="1524530"/>
            <a:ext cx="2328738" cy="28575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9AC9F-E3EB-D343-A0A3-A3987A01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7753-DA2A-1746-A530-4DDFEE57D1F0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03034-A387-E943-B004-16D42842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9E708-64F5-B545-BDE9-D1655B7B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000" y="4854600"/>
            <a:ext cx="2057400" cy="273844"/>
          </a:xfrm>
        </p:spPr>
        <p:txBody>
          <a:bodyPr lIns="90000"/>
          <a:lstStyle>
            <a:lvl1pPr>
              <a:defRPr sz="825"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03146621-A186-7042-92FB-FE96DCD689CA}" type="slidenum">
              <a:rPr lang="en-ES" smtClean="0"/>
              <a:pPr/>
              <a:t>‹#›</a:t>
            </a:fld>
            <a:endParaRPr lang="en-E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7E5ADB-2182-4AA4-C7C6-B89E630705DA}"/>
              </a:ext>
            </a:extLst>
          </p:cNvPr>
          <p:cNvCxnSpPr>
            <a:cxnSpLocks/>
          </p:cNvCxnSpPr>
          <p:nvPr userDrawn="1"/>
        </p:nvCxnSpPr>
        <p:spPr>
          <a:xfrm>
            <a:off x="8717387" y="4927942"/>
            <a:ext cx="0" cy="1264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aphic 9">
            <a:extLst>
              <a:ext uri="{FF2B5EF4-FFF2-40B4-BE49-F238E27FC236}">
                <a16:creationId xmlns:a16="http://schemas.microsoft.com/office/drawing/2014/main" id="{751D4D80-FF31-F06D-CAC4-02248CF309D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31899" y="4923179"/>
            <a:ext cx="210377" cy="135000"/>
            <a:chOff x="4723582" y="2126743"/>
            <a:chExt cx="2744835" cy="1761373"/>
          </a:xfrm>
          <a:solidFill>
            <a:srgbClr val="000000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38F5519-3225-53ED-A0A7-CA8DA1B0C880}"/>
                </a:ext>
              </a:extLst>
            </p:cNvPr>
            <p:cNvSpPr/>
            <p:nvPr/>
          </p:nvSpPr>
          <p:spPr>
            <a:xfrm>
              <a:off x="6314901" y="2738899"/>
              <a:ext cx="940324" cy="939148"/>
            </a:xfrm>
            <a:custGeom>
              <a:avLst/>
              <a:gdLst>
                <a:gd name="connsiteX0" fmla="*/ 189397 w 940324"/>
                <a:gd name="connsiteY0" fmla="*/ 469573 h 939148"/>
                <a:gd name="connsiteX1" fmla="*/ 471114 w 940324"/>
                <a:gd name="connsiteY1" fmla="*/ 750936 h 939148"/>
                <a:gd name="connsiteX2" fmla="*/ 752831 w 940324"/>
                <a:gd name="connsiteY2" fmla="*/ 469573 h 939148"/>
                <a:gd name="connsiteX3" fmla="*/ 471114 w 940324"/>
                <a:gd name="connsiteY3" fmla="*/ 188209 h 939148"/>
                <a:gd name="connsiteX4" fmla="*/ 189397 w 940324"/>
                <a:gd name="connsiteY4" fmla="*/ 469573 h 939148"/>
                <a:gd name="connsiteX5" fmla="*/ 0 w 940324"/>
                <a:gd name="connsiteY5" fmla="*/ 469573 h 939148"/>
                <a:gd name="connsiteX6" fmla="*/ 470162 w 940324"/>
                <a:gd name="connsiteY6" fmla="*/ 0 h 939148"/>
                <a:gd name="connsiteX7" fmla="*/ 940325 w 940324"/>
                <a:gd name="connsiteY7" fmla="*/ 469573 h 939148"/>
                <a:gd name="connsiteX8" fmla="*/ 470162 w 940324"/>
                <a:gd name="connsiteY8" fmla="*/ 939146 h 939148"/>
                <a:gd name="connsiteX9" fmla="*/ 0 w 940324"/>
                <a:gd name="connsiteY9" fmla="*/ 469573 h 93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0324" h="939148">
                  <a:moveTo>
                    <a:pt x="189397" y="469573"/>
                  </a:moveTo>
                  <a:cubicBezTo>
                    <a:pt x="189397" y="624513"/>
                    <a:pt x="315028" y="750936"/>
                    <a:pt x="471114" y="750936"/>
                  </a:cubicBezTo>
                  <a:cubicBezTo>
                    <a:pt x="626249" y="750936"/>
                    <a:pt x="752831" y="625463"/>
                    <a:pt x="752831" y="469573"/>
                  </a:cubicBezTo>
                  <a:cubicBezTo>
                    <a:pt x="752831" y="314633"/>
                    <a:pt x="627200" y="188209"/>
                    <a:pt x="471114" y="188209"/>
                  </a:cubicBezTo>
                  <a:cubicBezTo>
                    <a:pt x="315980" y="189160"/>
                    <a:pt x="189397" y="314633"/>
                    <a:pt x="189397" y="469573"/>
                  </a:cubicBezTo>
                  <a:moveTo>
                    <a:pt x="0" y="469573"/>
                  </a:moveTo>
                  <a:cubicBezTo>
                    <a:pt x="0" y="210072"/>
                    <a:pt x="210336" y="0"/>
                    <a:pt x="470162" y="0"/>
                  </a:cubicBezTo>
                  <a:cubicBezTo>
                    <a:pt x="729989" y="0"/>
                    <a:pt x="940325" y="210072"/>
                    <a:pt x="940325" y="469573"/>
                  </a:cubicBezTo>
                  <a:cubicBezTo>
                    <a:pt x="940325" y="729074"/>
                    <a:pt x="729989" y="939146"/>
                    <a:pt x="470162" y="939146"/>
                  </a:cubicBezTo>
                  <a:cubicBezTo>
                    <a:pt x="211288" y="940096"/>
                    <a:pt x="0" y="729074"/>
                    <a:pt x="0" y="469573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CE073E0-EFA1-B0DD-EBD5-8FE33DD84E6F}"/>
                </a:ext>
              </a:extLst>
            </p:cNvPr>
            <p:cNvSpPr/>
            <p:nvPr/>
          </p:nvSpPr>
          <p:spPr>
            <a:xfrm>
              <a:off x="5904699" y="2336815"/>
              <a:ext cx="563433" cy="825079"/>
            </a:xfrm>
            <a:custGeom>
              <a:avLst/>
              <a:gdLst>
                <a:gd name="connsiteX0" fmla="*/ 0 w 563433"/>
                <a:gd name="connsiteY0" fmla="*/ 21863 h 825079"/>
                <a:gd name="connsiteX1" fmla="*/ 21890 w 563433"/>
                <a:gd name="connsiteY1" fmla="*/ 0 h 825079"/>
                <a:gd name="connsiteX2" fmla="*/ 541543 w 563433"/>
                <a:gd name="connsiteY2" fmla="*/ 0 h 825079"/>
                <a:gd name="connsiteX3" fmla="*/ 563434 w 563433"/>
                <a:gd name="connsiteY3" fmla="*/ 21863 h 825079"/>
                <a:gd name="connsiteX4" fmla="*/ 563434 w 563433"/>
                <a:gd name="connsiteY4" fmla="*/ 140682 h 825079"/>
                <a:gd name="connsiteX5" fmla="*/ 541543 w 563433"/>
                <a:gd name="connsiteY5" fmla="*/ 162544 h 825079"/>
                <a:gd name="connsiteX6" fmla="*/ 363567 w 563433"/>
                <a:gd name="connsiteY6" fmla="*/ 162544 h 825079"/>
                <a:gd name="connsiteX7" fmla="*/ 363567 w 563433"/>
                <a:gd name="connsiteY7" fmla="*/ 803217 h 825079"/>
                <a:gd name="connsiteX8" fmla="*/ 341677 w 563433"/>
                <a:gd name="connsiteY8" fmla="*/ 825079 h 825079"/>
                <a:gd name="connsiteX9" fmla="*/ 222708 w 563433"/>
                <a:gd name="connsiteY9" fmla="*/ 825079 h 825079"/>
                <a:gd name="connsiteX10" fmla="*/ 200818 w 563433"/>
                <a:gd name="connsiteY10" fmla="*/ 803217 h 825079"/>
                <a:gd name="connsiteX11" fmla="*/ 200818 w 563433"/>
                <a:gd name="connsiteY11" fmla="*/ 163495 h 825079"/>
                <a:gd name="connsiteX12" fmla="*/ 22842 w 563433"/>
                <a:gd name="connsiteY12" fmla="*/ 163495 h 825079"/>
                <a:gd name="connsiteX13" fmla="*/ 952 w 563433"/>
                <a:gd name="connsiteY13" fmla="*/ 141632 h 825079"/>
                <a:gd name="connsiteX14" fmla="*/ 952 w 563433"/>
                <a:gd name="connsiteY14" fmla="*/ 21863 h 82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433" h="825079">
                  <a:moveTo>
                    <a:pt x="0" y="21863"/>
                  </a:moveTo>
                  <a:cubicBezTo>
                    <a:pt x="0" y="9506"/>
                    <a:pt x="9517" y="0"/>
                    <a:pt x="21890" y="0"/>
                  </a:cubicBezTo>
                  <a:lnTo>
                    <a:pt x="541543" y="0"/>
                  </a:lnTo>
                  <a:cubicBezTo>
                    <a:pt x="553916" y="0"/>
                    <a:pt x="563434" y="9506"/>
                    <a:pt x="563434" y="21863"/>
                  </a:cubicBezTo>
                  <a:lnTo>
                    <a:pt x="563434" y="140682"/>
                  </a:lnTo>
                  <a:cubicBezTo>
                    <a:pt x="563434" y="153039"/>
                    <a:pt x="553916" y="162544"/>
                    <a:pt x="541543" y="162544"/>
                  </a:cubicBezTo>
                  <a:lnTo>
                    <a:pt x="363567" y="162544"/>
                  </a:lnTo>
                  <a:lnTo>
                    <a:pt x="363567" y="803217"/>
                  </a:lnTo>
                  <a:cubicBezTo>
                    <a:pt x="363567" y="815574"/>
                    <a:pt x="354050" y="825079"/>
                    <a:pt x="341677" y="825079"/>
                  </a:cubicBezTo>
                  <a:lnTo>
                    <a:pt x="222708" y="825079"/>
                  </a:lnTo>
                  <a:cubicBezTo>
                    <a:pt x="210336" y="825079"/>
                    <a:pt x="200818" y="814623"/>
                    <a:pt x="200818" y="803217"/>
                  </a:cubicBezTo>
                  <a:lnTo>
                    <a:pt x="200818" y="163495"/>
                  </a:lnTo>
                  <a:lnTo>
                    <a:pt x="22842" y="163495"/>
                  </a:lnTo>
                  <a:cubicBezTo>
                    <a:pt x="10469" y="163495"/>
                    <a:pt x="952" y="153989"/>
                    <a:pt x="952" y="141632"/>
                  </a:cubicBezTo>
                  <a:lnTo>
                    <a:pt x="952" y="21863"/>
                  </a:lnTo>
                  <a:close/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80848D8-DD81-3DBA-D64A-12ADCB73A60D}"/>
                </a:ext>
              </a:extLst>
            </p:cNvPr>
            <p:cNvSpPr/>
            <p:nvPr/>
          </p:nvSpPr>
          <p:spPr>
            <a:xfrm>
              <a:off x="6105517" y="2527876"/>
              <a:ext cx="1362900" cy="1359291"/>
            </a:xfrm>
            <a:custGeom>
              <a:avLst/>
              <a:gdLst>
                <a:gd name="connsiteX0" fmla="*/ 0 w 1362900"/>
                <a:gd name="connsiteY0" fmla="*/ 680595 h 1359291"/>
                <a:gd name="connsiteX1" fmla="*/ 16180 w 1362900"/>
                <a:gd name="connsiteY1" fmla="*/ 663485 h 1359291"/>
                <a:gd name="connsiteX2" fmla="*/ 147521 w 1362900"/>
                <a:gd name="connsiteY2" fmla="*/ 663485 h 1359291"/>
                <a:gd name="connsiteX3" fmla="*/ 164652 w 1362900"/>
                <a:gd name="connsiteY3" fmla="*/ 680595 h 1359291"/>
                <a:gd name="connsiteX4" fmla="*/ 681450 w 1362900"/>
                <a:gd name="connsiteY4" fmla="*/ 1196745 h 1359291"/>
                <a:gd name="connsiteX5" fmla="*/ 1198248 w 1362900"/>
                <a:gd name="connsiteY5" fmla="*/ 680595 h 1359291"/>
                <a:gd name="connsiteX6" fmla="*/ 681450 w 1362900"/>
                <a:gd name="connsiteY6" fmla="*/ 164446 h 1359291"/>
                <a:gd name="connsiteX7" fmla="*/ 228419 w 1362900"/>
                <a:gd name="connsiteY7" fmla="*/ 433452 h 1359291"/>
                <a:gd name="connsiteX8" fmla="*/ 218902 w 1362900"/>
                <a:gd name="connsiteY8" fmla="*/ 433452 h 1359291"/>
                <a:gd name="connsiteX9" fmla="*/ 218902 w 1362900"/>
                <a:gd name="connsiteY9" fmla="*/ 182506 h 1359291"/>
                <a:gd name="connsiteX10" fmla="*/ 682402 w 1362900"/>
                <a:gd name="connsiteY10" fmla="*/ 0 h 1359291"/>
                <a:gd name="connsiteX11" fmla="*/ 1362900 w 1362900"/>
                <a:gd name="connsiteY11" fmla="*/ 679645 h 1359291"/>
                <a:gd name="connsiteX12" fmla="*/ 682402 w 1362900"/>
                <a:gd name="connsiteY12" fmla="*/ 1359290 h 1359291"/>
                <a:gd name="connsiteX13" fmla="*/ 0 w 1362900"/>
                <a:gd name="connsiteY13" fmla="*/ 680595 h 135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2900" h="1359291">
                  <a:moveTo>
                    <a:pt x="0" y="680595"/>
                  </a:moveTo>
                  <a:cubicBezTo>
                    <a:pt x="0" y="671090"/>
                    <a:pt x="6662" y="663485"/>
                    <a:pt x="16180" y="663485"/>
                  </a:cubicBezTo>
                  <a:lnTo>
                    <a:pt x="147521" y="663485"/>
                  </a:lnTo>
                  <a:cubicBezTo>
                    <a:pt x="157038" y="663485"/>
                    <a:pt x="164652" y="671090"/>
                    <a:pt x="164652" y="680595"/>
                  </a:cubicBezTo>
                  <a:cubicBezTo>
                    <a:pt x="164652" y="965761"/>
                    <a:pt x="395926" y="1196745"/>
                    <a:pt x="681450" y="1196745"/>
                  </a:cubicBezTo>
                  <a:cubicBezTo>
                    <a:pt x="966974" y="1196745"/>
                    <a:pt x="1198248" y="965761"/>
                    <a:pt x="1198248" y="680595"/>
                  </a:cubicBezTo>
                  <a:cubicBezTo>
                    <a:pt x="1198248" y="395430"/>
                    <a:pt x="966974" y="164446"/>
                    <a:pt x="681450" y="164446"/>
                  </a:cubicBezTo>
                  <a:cubicBezTo>
                    <a:pt x="485390" y="164446"/>
                    <a:pt x="314076" y="275660"/>
                    <a:pt x="228419" y="433452"/>
                  </a:cubicBezTo>
                  <a:cubicBezTo>
                    <a:pt x="225564" y="439155"/>
                    <a:pt x="218902" y="441056"/>
                    <a:pt x="218902" y="433452"/>
                  </a:cubicBezTo>
                  <a:cubicBezTo>
                    <a:pt x="218902" y="417292"/>
                    <a:pt x="218902" y="182506"/>
                    <a:pt x="218902" y="182506"/>
                  </a:cubicBezTo>
                  <a:cubicBezTo>
                    <a:pt x="340725" y="69390"/>
                    <a:pt x="502522" y="0"/>
                    <a:pt x="682402" y="0"/>
                  </a:cubicBezTo>
                  <a:cubicBezTo>
                    <a:pt x="1058342" y="0"/>
                    <a:pt x="1362900" y="304177"/>
                    <a:pt x="1362900" y="679645"/>
                  </a:cubicBezTo>
                  <a:cubicBezTo>
                    <a:pt x="1362900" y="1055113"/>
                    <a:pt x="1058342" y="1359290"/>
                    <a:pt x="682402" y="1359290"/>
                  </a:cubicBezTo>
                  <a:cubicBezTo>
                    <a:pt x="304559" y="1360240"/>
                    <a:pt x="0" y="1056064"/>
                    <a:pt x="0" y="680595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4358F64-1B2A-9540-4BC3-CD1C8D472221}"/>
                </a:ext>
              </a:extLst>
            </p:cNvPr>
            <p:cNvSpPr/>
            <p:nvPr/>
          </p:nvSpPr>
          <p:spPr>
            <a:xfrm>
              <a:off x="4936773" y="2126743"/>
              <a:ext cx="1532310" cy="1550350"/>
            </a:xfrm>
            <a:custGeom>
              <a:avLst/>
              <a:gdLst>
                <a:gd name="connsiteX0" fmla="*/ 484439 w 1532310"/>
                <a:gd name="connsiteY0" fmla="*/ 0 h 1550350"/>
                <a:gd name="connsiteX1" fmla="*/ 1510421 w 1532310"/>
                <a:gd name="connsiteY1" fmla="*/ 0 h 1550350"/>
                <a:gd name="connsiteX2" fmla="*/ 1532311 w 1532310"/>
                <a:gd name="connsiteY2" fmla="*/ 21863 h 1550350"/>
                <a:gd name="connsiteX3" fmla="*/ 1532311 w 1532310"/>
                <a:gd name="connsiteY3" fmla="*/ 140682 h 1550350"/>
                <a:gd name="connsiteX4" fmla="*/ 1510421 w 1532310"/>
                <a:gd name="connsiteY4" fmla="*/ 162544 h 1550350"/>
                <a:gd name="connsiteX5" fmla="*/ 484439 w 1532310"/>
                <a:gd name="connsiteY5" fmla="*/ 162544 h 1550350"/>
                <a:gd name="connsiteX6" fmla="*/ 231274 w 1532310"/>
                <a:gd name="connsiteY6" fmla="*/ 401133 h 1550350"/>
                <a:gd name="connsiteX7" fmla="*/ 484439 w 1532310"/>
                <a:gd name="connsiteY7" fmla="*/ 636870 h 1550350"/>
                <a:gd name="connsiteX8" fmla="*/ 928904 w 1532310"/>
                <a:gd name="connsiteY8" fmla="*/ 1080778 h 1550350"/>
                <a:gd name="connsiteX9" fmla="*/ 484439 w 1532310"/>
                <a:gd name="connsiteY9" fmla="*/ 1550351 h 1550350"/>
                <a:gd name="connsiteX10" fmla="*/ 0 w 1532310"/>
                <a:gd name="connsiteY10" fmla="*/ 1080778 h 1550350"/>
                <a:gd name="connsiteX11" fmla="*/ 16180 w 1532310"/>
                <a:gd name="connsiteY11" fmla="*/ 1063668 h 1550350"/>
                <a:gd name="connsiteX12" fmla="*/ 142762 w 1532310"/>
                <a:gd name="connsiteY12" fmla="*/ 1063668 h 1550350"/>
                <a:gd name="connsiteX13" fmla="*/ 159893 w 1532310"/>
                <a:gd name="connsiteY13" fmla="*/ 1080778 h 1550350"/>
                <a:gd name="connsiteX14" fmla="*/ 484439 w 1532310"/>
                <a:gd name="connsiteY14" fmla="*/ 1385905 h 1550350"/>
                <a:gd name="connsiteX15" fmla="*/ 766155 w 1532310"/>
                <a:gd name="connsiteY15" fmla="*/ 1080778 h 1550350"/>
                <a:gd name="connsiteX16" fmla="*/ 485390 w 1532310"/>
                <a:gd name="connsiteY16" fmla="*/ 799414 h 1550350"/>
                <a:gd name="connsiteX17" fmla="*/ 69477 w 1532310"/>
                <a:gd name="connsiteY17" fmla="*/ 399232 h 1550350"/>
                <a:gd name="connsiteX18" fmla="*/ 484439 w 1532310"/>
                <a:gd name="connsiteY18" fmla="*/ 0 h 155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2310" h="1550350">
                  <a:moveTo>
                    <a:pt x="484439" y="0"/>
                  </a:moveTo>
                  <a:lnTo>
                    <a:pt x="1510421" y="0"/>
                  </a:lnTo>
                  <a:cubicBezTo>
                    <a:pt x="1522793" y="0"/>
                    <a:pt x="1532311" y="9506"/>
                    <a:pt x="1532311" y="21863"/>
                  </a:cubicBezTo>
                  <a:lnTo>
                    <a:pt x="1532311" y="140682"/>
                  </a:lnTo>
                  <a:cubicBezTo>
                    <a:pt x="1532311" y="153039"/>
                    <a:pt x="1521842" y="162544"/>
                    <a:pt x="1510421" y="162544"/>
                  </a:cubicBezTo>
                  <a:lnTo>
                    <a:pt x="484439" y="162544"/>
                  </a:lnTo>
                  <a:cubicBezTo>
                    <a:pt x="396878" y="162544"/>
                    <a:pt x="231274" y="225281"/>
                    <a:pt x="231274" y="401133"/>
                  </a:cubicBezTo>
                  <a:cubicBezTo>
                    <a:pt x="231274" y="530408"/>
                    <a:pt x="334063" y="636870"/>
                    <a:pt x="484439" y="636870"/>
                  </a:cubicBezTo>
                  <a:cubicBezTo>
                    <a:pt x="732844" y="636870"/>
                    <a:pt x="928904" y="835535"/>
                    <a:pt x="928904" y="1080778"/>
                  </a:cubicBezTo>
                  <a:cubicBezTo>
                    <a:pt x="928904" y="1326020"/>
                    <a:pt x="729989" y="1550351"/>
                    <a:pt x="484439" y="1550351"/>
                  </a:cubicBezTo>
                  <a:cubicBezTo>
                    <a:pt x="182735" y="1550351"/>
                    <a:pt x="0" y="1326020"/>
                    <a:pt x="0" y="1080778"/>
                  </a:cubicBezTo>
                  <a:cubicBezTo>
                    <a:pt x="0" y="1071272"/>
                    <a:pt x="6662" y="1063668"/>
                    <a:pt x="16180" y="1063668"/>
                  </a:cubicBezTo>
                  <a:lnTo>
                    <a:pt x="142762" y="1063668"/>
                  </a:lnTo>
                  <a:cubicBezTo>
                    <a:pt x="152279" y="1063668"/>
                    <a:pt x="159893" y="1071272"/>
                    <a:pt x="159893" y="1080778"/>
                  </a:cubicBezTo>
                  <a:cubicBezTo>
                    <a:pt x="159893" y="1235718"/>
                    <a:pt x="295041" y="1385905"/>
                    <a:pt x="484439" y="1385905"/>
                  </a:cubicBezTo>
                  <a:cubicBezTo>
                    <a:pt x="639573" y="1385905"/>
                    <a:pt x="766155" y="1235718"/>
                    <a:pt x="766155" y="1080778"/>
                  </a:cubicBezTo>
                  <a:cubicBezTo>
                    <a:pt x="766155" y="925838"/>
                    <a:pt x="638621" y="799414"/>
                    <a:pt x="485390" y="799414"/>
                  </a:cubicBezTo>
                  <a:cubicBezTo>
                    <a:pt x="237936" y="799414"/>
                    <a:pt x="69477" y="597897"/>
                    <a:pt x="69477" y="399232"/>
                  </a:cubicBezTo>
                  <a:cubicBezTo>
                    <a:pt x="68526" y="142583"/>
                    <a:pt x="302655" y="0"/>
                    <a:pt x="484439" y="0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D53E5-D8D8-E87A-0E36-258291DC34B5}"/>
                </a:ext>
              </a:extLst>
            </p:cNvPr>
            <p:cNvSpPr/>
            <p:nvPr/>
          </p:nvSpPr>
          <p:spPr>
            <a:xfrm>
              <a:off x="4723582" y="2336815"/>
              <a:ext cx="1343865" cy="1551301"/>
            </a:xfrm>
            <a:custGeom>
              <a:avLst/>
              <a:gdLst>
                <a:gd name="connsiteX0" fmla="*/ 697630 w 1343865"/>
                <a:gd name="connsiteY0" fmla="*/ 0 h 1551301"/>
                <a:gd name="connsiteX1" fmla="*/ 1116398 w 1343865"/>
                <a:gd name="connsiteY1" fmla="*/ 0 h 1551301"/>
                <a:gd name="connsiteX2" fmla="*/ 1138288 w 1343865"/>
                <a:gd name="connsiteY2" fmla="*/ 21863 h 1551301"/>
                <a:gd name="connsiteX3" fmla="*/ 1138288 w 1343865"/>
                <a:gd name="connsiteY3" fmla="*/ 140682 h 1551301"/>
                <a:gd name="connsiteX4" fmla="*/ 1116398 w 1343865"/>
                <a:gd name="connsiteY4" fmla="*/ 162544 h 1551301"/>
                <a:gd name="connsiteX5" fmla="*/ 697630 w 1343865"/>
                <a:gd name="connsiteY5" fmla="*/ 162544 h 1551301"/>
                <a:gd name="connsiteX6" fmla="*/ 654801 w 1343865"/>
                <a:gd name="connsiteY6" fmla="*/ 192012 h 1551301"/>
                <a:gd name="connsiteX7" fmla="*/ 697630 w 1343865"/>
                <a:gd name="connsiteY7" fmla="*/ 218627 h 1551301"/>
                <a:gd name="connsiteX8" fmla="*/ 1343865 w 1343865"/>
                <a:gd name="connsiteY8" fmla="*/ 871656 h 1551301"/>
                <a:gd name="connsiteX9" fmla="*/ 690016 w 1343865"/>
                <a:gd name="connsiteY9" fmla="*/ 1551301 h 1551301"/>
                <a:gd name="connsiteX10" fmla="*/ 0 w 1343865"/>
                <a:gd name="connsiteY10" fmla="*/ 871656 h 1551301"/>
                <a:gd name="connsiteX11" fmla="*/ 16180 w 1343865"/>
                <a:gd name="connsiteY11" fmla="*/ 854546 h 1551301"/>
                <a:gd name="connsiteX12" fmla="*/ 147521 w 1343865"/>
                <a:gd name="connsiteY12" fmla="*/ 854546 h 1551301"/>
                <a:gd name="connsiteX13" fmla="*/ 164652 w 1343865"/>
                <a:gd name="connsiteY13" fmla="*/ 871656 h 1551301"/>
                <a:gd name="connsiteX14" fmla="*/ 696678 w 1343865"/>
                <a:gd name="connsiteY14" fmla="*/ 1387806 h 1551301"/>
                <a:gd name="connsiteX15" fmla="*/ 1186827 w 1343865"/>
                <a:gd name="connsiteY15" fmla="*/ 871656 h 1551301"/>
                <a:gd name="connsiteX16" fmla="*/ 696678 w 1343865"/>
                <a:gd name="connsiteY16" fmla="*/ 382122 h 1551301"/>
                <a:gd name="connsiteX17" fmla="*/ 491101 w 1343865"/>
                <a:gd name="connsiteY17" fmla="*/ 190110 h 1551301"/>
                <a:gd name="connsiteX18" fmla="*/ 697630 w 1343865"/>
                <a:gd name="connsiteY18" fmla="*/ 0 h 155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3865" h="1551301">
                  <a:moveTo>
                    <a:pt x="697630" y="0"/>
                  </a:moveTo>
                  <a:lnTo>
                    <a:pt x="1116398" y="0"/>
                  </a:lnTo>
                  <a:cubicBezTo>
                    <a:pt x="1128771" y="0"/>
                    <a:pt x="1138288" y="9506"/>
                    <a:pt x="1138288" y="21863"/>
                  </a:cubicBezTo>
                  <a:lnTo>
                    <a:pt x="1138288" y="140682"/>
                  </a:lnTo>
                  <a:cubicBezTo>
                    <a:pt x="1138288" y="153039"/>
                    <a:pt x="1128771" y="162544"/>
                    <a:pt x="1116398" y="162544"/>
                  </a:cubicBezTo>
                  <a:lnTo>
                    <a:pt x="697630" y="162544"/>
                  </a:lnTo>
                  <a:cubicBezTo>
                    <a:pt x="681450" y="162544"/>
                    <a:pt x="654801" y="166347"/>
                    <a:pt x="654801" y="192012"/>
                  </a:cubicBezTo>
                  <a:cubicBezTo>
                    <a:pt x="654801" y="215775"/>
                    <a:pt x="680498" y="218627"/>
                    <a:pt x="697630" y="218627"/>
                  </a:cubicBezTo>
                  <a:cubicBezTo>
                    <a:pt x="1056438" y="218627"/>
                    <a:pt x="1343865" y="510447"/>
                    <a:pt x="1343865" y="871656"/>
                  </a:cubicBezTo>
                  <a:cubicBezTo>
                    <a:pt x="1343865" y="1231916"/>
                    <a:pt x="1051679" y="1551301"/>
                    <a:pt x="690016" y="1551301"/>
                  </a:cubicBezTo>
                  <a:cubicBezTo>
                    <a:pt x="287427" y="1551301"/>
                    <a:pt x="0" y="1232866"/>
                    <a:pt x="0" y="871656"/>
                  </a:cubicBezTo>
                  <a:cubicBezTo>
                    <a:pt x="0" y="862151"/>
                    <a:pt x="7614" y="854546"/>
                    <a:pt x="16180" y="854546"/>
                  </a:cubicBezTo>
                  <a:lnTo>
                    <a:pt x="147521" y="854546"/>
                  </a:lnTo>
                  <a:cubicBezTo>
                    <a:pt x="157038" y="854546"/>
                    <a:pt x="164652" y="862151"/>
                    <a:pt x="164652" y="871656"/>
                  </a:cubicBezTo>
                  <a:cubicBezTo>
                    <a:pt x="164652" y="1141613"/>
                    <a:pt x="378795" y="1387806"/>
                    <a:pt x="696678" y="1387806"/>
                  </a:cubicBezTo>
                  <a:cubicBezTo>
                    <a:pt x="966974" y="1387806"/>
                    <a:pt x="1186827" y="1142564"/>
                    <a:pt x="1186827" y="871656"/>
                  </a:cubicBezTo>
                  <a:cubicBezTo>
                    <a:pt x="1186827" y="601700"/>
                    <a:pt x="966974" y="382122"/>
                    <a:pt x="696678" y="382122"/>
                  </a:cubicBezTo>
                  <a:cubicBezTo>
                    <a:pt x="598648" y="382122"/>
                    <a:pt x="491101" y="305127"/>
                    <a:pt x="491101" y="190110"/>
                  </a:cubicBezTo>
                  <a:cubicBezTo>
                    <a:pt x="492053" y="68440"/>
                    <a:pt x="619587" y="0"/>
                    <a:pt x="697630" y="0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3273737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6" y="514351"/>
            <a:ext cx="766422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" y="857739"/>
            <a:ext cx="766422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cap="none" spc="0" baseline="0">
                <a:solidFill>
                  <a:schemeClr val="accent4"/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DF61F1-12F2-0F4A-B99B-9E4F2DE7AC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04" y="471714"/>
            <a:ext cx="507923" cy="3262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9798" y="1522471"/>
            <a:ext cx="7662605" cy="329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28625" indent="-428625" algn="l">
              <a:spcBef>
                <a:spcPts val="0"/>
              </a:spcBef>
              <a:buFont typeface="Arial" panose="020B0604020202020204" pitchFamily="34" charset="0"/>
              <a:buChar char="•"/>
              <a:defRPr sz="1500" cap="none" spc="50" baseline="0">
                <a:solidFill>
                  <a:schemeClr val="tx1">
                    <a:lumMod val="50000"/>
                    <a:lumOff val="50000"/>
                  </a:schemeClr>
                </a:solidFill>
                <a:latin typeface="Futura PT Light" panose="020B0402020204020303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152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298" y="221538"/>
            <a:ext cx="8076757" cy="499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8CFA2-8D3E-6E48-BF26-6671842236A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>
              <a:latin typeface="Futura PT Light" panose="020B04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974005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65679" y="1073151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759949" y="1073151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4221" y="1073151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43730" y="1073151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4EEA-9E82-B345-8FEC-67019629C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7D503-97EE-FB44-8449-B5BE415BF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37C69-F7CF-904E-A058-11AC6F8F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7FCF-D31C-8A4D-AB98-754E1363BFBD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BD36C-DE32-2E41-9CB6-438BA0CB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762C2-9E64-0948-863E-4C4EF0E8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93330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B859-1DB6-6046-A4FE-1CA031AB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487B8-191F-1844-9D2A-3C712F64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86FD4-2FA5-A548-9CD2-CCF808F4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2A2-82C8-D54D-85ED-ED5AC16F90A5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065E1-F3DC-B44E-92AE-1333D418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BCC6D-B6BB-DC47-A839-B922F7AF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8685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A741-6144-EA48-A733-9AFB5A10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BA7DB-D9B1-5E4B-AEAB-8A4D0045D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92661-6FFB-664E-B155-12032689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CE3E-BAF5-B64A-A0C8-2F0BA5482762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9E3AF-0571-8F44-B522-3287A03C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B6DDC-E5C1-0745-BEFF-8E3FF0C7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24075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15E2-1BB0-5747-BB1F-C01B04E9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0056-3D41-D34C-9AF1-F156E466D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14FB0-946D-C345-8C0F-18AACDCE1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B7DBB-2A49-244A-8AE8-1BE051AD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29EF-11F5-174D-879C-CF0BCB63B7B2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1DFBE-8E9B-004C-BCF9-BAA30730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185C4-AA49-4E49-A0EC-1F421BC3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13658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5F4C-FD7F-E14A-995E-7A4A6362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46F71-873E-3941-9AAE-C189E4B59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99604-8D53-B640-A2AC-F2923E230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C11F9-A378-4E4D-9DD4-461D6BCD0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E9C72-FB19-724C-BCF4-2BD443716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D338F-3921-FF46-AF40-BA99E337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A8C-FD7B-464A-97F6-0C73DB43EE6C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AFF83-68A4-9C41-A1C4-A3018957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F422E-62C6-D74D-B09D-5F28A61E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10220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86FA-7DD9-4D41-9047-338A3726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4EF79-69A6-CA4A-9E09-391A2FCB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AD2D-EB9B-C745-A123-ADBE5CBA9416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8CFF1-534A-4047-9F59-A2A2D86E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F55FA-5C57-5C48-896E-F4D32D6B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42189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9AC9F-E3EB-D343-A0A3-A3987A01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7753-DA2A-1746-A530-4DDFEE57D1F0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03034-A387-E943-B004-16D42842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9E708-64F5-B545-BDE9-D1655B7B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000" y="4854600"/>
            <a:ext cx="2057400" cy="273844"/>
          </a:xfrm>
        </p:spPr>
        <p:txBody>
          <a:bodyPr lIns="90000"/>
          <a:lstStyle>
            <a:lvl1pPr>
              <a:defRPr sz="825" b="0" i="0">
                <a:solidFill>
                  <a:srgbClr val="00468E"/>
                </a:solidFill>
                <a:latin typeface="Futura PT Book" panose="020B0502020204020303" pitchFamily="34" charset="77"/>
              </a:defRPr>
            </a:lvl1pPr>
          </a:lstStyle>
          <a:p>
            <a:fld id="{03146621-A186-7042-92FB-FE96DCD689CA}" type="slidenum">
              <a:rPr lang="en-ES" smtClean="0"/>
              <a:pPr/>
              <a:t>‹#›</a:t>
            </a:fld>
            <a:endParaRPr lang="en-E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7E5ADB-2182-4AA4-C7C6-B89E630705DA}"/>
              </a:ext>
            </a:extLst>
          </p:cNvPr>
          <p:cNvCxnSpPr>
            <a:cxnSpLocks/>
          </p:cNvCxnSpPr>
          <p:nvPr userDrawn="1"/>
        </p:nvCxnSpPr>
        <p:spPr>
          <a:xfrm>
            <a:off x="8717387" y="4927942"/>
            <a:ext cx="0" cy="126468"/>
          </a:xfrm>
          <a:prstGeom prst="line">
            <a:avLst/>
          </a:prstGeom>
          <a:ln w="9525">
            <a:solidFill>
              <a:srgbClr val="4C69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375" y="4929749"/>
            <a:ext cx="209270" cy="1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60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49E7-87B0-6C49-BCCF-D3A52EA4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4E95B-9220-FF4A-9F12-57A59993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37F17-F6A7-624B-A245-A88518BAE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74276-3156-4746-812D-828EEB87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A62B-CE72-6646-AF7C-00452CBF052C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9B573-88EA-E142-B717-F0A23A02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FBB31-19A9-CD40-ABA2-020D88E3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456165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6E8C-5445-5F41-988C-DE8340B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E46CA-63E1-6F45-B8AD-A9DF09114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ED93A-0447-0346-A950-765F3E2B0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41906-CEEE-0341-90FA-DA192A2B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ED7D-90E4-3E4D-97CD-46F4E9BA2018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A8D8D-D98F-A848-B05D-B0852A49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377A4-FE87-3F41-8085-947914C9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071007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9B87-B1DB-1040-9EDF-657BDFB0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BD6A5-5D95-044C-AD64-0BAAB6C10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EF6F-DDDE-F44B-8540-96479CE8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8E10-0AD6-B04C-BE67-A45F3ECD2983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FB8E-1C29-6649-BF05-B9B9DB97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31F41-41D4-0945-8364-1072C519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88800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F6EF0-57DF-CF41-A612-A87E6F411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DE2D9-C6D1-6444-9278-85F96AC00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9A36-F4FB-EE4B-88EA-0A1931E7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AF9-4AF0-B646-88E7-3A9A1B5C77C2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EF480-9E8A-1E4E-AC5F-D75981B5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3014F-A684-EA49-9230-1F48918D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53901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65679" y="1073151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759949" y="1073151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4221" y="1073151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43730" y="1073151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65678" y="1073150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759949" y="1073150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4220" y="1073150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43729" y="1073150"/>
            <a:ext cx="2157334" cy="15081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4EEA-9E82-B345-8FEC-67019629C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7D503-97EE-FB44-8449-B5BE415BF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37C69-F7CF-904E-A058-11AC6F8F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7FCF-D31C-8A4D-AB98-754E1363BFBD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BD36C-DE32-2E41-9CB6-438BA0CB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762C2-9E64-0948-863E-4C4EF0E8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02710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B859-1DB6-6046-A4FE-1CA031AB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487B8-191F-1844-9D2A-3C712F64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86FD4-2FA5-A548-9CD2-CCF808F4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2A2-82C8-D54D-85ED-ED5AC16F90A5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065E1-F3DC-B44E-92AE-1333D418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BCC6D-B6BB-DC47-A839-B922F7AF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54177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A741-6144-EA48-A733-9AFB5A10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BA7DB-D9B1-5E4B-AEAB-8A4D0045D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92661-6FFB-664E-B155-12032689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CE3E-BAF5-B64A-A0C8-2F0BA5482762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9E3AF-0571-8F44-B522-3287A03C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B6DDC-E5C1-0745-BEFF-8E3FF0C7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194895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15E2-1BB0-5747-BB1F-C01B04E9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0056-3D41-D34C-9AF1-F156E466D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14FB0-946D-C345-8C0F-18AACDCE1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B7DBB-2A49-244A-8AE8-1BE051AD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29EF-11F5-174D-879C-CF0BCB63B7B2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1DFBE-8E9B-004C-BCF9-BAA30730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185C4-AA49-4E49-A0EC-1F421BC3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84754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5F4C-FD7F-E14A-995E-7A4A6362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46F71-873E-3941-9AAE-C189E4B59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99604-8D53-B640-A2AC-F2923E230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C11F9-A378-4E4D-9DD4-461D6BCD0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E9C72-FB19-724C-BCF4-2BD443716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D338F-3921-FF46-AF40-BA99E337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A8C-FD7B-464A-97F6-0C73DB43EE6C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AFF83-68A4-9C41-A1C4-A3018957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F422E-62C6-D74D-B09D-5F28A61E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08835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86FA-7DD9-4D41-9047-338A3726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4EF79-69A6-CA4A-9E09-391A2FCB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AD2D-EB9B-C745-A123-ADBE5CBA9416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8CFF1-534A-4047-9F59-A2A2D86E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F55FA-5C57-5C48-896E-F4D32D6B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986102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9AC9F-E3EB-D343-A0A3-A3987A01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7753-DA2A-1746-A530-4DDFEE57D1F0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03034-A387-E943-B004-16D42842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9E708-64F5-B545-BDE9-D1655B7B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000" y="4854600"/>
            <a:ext cx="2057400" cy="273844"/>
          </a:xfrm>
        </p:spPr>
        <p:txBody>
          <a:bodyPr lIns="90000"/>
          <a:lstStyle>
            <a:lvl1pPr>
              <a:defRPr sz="825"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03146621-A186-7042-92FB-FE96DCD689CA}" type="slidenum">
              <a:rPr lang="en-ES" smtClean="0"/>
              <a:pPr/>
              <a:t>‹#›</a:t>
            </a:fld>
            <a:endParaRPr lang="en-E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7E5ADB-2182-4AA4-C7C6-B89E630705DA}"/>
              </a:ext>
            </a:extLst>
          </p:cNvPr>
          <p:cNvCxnSpPr>
            <a:cxnSpLocks/>
          </p:cNvCxnSpPr>
          <p:nvPr userDrawn="1"/>
        </p:nvCxnSpPr>
        <p:spPr>
          <a:xfrm>
            <a:off x="8717387" y="4927942"/>
            <a:ext cx="0" cy="1264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aphic 9">
            <a:extLst>
              <a:ext uri="{FF2B5EF4-FFF2-40B4-BE49-F238E27FC236}">
                <a16:creationId xmlns:a16="http://schemas.microsoft.com/office/drawing/2014/main" id="{751D4D80-FF31-F06D-CAC4-02248CF309D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31899" y="4923179"/>
            <a:ext cx="210377" cy="135000"/>
            <a:chOff x="4723582" y="2126743"/>
            <a:chExt cx="2744835" cy="1761373"/>
          </a:xfrm>
          <a:solidFill>
            <a:srgbClr val="000000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38F5519-3225-53ED-A0A7-CA8DA1B0C880}"/>
                </a:ext>
              </a:extLst>
            </p:cNvPr>
            <p:cNvSpPr/>
            <p:nvPr/>
          </p:nvSpPr>
          <p:spPr>
            <a:xfrm>
              <a:off x="6314901" y="2738899"/>
              <a:ext cx="940324" cy="939148"/>
            </a:xfrm>
            <a:custGeom>
              <a:avLst/>
              <a:gdLst>
                <a:gd name="connsiteX0" fmla="*/ 189397 w 940324"/>
                <a:gd name="connsiteY0" fmla="*/ 469573 h 939148"/>
                <a:gd name="connsiteX1" fmla="*/ 471114 w 940324"/>
                <a:gd name="connsiteY1" fmla="*/ 750936 h 939148"/>
                <a:gd name="connsiteX2" fmla="*/ 752831 w 940324"/>
                <a:gd name="connsiteY2" fmla="*/ 469573 h 939148"/>
                <a:gd name="connsiteX3" fmla="*/ 471114 w 940324"/>
                <a:gd name="connsiteY3" fmla="*/ 188209 h 939148"/>
                <a:gd name="connsiteX4" fmla="*/ 189397 w 940324"/>
                <a:gd name="connsiteY4" fmla="*/ 469573 h 939148"/>
                <a:gd name="connsiteX5" fmla="*/ 0 w 940324"/>
                <a:gd name="connsiteY5" fmla="*/ 469573 h 939148"/>
                <a:gd name="connsiteX6" fmla="*/ 470162 w 940324"/>
                <a:gd name="connsiteY6" fmla="*/ 0 h 939148"/>
                <a:gd name="connsiteX7" fmla="*/ 940325 w 940324"/>
                <a:gd name="connsiteY7" fmla="*/ 469573 h 939148"/>
                <a:gd name="connsiteX8" fmla="*/ 470162 w 940324"/>
                <a:gd name="connsiteY8" fmla="*/ 939146 h 939148"/>
                <a:gd name="connsiteX9" fmla="*/ 0 w 940324"/>
                <a:gd name="connsiteY9" fmla="*/ 469573 h 93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0324" h="939148">
                  <a:moveTo>
                    <a:pt x="189397" y="469573"/>
                  </a:moveTo>
                  <a:cubicBezTo>
                    <a:pt x="189397" y="624513"/>
                    <a:pt x="315028" y="750936"/>
                    <a:pt x="471114" y="750936"/>
                  </a:cubicBezTo>
                  <a:cubicBezTo>
                    <a:pt x="626249" y="750936"/>
                    <a:pt x="752831" y="625463"/>
                    <a:pt x="752831" y="469573"/>
                  </a:cubicBezTo>
                  <a:cubicBezTo>
                    <a:pt x="752831" y="314633"/>
                    <a:pt x="627200" y="188209"/>
                    <a:pt x="471114" y="188209"/>
                  </a:cubicBezTo>
                  <a:cubicBezTo>
                    <a:pt x="315980" y="189160"/>
                    <a:pt x="189397" y="314633"/>
                    <a:pt x="189397" y="469573"/>
                  </a:cubicBezTo>
                  <a:moveTo>
                    <a:pt x="0" y="469573"/>
                  </a:moveTo>
                  <a:cubicBezTo>
                    <a:pt x="0" y="210072"/>
                    <a:pt x="210336" y="0"/>
                    <a:pt x="470162" y="0"/>
                  </a:cubicBezTo>
                  <a:cubicBezTo>
                    <a:pt x="729989" y="0"/>
                    <a:pt x="940325" y="210072"/>
                    <a:pt x="940325" y="469573"/>
                  </a:cubicBezTo>
                  <a:cubicBezTo>
                    <a:pt x="940325" y="729074"/>
                    <a:pt x="729989" y="939146"/>
                    <a:pt x="470162" y="939146"/>
                  </a:cubicBezTo>
                  <a:cubicBezTo>
                    <a:pt x="211288" y="940096"/>
                    <a:pt x="0" y="729074"/>
                    <a:pt x="0" y="469573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CE073E0-EFA1-B0DD-EBD5-8FE33DD84E6F}"/>
                </a:ext>
              </a:extLst>
            </p:cNvPr>
            <p:cNvSpPr/>
            <p:nvPr/>
          </p:nvSpPr>
          <p:spPr>
            <a:xfrm>
              <a:off x="5904699" y="2336815"/>
              <a:ext cx="563433" cy="825079"/>
            </a:xfrm>
            <a:custGeom>
              <a:avLst/>
              <a:gdLst>
                <a:gd name="connsiteX0" fmla="*/ 0 w 563433"/>
                <a:gd name="connsiteY0" fmla="*/ 21863 h 825079"/>
                <a:gd name="connsiteX1" fmla="*/ 21890 w 563433"/>
                <a:gd name="connsiteY1" fmla="*/ 0 h 825079"/>
                <a:gd name="connsiteX2" fmla="*/ 541543 w 563433"/>
                <a:gd name="connsiteY2" fmla="*/ 0 h 825079"/>
                <a:gd name="connsiteX3" fmla="*/ 563434 w 563433"/>
                <a:gd name="connsiteY3" fmla="*/ 21863 h 825079"/>
                <a:gd name="connsiteX4" fmla="*/ 563434 w 563433"/>
                <a:gd name="connsiteY4" fmla="*/ 140682 h 825079"/>
                <a:gd name="connsiteX5" fmla="*/ 541543 w 563433"/>
                <a:gd name="connsiteY5" fmla="*/ 162544 h 825079"/>
                <a:gd name="connsiteX6" fmla="*/ 363567 w 563433"/>
                <a:gd name="connsiteY6" fmla="*/ 162544 h 825079"/>
                <a:gd name="connsiteX7" fmla="*/ 363567 w 563433"/>
                <a:gd name="connsiteY7" fmla="*/ 803217 h 825079"/>
                <a:gd name="connsiteX8" fmla="*/ 341677 w 563433"/>
                <a:gd name="connsiteY8" fmla="*/ 825079 h 825079"/>
                <a:gd name="connsiteX9" fmla="*/ 222708 w 563433"/>
                <a:gd name="connsiteY9" fmla="*/ 825079 h 825079"/>
                <a:gd name="connsiteX10" fmla="*/ 200818 w 563433"/>
                <a:gd name="connsiteY10" fmla="*/ 803217 h 825079"/>
                <a:gd name="connsiteX11" fmla="*/ 200818 w 563433"/>
                <a:gd name="connsiteY11" fmla="*/ 163495 h 825079"/>
                <a:gd name="connsiteX12" fmla="*/ 22842 w 563433"/>
                <a:gd name="connsiteY12" fmla="*/ 163495 h 825079"/>
                <a:gd name="connsiteX13" fmla="*/ 952 w 563433"/>
                <a:gd name="connsiteY13" fmla="*/ 141632 h 825079"/>
                <a:gd name="connsiteX14" fmla="*/ 952 w 563433"/>
                <a:gd name="connsiteY14" fmla="*/ 21863 h 82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433" h="825079">
                  <a:moveTo>
                    <a:pt x="0" y="21863"/>
                  </a:moveTo>
                  <a:cubicBezTo>
                    <a:pt x="0" y="9506"/>
                    <a:pt x="9517" y="0"/>
                    <a:pt x="21890" y="0"/>
                  </a:cubicBezTo>
                  <a:lnTo>
                    <a:pt x="541543" y="0"/>
                  </a:lnTo>
                  <a:cubicBezTo>
                    <a:pt x="553916" y="0"/>
                    <a:pt x="563434" y="9506"/>
                    <a:pt x="563434" y="21863"/>
                  </a:cubicBezTo>
                  <a:lnTo>
                    <a:pt x="563434" y="140682"/>
                  </a:lnTo>
                  <a:cubicBezTo>
                    <a:pt x="563434" y="153039"/>
                    <a:pt x="553916" y="162544"/>
                    <a:pt x="541543" y="162544"/>
                  </a:cubicBezTo>
                  <a:lnTo>
                    <a:pt x="363567" y="162544"/>
                  </a:lnTo>
                  <a:lnTo>
                    <a:pt x="363567" y="803217"/>
                  </a:lnTo>
                  <a:cubicBezTo>
                    <a:pt x="363567" y="815574"/>
                    <a:pt x="354050" y="825079"/>
                    <a:pt x="341677" y="825079"/>
                  </a:cubicBezTo>
                  <a:lnTo>
                    <a:pt x="222708" y="825079"/>
                  </a:lnTo>
                  <a:cubicBezTo>
                    <a:pt x="210336" y="825079"/>
                    <a:pt x="200818" y="814623"/>
                    <a:pt x="200818" y="803217"/>
                  </a:cubicBezTo>
                  <a:lnTo>
                    <a:pt x="200818" y="163495"/>
                  </a:lnTo>
                  <a:lnTo>
                    <a:pt x="22842" y="163495"/>
                  </a:lnTo>
                  <a:cubicBezTo>
                    <a:pt x="10469" y="163495"/>
                    <a:pt x="952" y="153989"/>
                    <a:pt x="952" y="141632"/>
                  </a:cubicBezTo>
                  <a:lnTo>
                    <a:pt x="952" y="21863"/>
                  </a:lnTo>
                  <a:close/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80848D8-DD81-3DBA-D64A-12ADCB73A60D}"/>
                </a:ext>
              </a:extLst>
            </p:cNvPr>
            <p:cNvSpPr/>
            <p:nvPr/>
          </p:nvSpPr>
          <p:spPr>
            <a:xfrm>
              <a:off x="6105517" y="2527876"/>
              <a:ext cx="1362900" cy="1359291"/>
            </a:xfrm>
            <a:custGeom>
              <a:avLst/>
              <a:gdLst>
                <a:gd name="connsiteX0" fmla="*/ 0 w 1362900"/>
                <a:gd name="connsiteY0" fmla="*/ 680595 h 1359291"/>
                <a:gd name="connsiteX1" fmla="*/ 16180 w 1362900"/>
                <a:gd name="connsiteY1" fmla="*/ 663485 h 1359291"/>
                <a:gd name="connsiteX2" fmla="*/ 147521 w 1362900"/>
                <a:gd name="connsiteY2" fmla="*/ 663485 h 1359291"/>
                <a:gd name="connsiteX3" fmla="*/ 164652 w 1362900"/>
                <a:gd name="connsiteY3" fmla="*/ 680595 h 1359291"/>
                <a:gd name="connsiteX4" fmla="*/ 681450 w 1362900"/>
                <a:gd name="connsiteY4" fmla="*/ 1196745 h 1359291"/>
                <a:gd name="connsiteX5" fmla="*/ 1198248 w 1362900"/>
                <a:gd name="connsiteY5" fmla="*/ 680595 h 1359291"/>
                <a:gd name="connsiteX6" fmla="*/ 681450 w 1362900"/>
                <a:gd name="connsiteY6" fmla="*/ 164446 h 1359291"/>
                <a:gd name="connsiteX7" fmla="*/ 228419 w 1362900"/>
                <a:gd name="connsiteY7" fmla="*/ 433452 h 1359291"/>
                <a:gd name="connsiteX8" fmla="*/ 218902 w 1362900"/>
                <a:gd name="connsiteY8" fmla="*/ 433452 h 1359291"/>
                <a:gd name="connsiteX9" fmla="*/ 218902 w 1362900"/>
                <a:gd name="connsiteY9" fmla="*/ 182506 h 1359291"/>
                <a:gd name="connsiteX10" fmla="*/ 682402 w 1362900"/>
                <a:gd name="connsiteY10" fmla="*/ 0 h 1359291"/>
                <a:gd name="connsiteX11" fmla="*/ 1362900 w 1362900"/>
                <a:gd name="connsiteY11" fmla="*/ 679645 h 1359291"/>
                <a:gd name="connsiteX12" fmla="*/ 682402 w 1362900"/>
                <a:gd name="connsiteY12" fmla="*/ 1359290 h 1359291"/>
                <a:gd name="connsiteX13" fmla="*/ 0 w 1362900"/>
                <a:gd name="connsiteY13" fmla="*/ 680595 h 135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2900" h="1359291">
                  <a:moveTo>
                    <a:pt x="0" y="680595"/>
                  </a:moveTo>
                  <a:cubicBezTo>
                    <a:pt x="0" y="671090"/>
                    <a:pt x="6662" y="663485"/>
                    <a:pt x="16180" y="663485"/>
                  </a:cubicBezTo>
                  <a:lnTo>
                    <a:pt x="147521" y="663485"/>
                  </a:lnTo>
                  <a:cubicBezTo>
                    <a:pt x="157038" y="663485"/>
                    <a:pt x="164652" y="671090"/>
                    <a:pt x="164652" y="680595"/>
                  </a:cubicBezTo>
                  <a:cubicBezTo>
                    <a:pt x="164652" y="965761"/>
                    <a:pt x="395926" y="1196745"/>
                    <a:pt x="681450" y="1196745"/>
                  </a:cubicBezTo>
                  <a:cubicBezTo>
                    <a:pt x="966974" y="1196745"/>
                    <a:pt x="1198248" y="965761"/>
                    <a:pt x="1198248" y="680595"/>
                  </a:cubicBezTo>
                  <a:cubicBezTo>
                    <a:pt x="1198248" y="395430"/>
                    <a:pt x="966974" y="164446"/>
                    <a:pt x="681450" y="164446"/>
                  </a:cubicBezTo>
                  <a:cubicBezTo>
                    <a:pt x="485390" y="164446"/>
                    <a:pt x="314076" y="275660"/>
                    <a:pt x="228419" y="433452"/>
                  </a:cubicBezTo>
                  <a:cubicBezTo>
                    <a:pt x="225564" y="439155"/>
                    <a:pt x="218902" y="441056"/>
                    <a:pt x="218902" y="433452"/>
                  </a:cubicBezTo>
                  <a:cubicBezTo>
                    <a:pt x="218902" y="417292"/>
                    <a:pt x="218902" y="182506"/>
                    <a:pt x="218902" y="182506"/>
                  </a:cubicBezTo>
                  <a:cubicBezTo>
                    <a:pt x="340725" y="69390"/>
                    <a:pt x="502522" y="0"/>
                    <a:pt x="682402" y="0"/>
                  </a:cubicBezTo>
                  <a:cubicBezTo>
                    <a:pt x="1058342" y="0"/>
                    <a:pt x="1362900" y="304177"/>
                    <a:pt x="1362900" y="679645"/>
                  </a:cubicBezTo>
                  <a:cubicBezTo>
                    <a:pt x="1362900" y="1055113"/>
                    <a:pt x="1058342" y="1359290"/>
                    <a:pt x="682402" y="1359290"/>
                  </a:cubicBezTo>
                  <a:cubicBezTo>
                    <a:pt x="304559" y="1360240"/>
                    <a:pt x="0" y="1056064"/>
                    <a:pt x="0" y="680595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4358F64-1B2A-9540-4BC3-CD1C8D472221}"/>
                </a:ext>
              </a:extLst>
            </p:cNvPr>
            <p:cNvSpPr/>
            <p:nvPr/>
          </p:nvSpPr>
          <p:spPr>
            <a:xfrm>
              <a:off x="4936773" y="2126743"/>
              <a:ext cx="1532310" cy="1550350"/>
            </a:xfrm>
            <a:custGeom>
              <a:avLst/>
              <a:gdLst>
                <a:gd name="connsiteX0" fmla="*/ 484439 w 1532310"/>
                <a:gd name="connsiteY0" fmla="*/ 0 h 1550350"/>
                <a:gd name="connsiteX1" fmla="*/ 1510421 w 1532310"/>
                <a:gd name="connsiteY1" fmla="*/ 0 h 1550350"/>
                <a:gd name="connsiteX2" fmla="*/ 1532311 w 1532310"/>
                <a:gd name="connsiteY2" fmla="*/ 21863 h 1550350"/>
                <a:gd name="connsiteX3" fmla="*/ 1532311 w 1532310"/>
                <a:gd name="connsiteY3" fmla="*/ 140682 h 1550350"/>
                <a:gd name="connsiteX4" fmla="*/ 1510421 w 1532310"/>
                <a:gd name="connsiteY4" fmla="*/ 162544 h 1550350"/>
                <a:gd name="connsiteX5" fmla="*/ 484439 w 1532310"/>
                <a:gd name="connsiteY5" fmla="*/ 162544 h 1550350"/>
                <a:gd name="connsiteX6" fmla="*/ 231274 w 1532310"/>
                <a:gd name="connsiteY6" fmla="*/ 401133 h 1550350"/>
                <a:gd name="connsiteX7" fmla="*/ 484439 w 1532310"/>
                <a:gd name="connsiteY7" fmla="*/ 636870 h 1550350"/>
                <a:gd name="connsiteX8" fmla="*/ 928904 w 1532310"/>
                <a:gd name="connsiteY8" fmla="*/ 1080778 h 1550350"/>
                <a:gd name="connsiteX9" fmla="*/ 484439 w 1532310"/>
                <a:gd name="connsiteY9" fmla="*/ 1550351 h 1550350"/>
                <a:gd name="connsiteX10" fmla="*/ 0 w 1532310"/>
                <a:gd name="connsiteY10" fmla="*/ 1080778 h 1550350"/>
                <a:gd name="connsiteX11" fmla="*/ 16180 w 1532310"/>
                <a:gd name="connsiteY11" fmla="*/ 1063668 h 1550350"/>
                <a:gd name="connsiteX12" fmla="*/ 142762 w 1532310"/>
                <a:gd name="connsiteY12" fmla="*/ 1063668 h 1550350"/>
                <a:gd name="connsiteX13" fmla="*/ 159893 w 1532310"/>
                <a:gd name="connsiteY13" fmla="*/ 1080778 h 1550350"/>
                <a:gd name="connsiteX14" fmla="*/ 484439 w 1532310"/>
                <a:gd name="connsiteY14" fmla="*/ 1385905 h 1550350"/>
                <a:gd name="connsiteX15" fmla="*/ 766155 w 1532310"/>
                <a:gd name="connsiteY15" fmla="*/ 1080778 h 1550350"/>
                <a:gd name="connsiteX16" fmla="*/ 485390 w 1532310"/>
                <a:gd name="connsiteY16" fmla="*/ 799414 h 1550350"/>
                <a:gd name="connsiteX17" fmla="*/ 69477 w 1532310"/>
                <a:gd name="connsiteY17" fmla="*/ 399232 h 1550350"/>
                <a:gd name="connsiteX18" fmla="*/ 484439 w 1532310"/>
                <a:gd name="connsiteY18" fmla="*/ 0 h 155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2310" h="1550350">
                  <a:moveTo>
                    <a:pt x="484439" y="0"/>
                  </a:moveTo>
                  <a:lnTo>
                    <a:pt x="1510421" y="0"/>
                  </a:lnTo>
                  <a:cubicBezTo>
                    <a:pt x="1522793" y="0"/>
                    <a:pt x="1532311" y="9506"/>
                    <a:pt x="1532311" y="21863"/>
                  </a:cubicBezTo>
                  <a:lnTo>
                    <a:pt x="1532311" y="140682"/>
                  </a:lnTo>
                  <a:cubicBezTo>
                    <a:pt x="1532311" y="153039"/>
                    <a:pt x="1521842" y="162544"/>
                    <a:pt x="1510421" y="162544"/>
                  </a:cubicBezTo>
                  <a:lnTo>
                    <a:pt x="484439" y="162544"/>
                  </a:lnTo>
                  <a:cubicBezTo>
                    <a:pt x="396878" y="162544"/>
                    <a:pt x="231274" y="225281"/>
                    <a:pt x="231274" y="401133"/>
                  </a:cubicBezTo>
                  <a:cubicBezTo>
                    <a:pt x="231274" y="530408"/>
                    <a:pt x="334063" y="636870"/>
                    <a:pt x="484439" y="636870"/>
                  </a:cubicBezTo>
                  <a:cubicBezTo>
                    <a:pt x="732844" y="636870"/>
                    <a:pt x="928904" y="835535"/>
                    <a:pt x="928904" y="1080778"/>
                  </a:cubicBezTo>
                  <a:cubicBezTo>
                    <a:pt x="928904" y="1326020"/>
                    <a:pt x="729989" y="1550351"/>
                    <a:pt x="484439" y="1550351"/>
                  </a:cubicBezTo>
                  <a:cubicBezTo>
                    <a:pt x="182735" y="1550351"/>
                    <a:pt x="0" y="1326020"/>
                    <a:pt x="0" y="1080778"/>
                  </a:cubicBezTo>
                  <a:cubicBezTo>
                    <a:pt x="0" y="1071272"/>
                    <a:pt x="6662" y="1063668"/>
                    <a:pt x="16180" y="1063668"/>
                  </a:cubicBezTo>
                  <a:lnTo>
                    <a:pt x="142762" y="1063668"/>
                  </a:lnTo>
                  <a:cubicBezTo>
                    <a:pt x="152279" y="1063668"/>
                    <a:pt x="159893" y="1071272"/>
                    <a:pt x="159893" y="1080778"/>
                  </a:cubicBezTo>
                  <a:cubicBezTo>
                    <a:pt x="159893" y="1235718"/>
                    <a:pt x="295041" y="1385905"/>
                    <a:pt x="484439" y="1385905"/>
                  </a:cubicBezTo>
                  <a:cubicBezTo>
                    <a:pt x="639573" y="1385905"/>
                    <a:pt x="766155" y="1235718"/>
                    <a:pt x="766155" y="1080778"/>
                  </a:cubicBezTo>
                  <a:cubicBezTo>
                    <a:pt x="766155" y="925838"/>
                    <a:pt x="638621" y="799414"/>
                    <a:pt x="485390" y="799414"/>
                  </a:cubicBezTo>
                  <a:cubicBezTo>
                    <a:pt x="237936" y="799414"/>
                    <a:pt x="69477" y="597897"/>
                    <a:pt x="69477" y="399232"/>
                  </a:cubicBezTo>
                  <a:cubicBezTo>
                    <a:pt x="68526" y="142583"/>
                    <a:pt x="302655" y="0"/>
                    <a:pt x="484439" y="0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D53E5-D8D8-E87A-0E36-258291DC34B5}"/>
                </a:ext>
              </a:extLst>
            </p:cNvPr>
            <p:cNvSpPr/>
            <p:nvPr/>
          </p:nvSpPr>
          <p:spPr>
            <a:xfrm>
              <a:off x="4723582" y="2336815"/>
              <a:ext cx="1343865" cy="1551301"/>
            </a:xfrm>
            <a:custGeom>
              <a:avLst/>
              <a:gdLst>
                <a:gd name="connsiteX0" fmla="*/ 697630 w 1343865"/>
                <a:gd name="connsiteY0" fmla="*/ 0 h 1551301"/>
                <a:gd name="connsiteX1" fmla="*/ 1116398 w 1343865"/>
                <a:gd name="connsiteY1" fmla="*/ 0 h 1551301"/>
                <a:gd name="connsiteX2" fmla="*/ 1138288 w 1343865"/>
                <a:gd name="connsiteY2" fmla="*/ 21863 h 1551301"/>
                <a:gd name="connsiteX3" fmla="*/ 1138288 w 1343865"/>
                <a:gd name="connsiteY3" fmla="*/ 140682 h 1551301"/>
                <a:gd name="connsiteX4" fmla="*/ 1116398 w 1343865"/>
                <a:gd name="connsiteY4" fmla="*/ 162544 h 1551301"/>
                <a:gd name="connsiteX5" fmla="*/ 697630 w 1343865"/>
                <a:gd name="connsiteY5" fmla="*/ 162544 h 1551301"/>
                <a:gd name="connsiteX6" fmla="*/ 654801 w 1343865"/>
                <a:gd name="connsiteY6" fmla="*/ 192012 h 1551301"/>
                <a:gd name="connsiteX7" fmla="*/ 697630 w 1343865"/>
                <a:gd name="connsiteY7" fmla="*/ 218627 h 1551301"/>
                <a:gd name="connsiteX8" fmla="*/ 1343865 w 1343865"/>
                <a:gd name="connsiteY8" fmla="*/ 871656 h 1551301"/>
                <a:gd name="connsiteX9" fmla="*/ 690016 w 1343865"/>
                <a:gd name="connsiteY9" fmla="*/ 1551301 h 1551301"/>
                <a:gd name="connsiteX10" fmla="*/ 0 w 1343865"/>
                <a:gd name="connsiteY10" fmla="*/ 871656 h 1551301"/>
                <a:gd name="connsiteX11" fmla="*/ 16180 w 1343865"/>
                <a:gd name="connsiteY11" fmla="*/ 854546 h 1551301"/>
                <a:gd name="connsiteX12" fmla="*/ 147521 w 1343865"/>
                <a:gd name="connsiteY12" fmla="*/ 854546 h 1551301"/>
                <a:gd name="connsiteX13" fmla="*/ 164652 w 1343865"/>
                <a:gd name="connsiteY13" fmla="*/ 871656 h 1551301"/>
                <a:gd name="connsiteX14" fmla="*/ 696678 w 1343865"/>
                <a:gd name="connsiteY14" fmla="*/ 1387806 h 1551301"/>
                <a:gd name="connsiteX15" fmla="*/ 1186827 w 1343865"/>
                <a:gd name="connsiteY15" fmla="*/ 871656 h 1551301"/>
                <a:gd name="connsiteX16" fmla="*/ 696678 w 1343865"/>
                <a:gd name="connsiteY16" fmla="*/ 382122 h 1551301"/>
                <a:gd name="connsiteX17" fmla="*/ 491101 w 1343865"/>
                <a:gd name="connsiteY17" fmla="*/ 190110 h 1551301"/>
                <a:gd name="connsiteX18" fmla="*/ 697630 w 1343865"/>
                <a:gd name="connsiteY18" fmla="*/ 0 h 155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3865" h="1551301">
                  <a:moveTo>
                    <a:pt x="697630" y="0"/>
                  </a:moveTo>
                  <a:lnTo>
                    <a:pt x="1116398" y="0"/>
                  </a:lnTo>
                  <a:cubicBezTo>
                    <a:pt x="1128771" y="0"/>
                    <a:pt x="1138288" y="9506"/>
                    <a:pt x="1138288" y="21863"/>
                  </a:cubicBezTo>
                  <a:lnTo>
                    <a:pt x="1138288" y="140682"/>
                  </a:lnTo>
                  <a:cubicBezTo>
                    <a:pt x="1138288" y="153039"/>
                    <a:pt x="1128771" y="162544"/>
                    <a:pt x="1116398" y="162544"/>
                  </a:cubicBezTo>
                  <a:lnTo>
                    <a:pt x="697630" y="162544"/>
                  </a:lnTo>
                  <a:cubicBezTo>
                    <a:pt x="681450" y="162544"/>
                    <a:pt x="654801" y="166347"/>
                    <a:pt x="654801" y="192012"/>
                  </a:cubicBezTo>
                  <a:cubicBezTo>
                    <a:pt x="654801" y="215775"/>
                    <a:pt x="680498" y="218627"/>
                    <a:pt x="697630" y="218627"/>
                  </a:cubicBezTo>
                  <a:cubicBezTo>
                    <a:pt x="1056438" y="218627"/>
                    <a:pt x="1343865" y="510447"/>
                    <a:pt x="1343865" y="871656"/>
                  </a:cubicBezTo>
                  <a:cubicBezTo>
                    <a:pt x="1343865" y="1231916"/>
                    <a:pt x="1051679" y="1551301"/>
                    <a:pt x="690016" y="1551301"/>
                  </a:cubicBezTo>
                  <a:cubicBezTo>
                    <a:pt x="287427" y="1551301"/>
                    <a:pt x="0" y="1232866"/>
                    <a:pt x="0" y="871656"/>
                  </a:cubicBezTo>
                  <a:cubicBezTo>
                    <a:pt x="0" y="862151"/>
                    <a:pt x="7614" y="854546"/>
                    <a:pt x="16180" y="854546"/>
                  </a:cubicBezTo>
                  <a:lnTo>
                    <a:pt x="147521" y="854546"/>
                  </a:lnTo>
                  <a:cubicBezTo>
                    <a:pt x="157038" y="854546"/>
                    <a:pt x="164652" y="862151"/>
                    <a:pt x="164652" y="871656"/>
                  </a:cubicBezTo>
                  <a:cubicBezTo>
                    <a:pt x="164652" y="1141613"/>
                    <a:pt x="378795" y="1387806"/>
                    <a:pt x="696678" y="1387806"/>
                  </a:cubicBezTo>
                  <a:cubicBezTo>
                    <a:pt x="966974" y="1387806"/>
                    <a:pt x="1186827" y="1142564"/>
                    <a:pt x="1186827" y="871656"/>
                  </a:cubicBezTo>
                  <a:cubicBezTo>
                    <a:pt x="1186827" y="601700"/>
                    <a:pt x="966974" y="382122"/>
                    <a:pt x="696678" y="382122"/>
                  </a:cubicBezTo>
                  <a:cubicBezTo>
                    <a:pt x="598648" y="382122"/>
                    <a:pt x="491101" y="305127"/>
                    <a:pt x="491101" y="190110"/>
                  </a:cubicBezTo>
                  <a:cubicBezTo>
                    <a:pt x="492053" y="68440"/>
                    <a:pt x="619587" y="0"/>
                    <a:pt x="697630" y="0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3837764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49E7-87B0-6C49-BCCF-D3A52EA4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4E95B-9220-FF4A-9F12-57A59993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37F17-F6A7-624B-A245-A88518BAE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74276-3156-4746-812D-828EEB87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A62B-CE72-6646-AF7C-00452CBF052C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9B573-88EA-E142-B717-F0A23A02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FBB31-19A9-CD40-ABA2-020D88E3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432842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6E8C-5445-5F41-988C-DE8340B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E46CA-63E1-6F45-B8AD-A9DF09114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ED93A-0447-0346-A950-765F3E2B0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41906-CEEE-0341-90FA-DA192A2B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ED7D-90E4-3E4D-97CD-46F4E9BA2018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A8D8D-D98F-A848-B05D-B0852A49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377A4-FE87-3F41-8085-947914C9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17667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9B87-B1DB-1040-9EDF-657BDFB0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BD6A5-5D95-044C-AD64-0BAAB6C10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EF6F-DDDE-F44B-8540-96479CE8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8E10-0AD6-B04C-BE67-A45F3ECD2983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FB8E-1C29-6649-BF05-B9B9DB97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31F41-41D4-0945-8364-1072C519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1294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48132" y="1565851"/>
            <a:ext cx="1324474" cy="9258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652755" y="1565851"/>
            <a:ext cx="1324474" cy="9258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466556" y="551968"/>
            <a:ext cx="1324474" cy="9258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4319" y="2598125"/>
            <a:ext cx="1324474" cy="9258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F6EF0-57DF-CF41-A612-A87E6F411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DE2D9-C6D1-6444-9278-85F96AC00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9A36-F4FB-EE4B-88EA-0A1931E7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AF9-4AF0-B646-88E7-3A9A1B5C77C2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EF480-9E8A-1E4E-AC5F-D75981B5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3014F-A684-EA49-9230-1F48918D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69562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6" y="514351"/>
            <a:ext cx="766422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" y="857739"/>
            <a:ext cx="766422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cap="none" spc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DF61F1-12F2-0F4A-B99B-9E4F2DE7AC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04" y="471714"/>
            <a:ext cx="507923" cy="3262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9798" y="1522471"/>
            <a:ext cx="7662605" cy="329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28625" indent="-428625" algn="l">
              <a:spcBef>
                <a:spcPts val="0"/>
              </a:spcBef>
              <a:buFont typeface="Arial" panose="020B0604020202020204" pitchFamily="34" charset="0"/>
              <a:buChar char="•"/>
              <a:defRPr sz="1500" cap="none" spc="5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248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Our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6" y="514351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8176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cap="none" spc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480031" y="1491268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123891" y="1491268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411612" y="1491268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2480031" y="2990521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4123891" y="2990521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7411612" y="2990521"/>
            <a:ext cx="895352" cy="895352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Our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6" y="514351"/>
            <a:ext cx="7862888" cy="283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058463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" y="857739"/>
            <a:ext cx="7862888" cy="124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cap="none" spc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62434" y="1482657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90870" y="2518275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52531" y="2518275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221428" y="2514834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38106" y="1482657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773808" y="3532985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356139" y="3532985"/>
            <a:ext cx="1280772" cy="8953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61246" y="1120258"/>
            <a:ext cx="2565937" cy="17937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95"/>
          <p:cNvSpPr>
            <a:spLocks noGrp="1"/>
          </p:cNvSpPr>
          <p:nvPr>
            <p:ph type="pic" sz="quarter" idx="13"/>
          </p:nvPr>
        </p:nvSpPr>
        <p:spPr>
          <a:xfrm>
            <a:off x="5037602" y="558800"/>
            <a:ext cx="3801861" cy="3846207"/>
          </a:xfrm>
          <a:custGeom>
            <a:avLst/>
            <a:gdLst>
              <a:gd name="connsiteX0" fmla="*/ 2715847 w 3801861"/>
              <a:gd name="connsiteY0" fmla="*/ 999408 h 3846207"/>
              <a:gd name="connsiteX1" fmla="*/ 3004433 w 3801861"/>
              <a:gd name="connsiteY1" fmla="*/ 999408 h 3846207"/>
              <a:gd name="connsiteX2" fmla="*/ 1977716 w 3801861"/>
              <a:gd name="connsiteY2" fmla="*/ 3845344 h 3846207"/>
              <a:gd name="connsiteX3" fmla="*/ 1688819 w 3801861"/>
              <a:gd name="connsiteY3" fmla="*/ 3846207 h 3846207"/>
              <a:gd name="connsiteX4" fmla="*/ 375075 w 3801861"/>
              <a:gd name="connsiteY4" fmla="*/ 968397 h 3846207"/>
              <a:gd name="connsiteX5" fmla="*/ 663661 w 3801861"/>
              <a:gd name="connsiteY5" fmla="*/ 968397 h 3846207"/>
              <a:gd name="connsiteX6" fmla="*/ 288586 w 3801861"/>
              <a:gd name="connsiteY6" fmla="*/ 2008061 h 3846207"/>
              <a:gd name="connsiteX7" fmla="*/ 0 w 3801861"/>
              <a:gd name="connsiteY7" fmla="*/ 2008061 h 3846207"/>
              <a:gd name="connsiteX8" fmla="*/ 3513275 w 3801861"/>
              <a:gd name="connsiteY8" fmla="*/ 699169 h 3846207"/>
              <a:gd name="connsiteX9" fmla="*/ 3801861 w 3801861"/>
              <a:gd name="connsiteY9" fmla="*/ 699169 h 3846207"/>
              <a:gd name="connsiteX10" fmla="*/ 3291462 w 3801861"/>
              <a:gd name="connsiteY10" fmla="*/ 2113935 h 3846207"/>
              <a:gd name="connsiteX11" fmla="*/ 3002877 w 3801861"/>
              <a:gd name="connsiteY11" fmla="*/ 2113935 h 3846207"/>
              <a:gd name="connsiteX12" fmla="*/ 814957 w 3801861"/>
              <a:gd name="connsiteY12" fmla="*/ 685709 h 3846207"/>
              <a:gd name="connsiteX13" fmla="*/ 1103543 w 3801861"/>
              <a:gd name="connsiteY13" fmla="*/ 685709 h 3846207"/>
              <a:gd name="connsiteX14" fmla="*/ 513100 w 3801861"/>
              <a:gd name="connsiteY14" fmla="*/ 2322344 h 3846207"/>
              <a:gd name="connsiteX15" fmla="*/ 224515 w 3801861"/>
              <a:gd name="connsiteY15" fmla="*/ 2322344 h 3846207"/>
              <a:gd name="connsiteX16" fmla="*/ 2152597 w 3801861"/>
              <a:gd name="connsiteY16" fmla="*/ 685564 h 3846207"/>
              <a:gd name="connsiteX17" fmla="*/ 2441183 w 3801861"/>
              <a:gd name="connsiteY17" fmla="*/ 685564 h 3846207"/>
              <a:gd name="connsiteX18" fmla="*/ 1414466 w 3801861"/>
              <a:gd name="connsiteY18" fmla="*/ 3531500 h 3846207"/>
              <a:gd name="connsiteX19" fmla="*/ 1125569 w 3801861"/>
              <a:gd name="connsiteY19" fmla="*/ 3532363 h 3846207"/>
              <a:gd name="connsiteX20" fmla="*/ 1594584 w 3801861"/>
              <a:gd name="connsiteY20" fmla="*/ 406402 h 3846207"/>
              <a:gd name="connsiteX21" fmla="*/ 1883170 w 3801861"/>
              <a:gd name="connsiteY21" fmla="*/ 406402 h 3846207"/>
              <a:gd name="connsiteX22" fmla="*/ 1778805 w 3801861"/>
              <a:gd name="connsiteY22" fmla="*/ 695692 h 3846207"/>
              <a:gd name="connsiteX23" fmla="*/ 1779337 w 3801861"/>
              <a:gd name="connsiteY23" fmla="*/ 695692 h 3846207"/>
              <a:gd name="connsiteX24" fmla="*/ 680132 w 3801861"/>
              <a:gd name="connsiteY24" fmla="*/ 3742555 h 3846207"/>
              <a:gd name="connsiteX25" fmla="*/ 391235 w 3801861"/>
              <a:gd name="connsiteY25" fmla="*/ 3743418 h 3846207"/>
              <a:gd name="connsiteX26" fmla="*/ 1428027 w 3801861"/>
              <a:gd name="connsiteY26" fmla="*/ 869560 h 3846207"/>
              <a:gd name="connsiteX27" fmla="*/ 1427493 w 3801861"/>
              <a:gd name="connsiteY27" fmla="*/ 869561 h 3846207"/>
              <a:gd name="connsiteX28" fmla="*/ 3290048 w 3801861"/>
              <a:gd name="connsiteY28" fmla="*/ 381325 h 3846207"/>
              <a:gd name="connsiteX29" fmla="*/ 3578634 w 3801861"/>
              <a:gd name="connsiteY29" fmla="*/ 381325 h 3846207"/>
              <a:gd name="connsiteX30" fmla="*/ 2616998 w 3801861"/>
              <a:gd name="connsiteY30" fmla="*/ 3046863 h 3846207"/>
              <a:gd name="connsiteX31" fmla="*/ 2328101 w 3801861"/>
              <a:gd name="connsiteY31" fmla="*/ 3047726 h 3846207"/>
              <a:gd name="connsiteX32" fmla="*/ 1962856 w 3801861"/>
              <a:gd name="connsiteY32" fmla="*/ 313699 h 3846207"/>
              <a:gd name="connsiteX33" fmla="*/ 2251441 w 3801861"/>
              <a:gd name="connsiteY33" fmla="*/ 313699 h 3846207"/>
              <a:gd name="connsiteX34" fmla="*/ 1265408 w 3801861"/>
              <a:gd name="connsiteY34" fmla="*/ 3046863 h 3846207"/>
              <a:gd name="connsiteX35" fmla="*/ 976511 w 3801861"/>
              <a:gd name="connsiteY35" fmla="*/ 3047726 h 3846207"/>
              <a:gd name="connsiteX36" fmla="*/ 1400233 w 3801861"/>
              <a:gd name="connsiteY36" fmla="*/ 1 h 3846207"/>
              <a:gd name="connsiteX37" fmla="*/ 1688819 w 3801861"/>
              <a:gd name="connsiteY37" fmla="*/ 1 h 3846207"/>
              <a:gd name="connsiteX38" fmla="*/ 589614 w 3801861"/>
              <a:gd name="connsiteY38" fmla="*/ 3046863 h 3846207"/>
              <a:gd name="connsiteX39" fmla="*/ 300717 w 3801861"/>
              <a:gd name="connsiteY39" fmla="*/ 3047726 h 3846207"/>
              <a:gd name="connsiteX40" fmla="*/ 2751822 w 3801861"/>
              <a:gd name="connsiteY40" fmla="*/ 0 h 3846207"/>
              <a:gd name="connsiteX41" fmla="*/ 3040408 w 3801861"/>
              <a:gd name="connsiteY41" fmla="*/ 0 h 3846207"/>
              <a:gd name="connsiteX42" fmla="*/ 2019976 w 3801861"/>
              <a:gd name="connsiteY42" fmla="*/ 2828515 h 3846207"/>
              <a:gd name="connsiteX43" fmla="*/ 2020557 w 3801861"/>
              <a:gd name="connsiteY43" fmla="*/ 2828515 h 3846207"/>
              <a:gd name="connsiteX44" fmla="*/ 1877951 w 3801861"/>
              <a:gd name="connsiteY44" fmla="*/ 3223803 h 3846207"/>
              <a:gd name="connsiteX45" fmla="*/ 1878406 w 3801861"/>
              <a:gd name="connsiteY45" fmla="*/ 3223803 h 3846207"/>
              <a:gd name="connsiteX46" fmla="*/ 1711626 w 3801861"/>
              <a:gd name="connsiteY46" fmla="*/ 3686099 h 3846207"/>
              <a:gd name="connsiteX47" fmla="*/ 1422729 w 3801861"/>
              <a:gd name="connsiteY47" fmla="*/ 3686962 h 3846207"/>
              <a:gd name="connsiteX48" fmla="*/ 1565335 w 3801861"/>
              <a:gd name="connsiteY48" fmla="*/ 3291673 h 3846207"/>
              <a:gd name="connsiteX49" fmla="*/ 1564880 w 3801861"/>
              <a:gd name="connsiteY49" fmla="*/ 3291674 h 3846207"/>
              <a:gd name="connsiteX50" fmla="*/ 1652888 w 3801861"/>
              <a:gd name="connsiteY50" fmla="*/ 3047724 h 3846207"/>
              <a:gd name="connsiteX51" fmla="*/ 1652306 w 3801861"/>
              <a:gd name="connsiteY51" fmla="*/ 3047726 h 384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801861" h="3846207">
                <a:moveTo>
                  <a:pt x="2715847" y="999408"/>
                </a:moveTo>
                <a:lnTo>
                  <a:pt x="3004433" y="999408"/>
                </a:lnTo>
                <a:lnTo>
                  <a:pt x="1977716" y="3845344"/>
                </a:lnTo>
                <a:lnTo>
                  <a:pt x="1688819" y="3846207"/>
                </a:lnTo>
                <a:close/>
                <a:moveTo>
                  <a:pt x="375075" y="968397"/>
                </a:moveTo>
                <a:lnTo>
                  <a:pt x="663661" y="968397"/>
                </a:lnTo>
                <a:lnTo>
                  <a:pt x="288586" y="2008061"/>
                </a:lnTo>
                <a:lnTo>
                  <a:pt x="0" y="2008061"/>
                </a:lnTo>
                <a:close/>
                <a:moveTo>
                  <a:pt x="3513275" y="699169"/>
                </a:moveTo>
                <a:lnTo>
                  <a:pt x="3801861" y="699169"/>
                </a:lnTo>
                <a:lnTo>
                  <a:pt x="3291462" y="2113935"/>
                </a:lnTo>
                <a:lnTo>
                  <a:pt x="3002877" y="2113935"/>
                </a:lnTo>
                <a:close/>
                <a:moveTo>
                  <a:pt x="814957" y="685709"/>
                </a:moveTo>
                <a:lnTo>
                  <a:pt x="1103543" y="685709"/>
                </a:lnTo>
                <a:lnTo>
                  <a:pt x="513100" y="2322344"/>
                </a:lnTo>
                <a:lnTo>
                  <a:pt x="224515" y="2322344"/>
                </a:lnTo>
                <a:close/>
                <a:moveTo>
                  <a:pt x="2152597" y="685564"/>
                </a:moveTo>
                <a:lnTo>
                  <a:pt x="2441183" y="685564"/>
                </a:lnTo>
                <a:lnTo>
                  <a:pt x="1414466" y="3531500"/>
                </a:lnTo>
                <a:lnTo>
                  <a:pt x="1125569" y="3532363"/>
                </a:lnTo>
                <a:close/>
                <a:moveTo>
                  <a:pt x="1594584" y="406402"/>
                </a:moveTo>
                <a:lnTo>
                  <a:pt x="1883170" y="406402"/>
                </a:lnTo>
                <a:lnTo>
                  <a:pt x="1778805" y="695692"/>
                </a:lnTo>
                <a:lnTo>
                  <a:pt x="1779337" y="695692"/>
                </a:lnTo>
                <a:lnTo>
                  <a:pt x="680132" y="3742555"/>
                </a:lnTo>
                <a:lnTo>
                  <a:pt x="391235" y="3743418"/>
                </a:lnTo>
                <a:lnTo>
                  <a:pt x="1428027" y="869560"/>
                </a:lnTo>
                <a:lnTo>
                  <a:pt x="1427493" y="869561"/>
                </a:lnTo>
                <a:close/>
                <a:moveTo>
                  <a:pt x="3290048" y="381325"/>
                </a:moveTo>
                <a:lnTo>
                  <a:pt x="3578634" y="381325"/>
                </a:lnTo>
                <a:lnTo>
                  <a:pt x="2616998" y="3046863"/>
                </a:lnTo>
                <a:lnTo>
                  <a:pt x="2328101" y="3047726"/>
                </a:lnTo>
                <a:close/>
                <a:moveTo>
                  <a:pt x="1962856" y="313699"/>
                </a:moveTo>
                <a:lnTo>
                  <a:pt x="2251441" y="313699"/>
                </a:lnTo>
                <a:lnTo>
                  <a:pt x="1265408" y="3046863"/>
                </a:lnTo>
                <a:lnTo>
                  <a:pt x="976511" y="3047726"/>
                </a:lnTo>
                <a:close/>
                <a:moveTo>
                  <a:pt x="1400233" y="1"/>
                </a:moveTo>
                <a:lnTo>
                  <a:pt x="1688819" y="1"/>
                </a:lnTo>
                <a:lnTo>
                  <a:pt x="589614" y="3046863"/>
                </a:lnTo>
                <a:lnTo>
                  <a:pt x="300717" y="3047726"/>
                </a:lnTo>
                <a:close/>
                <a:moveTo>
                  <a:pt x="2751822" y="0"/>
                </a:moveTo>
                <a:lnTo>
                  <a:pt x="3040408" y="0"/>
                </a:lnTo>
                <a:lnTo>
                  <a:pt x="2019976" y="2828515"/>
                </a:lnTo>
                <a:lnTo>
                  <a:pt x="2020557" y="2828515"/>
                </a:lnTo>
                <a:lnTo>
                  <a:pt x="1877951" y="3223803"/>
                </a:lnTo>
                <a:lnTo>
                  <a:pt x="1878406" y="3223803"/>
                </a:lnTo>
                <a:lnTo>
                  <a:pt x="1711626" y="3686099"/>
                </a:lnTo>
                <a:lnTo>
                  <a:pt x="1422729" y="3686962"/>
                </a:lnTo>
                <a:lnTo>
                  <a:pt x="1565335" y="3291673"/>
                </a:lnTo>
                <a:lnTo>
                  <a:pt x="1564880" y="3291674"/>
                </a:lnTo>
                <a:lnTo>
                  <a:pt x="1652888" y="3047724"/>
                </a:lnTo>
                <a:lnTo>
                  <a:pt x="1652306" y="304772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793991" y="635001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858073" y="635001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27279" y="1627188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91361" y="1627188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55443" y="1627188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006457" y="2619374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070539" y="2619374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134621" y="2619374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690679" y="3613152"/>
            <a:ext cx="1280774" cy="8953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16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4" r:id="rId2"/>
    <p:sldLayoutId id="2147483661" r:id="rId3"/>
    <p:sldLayoutId id="2147483663" r:id="rId4"/>
    <p:sldLayoutId id="2147483662" r:id="rId5"/>
    <p:sldLayoutId id="2147483680" r:id="rId6"/>
    <p:sldLayoutId id="2147483679" r:id="rId7"/>
    <p:sldLayoutId id="2147483686" r:id="rId8"/>
    <p:sldLayoutId id="2147483669" r:id="rId9"/>
    <p:sldLayoutId id="2147483670" r:id="rId10"/>
    <p:sldLayoutId id="2147483675" r:id="rId11"/>
    <p:sldLayoutId id="2147483682" r:id="rId12"/>
    <p:sldLayoutId id="2147483683" r:id="rId13"/>
    <p:sldLayoutId id="2147483673" r:id="rId14"/>
    <p:sldLayoutId id="2147483674" r:id="rId15"/>
    <p:sldLayoutId id="2147483685" r:id="rId16"/>
    <p:sldLayoutId id="2147483668" r:id="rId17"/>
    <p:sldLayoutId id="2147483672" r:id="rId18"/>
    <p:sldLayoutId id="2147483664" r:id="rId19"/>
    <p:sldLayoutId id="2147483677" r:id="rId20"/>
    <p:sldLayoutId id="2147483665" r:id="rId21"/>
    <p:sldLayoutId id="2147483676" r:id="rId22"/>
    <p:sldLayoutId id="2147483681" r:id="rId23"/>
    <p:sldLayoutId id="2147483667" r:id="rId24"/>
    <p:sldLayoutId id="2147483678" r:id="rId25"/>
    <p:sldLayoutId id="2147483695" r:id="rId26"/>
    <p:sldLayoutId id="2147483688" r:id="rId27"/>
    <p:sldLayoutId id="2147483689" r:id="rId28"/>
    <p:sldLayoutId id="2147483690" r:id="rId29"/>
    <p:sldLayoutId id="2147483693" r:id="rId30"/>
    <p:sldLayoutId id="2147483694" r:id="rId31"/>
    <p:sldLayoutId id="2147483691" r:id="rId32"/>
    <p:sldLayoutId id="2147483692" r:id="rId33"/>
    <p:sldLayoutId id="2147483697" r:id="rId3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Futura PT Light" panose="020B0402020204020303"/>
                <a:ea typeface="Futura PT Light" panose="020B0402020204020303"/>
                <a:cs typeface="Arial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Futura PT Light" panose="020B0402020204020303"/>
                <a:ea typeface="Futura PT Light" panose="020B0402020204020303"/>
                <a:cs typeface="Arial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>
                    <a:tint val="75000"/>
                  </a:schemeClr>
                </a:solidFill>
                <a:latin typeface="Futura PT Light" panose="020B0402020204020303"/>
                <a:ea typeface="Futura PT Light" panose="020B0402020204020303"/>
                <a:cs typeface="Arial" charset="0"/>
              </a:defRPr>
            </a:lvl1pPr>
          </a:lstStyle>
          <a:p>
            <a:fld id="{54A8CFA2-8D3E-6E48-BF26-6671842236A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356298" y="221538"/>
            <a:ext cx="8076757" cy="49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6452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 cap="all" baseline="0">
          <a:solidFill>
            <a:srgbClr val="00468D"/>
          </a:solidFill>
          <a:latin typeface="Futura PT Light" panose="020B0402020204020303"/>
          <a:ea typeface="Futura PT Light" panose="020B0402020204020303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50000"/>
              <a:lumOff val="50000"/>
            </a:schemeClr>
          </a:solidFill>
          <a:latin typeface="Futura PT Light" panose="020B0402020204020303"/>
          <a:ea typeface="Futura PT Light" panose="020B0402020204020303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Futura PT Light" panose="020B0402020204020303"/>
          <a:ea typeface="Futura PT Light" panose="020B0402020204020303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50000"/>
              <a:lumOff val="50000"/>
            </a:schemeClr>
          </a:solidFill>
          <a:latin typeface="Futura PT Light" panose="020B0402020204020303"/>
          <a:ea typeface="Futura PT Light" panose="020B0402020204020303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50000"/>
              <a:lumOff val="50000"/>
            </a:schemeClr>
          </a:solidFill>
          <a:latin typeface="Futura PT Light" panose="020B0402020204020303"/>
          <a:ea typeface="Futura PT Light" panose="020B0402020204020303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50000"/>
              <a:lumOff val="50000"/>
            </a:schemeClr>
          </a:solidFill>
          <a:latin typeface="Futura PT Light" panose="020B0402020204020303"/>
          <a:ea typeface="Futura PT Light" panose="020B0402020204020303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17E95-29AF-4546-BA0B-8DB6C9DE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E0A6A-E1AF-D749-96D2-E68CE871D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5C1FE-A8BD-0A45-BE82-3D0E5BD05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73A0-5A1B-CB4D-84A6-45F79211683E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3BDAD-FEE0-E243-94DE-F4516F91B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B2F24-2581-7A43-9DA7-7815BEC3E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133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17E95-29AF-4546-BA0B-8DB6C9DE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E0A6A-E1AF-D749-96D2-E68CE871D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5C1FE-A8BD-0A45-BE82-3D0E5BD05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73A0-5A1B-CB4D-84A6-45F79211683E}" type="datetime1">
              <a:rPr lang="es-ES_tradnl" smtClean="0"/>
              <a:t>28/11/2024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3BDAD-FEE0-E243-94DE-F4516F91B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B2F24-2581-7A43-9DA7-7815BEC3E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6621-A186-7042-92FB-FE96DCD689CA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9286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>
            <a:extLst>
              <a:ext uri="{FF2B5EF4-FFF2-40B4-BE49-F238E27FC236}">
                <a16:creationId xmlns:a16="http://schemas.microsoft.com/office/drawing/2014/main" id="{47E9E661-338E-4083-2D81-EFF9F29B8F8C}"/>
              </a:ext>
            </a:extLst>
          </p:cNvPr>
          <p:cNvSpPr txBox="1"/>
          <p:nvPr/>
        </p:nvSpPr>
        <p:spPr>
          <a:xfrm>
            <a:off x="4696493" y="2465527"/>
            <a:ext cx="3417117" cy="120032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US" sz="3600" b="1" spc="75" dirty="0">
                <a:solidFill>
                  <a:srgbClr val="002060"/>
                </a:solidFill>
                <a:latin typeface="Futura PT Light" panose="020B0402020204020303"/>
                <a:cs typeface="Arial" panose="020B0604020202020204" pitchFamily="34" charset="0"/>
              </a:rPr>
              <a:t>Making </a:t>
            </a:r>
            <a:r>
              <a:rPr lang="en-US" sz="3600" spc="75" dirty="0">
                <a:solidFill>
                  <a:srgbClr val="002060"/>
                </a:solidFill>
                <a:latin typeface="Futura PT Light" panose="020B0402020204020303"/>
                <a:cs typeface="Arial" panose="020B0604020202020204" pitchFamily="34" charset="0"/>
              </a:rPr>
              <a:t>Glass &amp; More</a:t>
            </a:r>
            <a:endParaRPr lang="en-GB" sz="3600" spc="75" dirty="0">
              <a:solidFill>
                <a:srgbClr val="002060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6702C-F4D4-501E-33D9-FDE17EC2B95F}"/>
              </a:ext>
            </a:extLst>
          </p:cNvPr>
          <p:cNvSpPr txBox="1"/>
          <p:nvPr/>
        </p:nvSpPr>
        <p:spPr>
          <a:xfrm>
            <a:off x="4696493" y="2233196"/>
            <a:ext cx="1716700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US" sz="1400" spc="375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THE ART OF</a:t>
            </a:r>
            <a:endParaRPr lang="en-GB" sz="1400" spc="375" dirty="0">
              <a:solidFill>
                <a:schemeClr val="accent1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pic>
        <p:nvPicPr>
          <p:cNvPr id="9" name="Picture 8" descr="A person wearing safety glasses and a hat&#10;&#10;Description automatically generated">
            <a:extLst>
              <a:ext uri="{FF2B5EF4-FFF2-40B4-BE49-F238E27FC236}">
                <a16:creationId xmlns:a16="http://schemas.microsoft.com/office/drawing/2014/main" id="{7E4C9E20-20CC-F27B-1BFD-C05036B00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95" y="0"/>
            <a:ext cx="2468149" cy="5143500"/>
          </a:xfrm>
          <a:prstGeom prst="rect">
            <a:avLst/>
          </a:prstGeom>
        </p:spPr>
      </p:pic>
      <p:pic>
        <p:nvPicPr>
          <p:cNvPr id="3" name="Picture 2" descr="A blue logo with text&#10;&#10;Description automatically generated">
            <a:extLst>
              <a:ext uri="{FF2B5EF4-FFF2-40B4-BE49-F238E27FC236}">
                <a16:creationId xmlns:a16="http://schemas.microsoft.com/office/drawing/2014/main" id="{999365BE-8A94-AFFA-E216-2B5AF43DC8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 r="31636" b="30376"/>
          <a:stretch/>
        </p:blipFill>
        <p:spPr>
          <a:xfrm>
            <a:off x="7732184" y="314994"/>
            <a:ext cx="1012805" cy="7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>
            <a:extLst>
              <a:ext uri="{FF2B5EF4-FFF2-40B4-BE49-F238E27FC236}">
                <a16:creationId xmlns:a16="http://schemas.microsoft.com/office/drawing/2014/main" id="{8EF7961A-B37C-454E-AC3D-91E5F21D6A5C}"/>
              </a:ext>
            </a:extLst>
          </p:cNvPr>
          <p:cNvSpPr txBox="1"/>
          <p:nvPr/>
        </p:nvSpPr>
        <p:spPr>
          <a:xfrm>
            <a:off x="395539" y="814369"/>
            <a:ext cx="7128551" cy="25391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en-US" sz="1050" spc="375" dirty="0" smtClean="0">
                <a:solidFill>
                  <a:srgbClr val="00488E"/>
                </a:solidFill>
                <a:latin typeface="Futura PT Light"/>
                <a:cs typeface="Arial" panose="020B0604020202020204" pitchFamily="34" charset="0"/>
              </a:rPr>
              <a:t>RECYCLABE SERUM </a:t>
            </a:r>
            <a:r>
              <a:rPr lang="en-US" sz="1050" spc="375" dirty="0">
                <a:solidFill>
                  <a:srgbClr val="00488E"/>
                </a:solidFill>
                <a:latin typeface="Futura PT Light"/>
                <a:cs typeface="Arial" panose="020B0604020202020204" pitchFamily="34" charset="0"/>
              </a:rPr>
              <a:t>BOTTLES 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161" y="4898686"/>
            <a:ext cx="300927" cy="194129"/>
          </a:xfrm>
          <a:prstGeom prst="rect">
            <a:avLst/>
          </a:prstGeom>
        </p:spPr>
      </p:pic>
      <p:sp>
        <p:nvSpPr>
          <p:cNvPr id="6" name="TextBox 32">
            <a:extLst>
              <a:ext uri="{FF2B5EF4-FFF2-40B4-BE49-F238E27FC236}">
                <a16:creationId xmlns:a16="http://schemas.microsoft.com/office/drawing/2014/main" id="{3DAF59E3-83D2-E846-61C3-C57977938FFC}"/>
              </a:ext>
            </a:extLst>
          </p:cNvPr>
          <p:cNvSpPr txBox="1"/>
          <p:nvPr/>
        </p:nvSpPr>
        <p:spPr>
          <a:xfrm>
            <a:off x="4282672" y="1230189"/>
            <a:ext cx="3993581" cy="56169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914378">
              <a:defRPr/>
            </a:pPr>
            <a:r>
              <a:rPr lang="en-GB" sz="1600" b="1" spc="50" dirty="0" smtClean="0">
                <a:solidFill>
                  <a:schemeClr val="accent1">
                    <a:lumMod val="75000"/>
                  </a:schemeClr>
                </a:solidFill>
                <a:latin typeface="Futura PT Light" panose="020B0402020204020303"/>
                <a:cs typeface="Arial"/>
              </a:rPr>
              <a:t>Bottles </a:t>
            </a:r>
            <a:r>
              <a:rPr lang="en-GB" sz="1600" b="1" spc="50" dirty="0" smtClean="0">
                <a:solidFill>
                  <a:schemeClr val="accent1">
                    <a:lumMod val="75000"/>
                  </a:schemeClr>
                </a:solidFill>
                <a:latin typeface="Futura PT Light" panose="020B0402020204020303"/>
                <a:cs typeface="Arial"/>
              </a:rPr>
              <a:t>designed </a:t>
            </a:r>
            <a:r>
              <a:rPr lang="en-GB" sz="1600" b="1" spc="50" dirty="0">
                <a:solidFill>
                  <a:schemeClr val="accent1">
                    <a:lumMod val="75000"/>
                  </a:schemeClr>
                </a:solidFill>
                <a:latin typeface="Futura PT Light" panose="020B0402020204020303"/>
                <a:cs typeface="Arial"/>
              </a:rPr>
              <a:t>to </a:t>
            </a:r>
            <a:r>
              <a:rPr lang="en-GB" sz="1600" b="1" spc="50" dirty="0" smtClean="0">
                <a:solidFill>
                  <a:schemeClr val="accent1">
                    <a:lumMod val="75000"/>
                  </a:schemeClr>
                </a:solidFill>
                <a:latin typeface="Futura PT Light" panose="020B0402020204020303"/>
                <a:cs typeface="Arial"/>
              </a:rPr>
              <a:t>improve recycling rate.  </a:t>
            </a:r>
            <a:endParaRPr lang="en-GB" sz="1600" b="1" spc="50" dirty="0">
              <a:solidFill>
                <a:schemeClr val="accent1">
                  <a:lumMod val="75000"/>
                </a:schemeClr>
              </a:solidFill>
              <a:latin typeface="Futura PT Light" panose="020B0402020204020303"/>
              <a:cs typeface="Arial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D29E1E7-2D30-BC54-84BE-0484EC60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421" y="4903319"/>
            <a:ext cx="325419" cy="200367"/>
          </a:xfrm>
        </p:spPr>
        <p:txBody>
          <a:bodyPr/>
          <a:lstStyle/>
          <a:p>
            <a:fld id="{03146621-A186-7042-92FB-FE96DCD689CA}" type="slidenum">
              <a:rPr lang="en-ES" smtClean="0">
                <a:latin typeface="Futura PT Light" panose="020B0402020204020303"/>
                <a:cs typeface="Arial" panose="020B0604020202020204" pitchFamily="34" charset="0"/>
              </a:rPr>
              <a:pPr/>
              <a:t>10</a:t>
            </a:fld>
            <a:endParaRPr lang="en-ES" dirty="0"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79EFD9-FA6D-BADE-5BD6-778BE7103E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9390" y="4830096"/>
            <a:ext cx="762488" cy="273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17B23F-0438-D1BA-7710-8B9D5379875B}"/>
              </a:ext>
            </a:extLst>
          </p:cNvPr>
          <p:cNvGrpSpPr/>
          <p:nvPr/>
        </p:nvGrpSpPr>
        <p:grpSpPr>
          <a:xfrm>
            <a:off x="8288598" y="4878827"/>
            <a:ext cx="688520" cy="169409"/>
            <a:chOff x="8288598" y="4878827"/>
            <a:chExt cx="688520" cy="169409"/>
          </a:xfrm>
        </p:grpSpPr>
        <p:pic>
          <p:nvPicPr>
            <p:cNvPr id="29" name="Picture 28" descr="A blue number on a black background&#10;&#10;Description automatically generated">
              <a:extLst>
                <a:ext uri="{FF2B5EF4-FFF2-40B4-BE49-F238E27FC236}">
                  <a16:creationId xmlns:a16="http://schemas.microsoft.com/office/drawing/2014/main" id="{4DCDB0EF-7450-D038-8662-6F3CE2DF8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11" y="4878827"/>
              <a:ext cx="262607" cy="169409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93DD1D-FA2B-E2DB-2342-CF2E6DA47D80}"/>
                </a:ext>
              </a:extLst>
            </p:cNvPr>
            <p:cNvCxnSpPr>
              <a:cxnSpLocks/>
            </p:cNvCxnSpPr>
            <p:nvPr/>
          </p:nvCxnSpPr>
          <p:spPr>
            <a:xfrm>
              <a:off x="8608409" y="4878827"/>
              <a:ext cx="0" cy="169409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Slide Number Placeholder 1">
              <a:extLst>
                <a:ext uri="{FF2B5EF4-FFF2-40B4-BE49-F238E27FC236}">
                  <a16:creationId xmlns:a16="http://schemas.microsoft.com/office/drawing/2014/main" id="{1768B235-966C-2FF7-A65B-C4C07449D330}"/>
                </a:ext>
              </a:extLst>
            </p:cNvPr>
            <p:cNvSpPr txBox="1">
              <a:spLocks/>
            </p:cNvSpPr>
            <p:nvPr/>
          </p:nvSpPr>
          <p:spPr>
            <a:xfrm>
              <a:off x="8288598" y="4900949"/>
              <a:ext cx="315114" cy="4571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8000 w 10000"/>
                <a:gd name="connsiteY3" fmla="*/ 10021 h 10021"/>
                <a:gd name="connsiteX4" fmla="*/ 0 w 10000"/>
                <a:gd name="connsiteY4" fmla="*/ 10021 h 10021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7492 w 10000"/>
                <a:gd name="connsiteY3" fmla="*/ 9989 h 10021"/>
                <a:gd name="connsiteX4" fmla="*/ 0 w 10000"/>
                <a:gd name="connsiteY4" fmla="*/ 10021 h 10021"/>
                <a:gd name="connsiteX0" fmla="*/ 0 w 10000"/>
                <a:gd name="connsiteY0" fmla="*/ 10000 h 10000"/>
                <a:gd name="connsiteX1" fmla="*/ 2522 w 10000"/>
                <a:gd name="connsiteY1" fmla="*/ 0 h 10000"/>
                <a:gd name="connsiteX2" fmla="*/ 10000 w 10000"/>
                <a:gd name="connsiteY2" fmla="*/ 0 h 10000"/>
                <a:gd name="connsiteX3" fmla="*/ 7492 w 10000"/>
                <a:gd name="connsiteY3" fmla="*/ 9968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2522" y="0"/>
                  </a:lnTo>
                  <a:lnTo>
                    <a:pt x="10000" y="0"/>
                  </a:lnTo>
                  <a:lnTo>
                    <a:pt x="7492" y="9968"/>
                  </a:lnTo>
                  <a:lnTo>
                    <a:pt x="0" y="10000"/>
                  </a:lnTo>
                  <a:close/>
                </a:path>
              </a:pathLst>
            </a:cu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accent4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fld id="{03146621-A186-7042-92FB-FE96DCD689CA}" type="slidenum">
                <a:rPr lang="en-ES" sz="800" smtClean="0">
                  <a:solidFill>
                    <a:srgbClr val="00488E"/>
                  </a:solidFill>
                  <a:latin typeface="Futura PT Light" panose="020B0402020204020303"/>
                  <a:cs typeface="Arial" panose="020B0604020202020204" pitchFamily="34" charset="0"/>
                </a:rPr>
                <a:pPr marL="0" indent="0" algn="ctr">
                  <a:buNone/>
                </a:pPr>
                <a:t>10</a:t>
              </a:fld>
              <a:endParaRPr lang="en-ES" sz="800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A37A3D4B-8A05-504D-1115-7EEB1E7A8481}"/>
              </a:ext>
            </a:extLst>
          </p:cNvPr>
          <p:cNvSpPr txBox="1">
            <a:spLocks/>
          </p:cNvSpPr>
          <p:nvPr/>
        </p:nvSpPr>
        <p:spPr>
          <a:xfrm>
            <a:off x="4282672" y="1981172"/>
            <a:ext cx="4180977" cy="298235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488E"/>
              </a:buClr>
              <a:buFont typeface="+mj-lt"/>
              <a:buAutoNum type="arabicPeriod"/>
            </a:pPr>
            <a:r>
              <a:rPr lang="en-US" sz="1400" spc="75" dirty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Pumps and other components </a:t>
            </a:r>
            <a:r>
              <a:rPr lang="en-US" sz="1400" spc="75" dirty="0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in mono material solution</a:t>
            </a:r>
          </a:p>
          <a:p>
            <a:pPr marL="342900" indent="-342900">
              <a:buClr>
                <a:srgbClr val="00488E"/>
              </a:buClr>
              <a:buFont typeface="+mj-lt"/>
              <a:buAutoNum type="arabicPeriod"/>
            </a:pP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342900" indent="-342900">
              <a:buClr>
                <a:srgbClr val="00488E"/>
              </a:buClr>
              <a:buFont typeface="+mj-lt"/>
              <a:buAutoNum type="arabicPeriod"/>
            </a:pPr>
            <a:r>
              <a:rPr lang="en-US" sz="1400" spc="75" dirty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Pumps </a:t>
            </a:r>
            <a:r>
              <a:rPr lang="en-US" sz="1400" spc="75" dirty="0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can </a:t>
            </a:r>
            <a:r>
              <a:rPr lang="en-US" sz="1400" spc="75" dirty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be easily removed, simplifying proper recycling for the end consumer.</a:t>
            </a:r>
          </a:p>
          <a:p>
            <a:pPr marL="342900" indent="-342900">
              <a:buClr>
                <a:srgbClr val="00488E"/>
              </a:buClr>
              <a:buFont typeface="+mj-lt"/>
              <a:buAutoNum type="arabicPeriod"/>
            </a:pPr>
            <a:endParaRPr lang="en-US" sz="1400" spc="75" dirty="0" smtClean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342900" indent="-342900">
              <a:buClr>
                <a:srgbClr val="00488E"/>
              </a:buClr>
              <a:buFont typeface="+mj-lt"/>
              <a:buAutoNum type="arabicPeriod"/>
            </a:pPr>
            <a:r>
              <a:rPr lang="en-US" sz="1400" spc="75" dirty="0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2 waste bins (Glass and Plastic)</a:t>
            </a:r>
            <a:r>
              <a:rPr lang="en-US" sz="1050" spc="75" dirty="0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*</a:t>
            </a:r>
          </a:p>
          <a:p>
            <a:pPr marL="342900" indent="-342900">
              <a:buClr>
                <a:srgbClr val="00488E"/>
              </a:buClr>
              <a:buFont typeface="+mj-lt"/>
              <a:buAutoNum type="arabicPeriod"/>
            </a:pP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342900" indent="-342900">
              <a:buClr>
                <a:srgbClr val="00488E"/>
              </a:buClr>
              <a:buFont typeface="+mj-lt"/>
              <a:buAutoNum type="arabicPeriod"/>
            </a:pPr>
            <a:endParaRPr lang="en-US" sz="1400" spc="75" dirty="0" smtClean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342900" indent="-342900">
              <a:buClr>
                <a:srgbClr val="00488E"/>
              </a:buClr>
              <a:buFont typeface="+mj-lt"/>
              <a:buAutoNum type="arabicPeriod"/>
            </a:pP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342900" indent="-342900">
              <a:buClr>
                <a:srgbClr val="00488E"/>
              </a:buClr>
              <a:buFont typeface="+mj-lt"/>
              <a:buAutoNum type="arabicPeriod"/>
            </a:pPr>
            <a:endParaRPr lang="en-US" sz="1400" spc="75" dirty="0" smtClean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buClr>
                <a:srgbClr val="00488E"/>
              </a:buClr>
            </a:pPr>
            <a:endParaRPr lang="en-US" sz="1400" spc="75" dirty="0" smtClean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buClr>
                <a:srgbClr val="00488E"/>
              </a:buClr>
            </a:pPr>
            <a:r>
              <a:rPr lang="en-US" sz="800" spc="75" dirty="0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* After proper cleaning of residual</a:t>
            </a:r>
            <a:endParaRPr lang="en-US" sz="8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171450" indent="-171450">
              <a:buClr>
                <a:srgbClr val="00488E"/>
              </a:buClr>
              <a:buFont typeface="Arial" panose="020B0604020202020204" pitchFamily="34" charset="0"/>
              <a:buChar char="•"/>
            </a:pP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buClr>
                <a:srgbClr val="00488E"/>
              </a:buClr>
            </a:pP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171450" indent="-171450">
              <a:buClr>
                <a:srgbClr val="00488E"/>
              </a:buClr>
              <a:buFont typeface="Arial" panose="020B0604020202020204" pitchFamily="34" charset="0"/>
              <a:buChar char="•"/>
            </a:pPr>
            <a:endParaRPr lang="en-US" sz="10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171450" indent="-171450">
              <a:buClr>
                <a:srgbClr val="00488E"/>
              </a:buClr>
              <a:buFont typeface="Arial" panose="020B0604020202020204" pitchFamily="34" charset="0"/>
              <a:buChar char="•"/>
            </a:pPr>
            <a:endParaRPr lang="en-US" sz="10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171450" indent="-171450">
              <a:buClr>
                <a:srgbClr val="00488E"/>
              </a:buClr>
              <a:buFont typeface="Arial" panose="020B0604020202020204" pitchFamily="34" charset="0"/>
              <a:buChar char="•"/>
            </a:pPr>
            <a:endParaRPr lang="en-US" sz="10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43594C51-35F4-B84F-B89D-99BE29CAC0FA}"/>
              </a:ext>
            </a:extLst>
          </p:cNvPr>
          <p:cNvSpPr txBox="1"/>
          <p:nvPr/>
        </p:nvSpPr>
        <p:spPr>
          <a:xfrm>
            <a:off x="360099" y="371619"/>
            <a:ext cx="7845146" cy="44275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en-GB" sz="3200" spc="75" dirty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Designing </a:t>
            </a:r>
            <a:r>
              <a:rPr lang="en-GB" sz="3200" b="1" spc="75" dirty="0" smtClean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Easy </a:t>
            </a:r>
            <a:r>
              <a:rPr lang="en-GB" sz="3200" b="1" spc="75" dirty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to </a:t>
            </a:r>
            <a:r>
              <a:rPr lang="en-GB" sz="3200" b="1" spc="75" dirty="0" smtClean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Recycle </a:t>
            </a:r>
            <a:r>
              <a:rPr lang="en-GB" sz="3200" spc="75" dirty="0" smtClean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Products</a:t>
            </a:r>
            <a:endParaRPr lang="en-GB" sz="3200" spc="75" dirty="0">
              <a:solidFill>
                <a:srgbClr val="00488E"/>
              </a:solidFill>
              <a:latin typeface="Futura PT Light"/>
              <a:cs typeface="Futura Medium" panose="020B0602020204020303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99" y="1272886"/>
            <a:ext cx="3513021" cy="35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990" y="792877"/>
            <a:ext cx="2578832" cy="3865199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967258C2-BA90-AF6B-74A8-B30B9900509E}"/>
              </a:ext>
            </a:extLst>
          </p:cNvPr>
          <p:cNvSpPr txBox="1"/>
          <p:nvPr/>
        </p:nvSpPr>
        <p:spPr>
          <a:xfrm>
            <a:off x="386695" y="762625"/>
            <a:ext cx="5456321" cy="25391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en-GB" sz="1050" spc="375" dirty="0" smtClean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DECORATION TO </a:t>
            </a:r>
            <a:r>
              <a:rPr lang="en-GB" sz="1050" spc="3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ALLOW 100% RECYCLABILITY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77B11-6F62-A9A1-AD81-4F8DECB988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9390" y="4830096"/>
            <a:ext cx="762488" cy="273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6DBB22-4CFC-0372-4CF8-A03382889FE0}"/>
              </a:ext>
            </a:extLst>
          </p:cNvPr>
          <p:cNvGrpSpPr/>
          <p:nvPr/>
        </p:nvGrpSpPr>
        <p:grpSpPr>
          <a:xfrm>
            <a:off x="8288598" y="4878827"/>
            <a:ext cx="688520" cy="169409"/>
            <a:chOff x="8288598" y="4878827"/>
            <a:chExt cx="688520" cy="169409"/>
          </a:xfrm>
        </p:grpSpPr>
        <p:pic>
          <p:nvPicPr>
            <p:cNvPr id="7" name="Picture 6" descr="A blue number on a black background&#10;&#10;Description automatically generated">
              <a:extLst>
                <a:ext uri="{FF2B5EF4-FFF2-40B4-BE49-F238E27FC236}">
                  <a16:creationId xmlns:a16="http://schemas.microsoft.com/office/drawing/2014/main" id="{7BAA931E-3914-B7F3-7FE0-FF1D49B27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11" y="4878827"/>
              <a:ext cx="262607" cy="169409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785C3A-3BC1-A7D8-68C7-E169F454294E}"/>
                </a:ext>
              </a:extLst>
            </p:cNvPr>
            <p:cNvCxnSpPr>
              <a:cxnSpLocks/>
            </p:cNvCxnSpPr>
            <p:nvPr/>
          </p:nvCxnSpPr>
          <p:spPr>
            <a:xfrm>
              <a:off x="8608409" y="4878827"/>
              <a:ext cx="0" cy="169409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Slide Number Placeholder 1">
              <a:extLst>
                <a:ext uri="{FF2B5EF4-FFF2-40B4-BE49-F238E27FC236}">
                  <a16:creationId xmlns:a16="http://schemas.microsoft.com/office/drawing/2014/main" id="{234D36B3-E150-593A-C1AA-67FC9C2B52A8}"/>
                </a:ext>
              </a:extLst>
            </p:cNvPr>
            <p:cNvSpPr txBox="1">
              <a:spLocks/>
            </p:cNvSpPr>
            <p:nvPr/>
          </p:nvSpPr>
          <p:spPr>
            <a:xfrm>
              <a:off x="8288598" y="4886201"/>
              <a:ext cx="315114" cy="4571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8000 w 10000"/>
                <a:gd name="connsiteY3" fmla="*/ 10021 h 10021"/>
                <a:gd name="connsiteX4" fmla="*/ 0 w 10000"/>
                <a:gd name="connsiteY4" fmla="*/ 10021 h 10021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7492 w 10000"/>
                <a:gd name="connsiteY3" fmla="*/ 9989 h 10021"/>
                <a:gd name="connsiteX4" fmla="*/ 0 w 10000"/>
                <a:gd name="connsiteY4" fmla="*/ 10021 h 10021"/>
                <a:gd name="connsiteX0" fmla="*/ 0 w 10000"/>
                <a:gd name="connsiteY0" fmla="*/ 10000 h 10000"/>
                <a:gd name="connsiteX1" fmla="*/ 2522 w 10000"/>
                <a:gd name="connsiteY1" fmla="*/ 0 h 10000"/>
                <a:gd name="connsiteX2" fmla="*/ 10000 w 10000"/>
                <a:gd name="connsiteY2" fmla="*/ 0 h 10000"/>
                <a:gd name="connsiteX3" fmla="*/ 7492 w 10000"/>
                <a:gd name="connsiteY3" fmla="*/ 9968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2522" y="0"/>
                  </a:lnTo>
                  <a:lnTo>
                    <a:pt x="10000" y="0"/>
                  </a:lnTo>
                  <a:lnTo>
                    <a:pt x="7492" y="9968"/>
                  </a:lnTo>
                  <a:lnTo>
                    <a:pt x="0" y="10000"/>
                  </a:lnTo>
                  <a:close/>
                </a:path>
              </a:pathLst>
            </a:cu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accent4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fld id="{03146621-A186-7042-92FB-FE96DCD689CA}" type="slidenum">
                <a:rPr lang="en-ES" sz="800" smtClean="0">
                  <a:solidFill>
                    <a:srgbClr val="00488E"/>
                  </a:solidFill>
                  <a:latin typeface="Futura PT Light" panose="020B0402020204020303"/>
                  <a:cs typeface="Arial" panose="020B0604020202020204" pitchFamily="34" charset="0"/>
                </a:rPr>
                <a:pPr marL="0" indent="0" algn="ctr">
                  <a:buNone/>
                </a:pPr>
                <a:t>11</a:t>
              </a:fld>
              <a:endParaRPr lang="en-ES" sz="800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6">
            <a:extLst>
              <a:ext uri="{FF2B5EF4-FFF2-40B4-BE49-F238E27FC236}">
                <a16:creationId xmlns:a16="http://schemas.microsoft.com/office/drawing/2014/main" id="{F313A369-A759-FA2C-F020-5B3E0BED7136}"/>
              </a:ext>
            </a:extLst>
          </p:cNvPr>
          <p:cNvSpPr txBox="1"/>
          <p:nvPr/>
        </p:nvSpPr>
        <p:spPr>
          <a:xfrm>
            <a:off x="347605" y="1161450"/>
            <a:ext cx="6603160" cy="3485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Light Transmission.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Guarantee minimum light transmission to ensure 100 % recyclability. According to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a recent study by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Estée Lauder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*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 [see below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]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, LT above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5%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guarantee 100% recycling. Standard methods in definition.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Coatings.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Solvent free ecofriendly technology of powder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coatings and decorative transfer. Crushed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bottles are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melted,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organic materials (e.g. paint) burn off. 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UV Barrier Coatings.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Maintain 100% glass light transmission but filter UV to preserve fragrances. Alternative to opaque and not recyclable containers.</a:t>
            </a: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Clr>
                <a:srgbClr val="00488E"/>
              </a:buClr>
              <a:defRPr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Clr>
                <a:srgbClr val="00488E"/>
              </a:buClr>
              <a:defRPr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Clr>
                <a:srgbClr val="00488E"/>
              </a:buClr>
              <a:defRPr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94" y="3200470"/>
            <a:ext cx="5424086" cy="18477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594C51-35F4-B84F-B89D-99BE29CAC0FA}"/>
              </a:ext>
            </a:extLst>
          </p:cNvPr>
          <p:cNvSpPr txBox="1"/>
          <p:nvPr/>
        </p:nvSpPr>
        <p:spPr>
          <a:xfrm>
            <a:off x="347605" y="374047"/>
            <a:ext cx="7845146" cy="44275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en-GB" sz="3200" spc="75" dirty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Designing </a:t>
            </a:r>
            <a:r>
              <a:rPr lang="en-GB" sz="3200" b="1" spc="75" dirty="0" smtClean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Easy </a:t>
            </a:r>
            <a:r>
              <a:rPr lang="en-GB" sz="3200" b="1" spc="75" dirty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to </a:t>
            </a:r>
            <a:r>
              <a:rPr lang="en-GB" sz="3200" b="1" spc="75" dirty="0" smtClean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Recycle </a:t>
            </a:r>
            <a:r>
              <a:rPr lang="en-GB" sz="3200" spc="75" dirty="0" smtClean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Products</a:t>
            </a:r>
            <a:endParaRPr lang="en-GB" sz="3200" spc="75" dirty="0">
              <a:solidFill>
                <a:srgbClr val="00488E"/>
              </a:solidFill>
              <a:latin typeface="Futura PT Light"/>
              <a:cs typeface="Futura Medium" panose="020B0602020204020303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9478" y="4794978"/>
            <a:ext cx="14750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Futura PT Light" panose="020B0402020204020303"/>
              </a:rPr>
              <a:t>* </a:t>
            </a:r>
            <a:r>
              <a:rPr lang="en-US" sz="800" dirty="0" smtClean="0">
                <a:latin typeface="Futura PT Light" panose="020B0402020204020303"/>
              </a:rPr>
              <a:t>Driving Sustainability Study </a:t>
            </a:r>
            <a:endParaRPr lang="en-US" sz="800" dirty="0">
              <a:latin typeface="Futura PT Light" panose="020B04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52682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44" y="1370243"/>
            <a:ext cx="1894477" cy="2841716"/>
          </a:xfrm>
          <a:prstGeom prst="rect">
            <a:avLst/>
          </a:prstGeom>
        </p:spPr>
      </p:pic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7EF6682B-32F3-C652-F844-17FA52798477}"/>
              </a:ext>
            </a:extLst>
          </p:cNvPr>
          <p:cNvSpPr/>
          <p:nvPr/>
        </p:nvSpPr>
        <p:spPr>
          <a:xfrm>
            <a:off x="0" y="11498"/>
            <a:ext cx="9144000" cy="5143500"/>
          </a:xfrm>
          <a:prstGeom prst="rect">
            <a:avLst/>
          </a:prstGeom>
          <a:solidFill>
            <a:srgbClr val="BBE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TextBox 6">
            <a:extLst>
              <a:ext uri="{FF2B5EF4-FFF2-40B4-BE49-F238E27FC236}">
                <a16:creationId xmlns:a16="http://schemas.microsoft.com/office/drawing/2014/main" id="{C420238D-24EB-6548-792C-BE1B57D8C6A5}"/>
              </a:ext>
            </a:extLst>
          </p:cNvPr>
          <p:cNvSpPr txBox="1"/>
          <p:nvPr/>
        </p:nvSpPr>
        <p:spPr>
          <a:xfrm>
            <a:off x="-260599" y="2099498"/>
            <a:ext cx="91439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37">
              <a:defRPr/>
            </a:pPr>
            <a:r>
              <a:rPr lang="en-US" sz="4000" spc="75" dirty="0" smtClean="0">
                <a:solidFill>
                  <a:srgbClr val="00468E"/>
                </a:solidFill>
                <a:latin typeface="Futura PT Light" panose="020B0402020204020303"/>
                <a:cs typeface="Arial" panose="020B0604020202020204" pitchFamily="34" charset="0"/>
              </a:rPr>
              <a:t>Thank</a:t>
            </a:r>
            <a:r>
              <a:rPr lang="en-US" sz="4000" b="1" spc="75" dirty="0" smtClean="0">
                <a:solidFill>
                  <a:srgbClr val="00468E"/>
                </a:solidFill>
                <a:latin typeface="Futura PT Light" panose="020B0402020204020303"/>
                <a:cs typeface="Arial" panose="020B0604020202020204" pitchFamily="34" charset="0"/>
              </a:rPr>
              <a:t> </a:t>
            </a:r>
            <a:endParaRPr lang="en-US" sz="4000" b="1" spc="75" dirty="0">
              <a:solidFill>
                <a:srgbClr val="00468E"/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algn="ctr" defTabSz="514337">
              <a:defRPr/>
            </a:pPr>
            <a:r>
              <a:rPr lang="en-US" sz="4000" spc="75" dirty="0" smtClean="0">
                <a:solidFill>
                  <a:srgbClr val="00468E"/>
                </a:solidFill>
                <a:latin typeface="Futura PT Light" panose="020B0402020204020303"/>
                <a:cs typeface="Arial" panose="020B0604020202020204" pitchFamily="34" charset="0"/>
              </a:rPr>
              <a:t>        </a:t>
            </a:r>
            <a:r>
              <a:rPr lang="en-US" sz="4000" b="1" spc="75" dirty="0" smtClean="0">
                <a:solidFill>
                  <a:srgbClr val="00468E"/>
                </a:solidFill>
                <a:latin typeface="Futura PT Light" panose="020B0402020204020303"/>
                <a:cs typeface="Arial" panose="020B0604020202020204" pitchFamily="34" charset="0"/>
              </a:rPr>
              <a:t>You !</a:t>
            </a:r>
            <a:endParaRPr lang="en-US" sz="4000" b="1" spc="75" dirty="0">
              <a:solidFill>
                <a:srgbClr val="0046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2D800C-EB84-2B43-41E8-D0ABC312C00F}"/>
              </a:ext>
            </a:extLst>
          </p:cNvPr>
          <p:cNvCxnSpPr>
            <a:cxnSpLocks/>
          </p:cNvCxnSpPr>
          <p:nvPr/>
        </p:nvCxnSpPr>
        <p:spPr>
          <a:xfrm>
            <a:off x="8717387" y="4927942"/>
            <a:ext cx="0" cy="1264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phic 9">
            <a:extLst>
              <a:ext uri="{FF2B5EF4-FFF2-40B4-BE49-F238E27FC236}">
                <a16:creationId xmlns:a16="http://schemas.microsoft.com/office/drawing/2014/main" id="{9414749C-A51D-3135-1589-8FFCBA897DED}"/>
              </a:ext>
            </a:extLst>
          </p:cNvPr>
          <p:cNvGrpSpPr>
            <a:grpSpLocks noChangeAspect="1"/>
          </p:cNvGrpSpPr>
          <p:nvPr/>
        </p:nvGrpSpPr>
        <p:grpSpPr>
          <a:xfrm>
            <a:off x="8831900" y="4923179"/>
            <a:ext cx="210377" cy="135000"/>
            <a:chOff x="4723582" y="2126743"/>
            <a:chExt cx="2744835" cy="1761373"/>
          </a:xfrm>
          <a:solidFill>
            <a:srgbClr val="000000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DFA44C-FEE7-783C-F470-6C42E1278C1A}"/>
                </a:ext>
              </a:extLst>
            </p:cNvPr>
            <p:cNvSpPr/>
            <p:nvPr/>
          </p:nvSpPr>
          <p:spPr>
            <a:xfrm>
              <a:off x="6314901" y="2738899"/>
              <a:ext cx="940324" cy="939148"/>
            </a:xfrm>
            <a:custGeom>
              <a:avLst/>
              <a:gdLst>
                <a:gd name="connsiteX0" fmla="*/ 189397 w 940324"/>
                <a:gd name="connsiteY0" fmla="*/ 469573 h 939148"/>
                <a:gd name="connsiteX1" fmla="*/ 471114 w 940324"/>
                <a:gd name="connsiteY1" fmla="*/ 750936 h 939148"/>
                <a:gd name="connsiteX2" fmla="*/ 752831 w 940324"/>
                <a:gd name="connsiteY2" fmla="*/ 469573 h 939148"/>
                <a:gd name="connsiteX3" fmla="*/ 471114 w 940324"/>
                <a:gd name="connsiteY3" fmla="*/ 188209 h 939148"/>
                <a:gd name="connsiteX4" fmla="*/ 189397 w 940324"/>
                <a:gd name="connsiteY4" fmla="*/ 469573 h 939148"/>
                <a:gd name="connsiteX5" fmla="*/ 0 w 940324"/>
                <a:gd name="connsiteY5" fmla="*/ 469573 h 939148"/>
                <a:gd name="connsiteX6" fmla="*/ 470162 w 940324"/>
                <a:gd name="connsiteY6" fmla="*/ 0 h 939148"/>
                <a:gd name="connsiteX7" fmla="*/ 940325 w 940324"/>
                <a:gd name="connsiteY7" fmla="*/ 469573 h 939148"/>
                <a:gd name="connsiteX8" fmla="*/ 470162 w 940324"/>
                <a:gd name="connsiteY8" fmla="*/ 939146 h 939148"/>
                <a:gd name="connsiteX9" fmla="*/ 0 w 940324"/>
                <a:gd name="connsiteY9" fmla="*/ 469573 h 93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0324" h="939148">
                  <a:moveTo>
                    <a:pt x="189397" y="469573"/>
                  </a:moveTo>
                  <a:cubicBezTo>
                    <a:pt x="189397" y="624513"/>
                    <a:pt x="315028" y="750936"/>
                    <a:pt x="471114" y="750936"/>
                  </a:cubicBezTo>
                  <a:cubicBezTo>
                    <a:pt x="626249" y="750936"/>
                    <a:pt x="752831" y="625463"/>
                    <a:pt x="752831" y="469573"/>
                  </a:cubicBezTo>
                  <a:cubicBezTo>
                    <a:pt x="752831" y="314633"/>
                    <a:pt x="627200" y="188209"/>
                    <a:pt x="471114" y="188209"/>
                  </a:cubicBezTo>
                  <a:cubicBezTo>
                    <a:pt x="315980" y="189160"/>
                    <a:pt x="189397" y="314633"/>
                    <a:pt x="189397" y="469573"/>
                  </a:cubicBezTo>
                  <a:moveTo>
                    <a:pt x="0" y="469573"/>
                  </a:moveTo>
                  <a:cubicBezTo>
                    <a:pt x="0" y="210072"/>
                    <a:pt x="210336" y="0"/>
                    <a:pt x="470162" y="0"/>
                  </a:cubicBezTo>
                  <a:cubicBezTo>
                    <a:pt x="729989" y="0"/>
                    <a:pt x="940325" y="210072"/>
                    <a:pt x="940325" y="469573"/>
                  </a:cubicBezTo>
                  <a:cubicBezTo>
                    <a:pt x="940325" y="729074"/>
                    <a:pt x="729989" y="939146"/>
                    <a:pt x="470162" y="939146"/>
                  </a:cubicBezTo>
                  <a:cubicBezTo>
                    <a:pt x="211288" y="940096"/>
                    <a:pt x="0" y="729074"/>
                    <a:pt x="0" y="469573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 dirty="0">
                <a:solidFill>
                  <a:prstClr val="black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10C42C2-04C1-0509-F056-C0232DB22211}"/>
                </a:ext>
              </a:extLst>
            </p:cNvPr>
            <p:cNvSpPr/>
            <p:nvPr/>
          </p:nvSpPr>
          <p:spPr>
            <a:xfrm>
              <a:off x="5904699" y="2336815"/>
              <a:ext cx="563433" cy="825079"/>
            </a:xfrm>
            <a:custGeom>
              <a:avLst/>
              <a:gdLst>
                <a:gd name="connsiteX0" fmla="*/ 0 w 563433"/>
                <a:gd name="connsiteY0" fmla="*/ 21863 h 825079"/>
                <a:gd name="connsiteX1" fmla="*/ 21890 w 563433"/>
                <a:gd name="connsiteY1" fmla="*/ 0 h 825079"/>
                <a:gd name="connsiteX2" fmla="*/ 541543 w 563433"/>
                <a:gd name="connsiteY2" fmla="*/ 0 h 825079"/>
                <a:gd name="connsiteX3" fmla="*/ 563434 w 563433"/>
                <a:gd name="connsiteY3" fmla="*/ 21863 h 825079"/>
                <a:gd name="connsiteX4" fmla="*/ 563434 w 563433"/>
                <a:gd name="connsiteY4" fmla="*/ 140682 h 825079"/>
                <a:gd name="connsiteX5" fmla="*/ 541543 w 563433"/>
                <a:gd name="connsiteY5" fmla="*/ 162544 h 825079"/>
                <a:gd name="connsiteX6" fmla="*/ 363567 w 563433"/>
                <a:gd name="connsiteY6" fmla="*/ 162544 h 825079"/>
                <a:gd name="connsiteX7" fmla="*/ 363567 w 563433"/>
                <a:gd name="connsiteY7" fmla="*/ 803217 h 825079"/>
                <a:gd name="connsiteX8" fmla="*/ 341677 w 563433"/>
                <a:gd name="connsiteY8" fmla="*/ 825079 h 825079"/>
                <a:gd name="connsiteX9" fmla="*/ 222708 w 563433"/>
                <a:gd name="connsiteY9" fmla="*/ 825079 h 825079"/>
                <a:gd name="connsiteX10" fmla="*/ 200818 w 563433"/>
                <a:gd name="connsiteY10" fmla="*/ 803217 h 825079"/>
                <a:gd name="connsiteX11" fmla="*/ 200818 w 563433"/>
                <a:gd name="connsiteY11" fmla="*/ 163495 h 825079"/>
                <a:gd name="connsiteX12" fmla="*/ 22842 w 563433"/>
                <a:gd name="connsiteY12" fmla="*/ 163495 h 825079"/>
                <a:gd name="connsiteX13" fmla="*/ 952 w 563433"/>
                <a:gd name="connsiteY13" fmla="*/ 141632 h 825079"/>
                <a:gd name="connsiteX14" fmla="*/ 952 w 563433"/>
                <a:gd name="connsiteY14" fmla="*/ 21863 h 82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433" h="825079">
                  <a:moveTo>
                    <a:pt x="0" y="21863"/>
                  </a:moveTo>
                  <a:cubicBezTo>
                    <a:pt x="0" y="9506"/>
                    <a:pt x="9517" y="0"/>
                    <a:pt x="21890" y="0"/>
                  </a:cubicBezTo>
                  <a:lnTo>
                    <a:pt x="541543" y="0"/>
                  </a:lnTo>
                  <a:cubicBezTo>
                    <a:pt x="553916" y="0"/>
                    <a:pt x="563434" y="9506"/>
                    <a:pt x="563434" y="21863"/>
                  </a:cubicBezTo>
                  <a:lnTo>
                    <a:pt x="563434" y="140682"/>
                  </a:lnTo>
                  <a:cubicBezTo>
                    <a:pt x="563434" y="153039"/>
                    <a:pt x="553916" y="162544"/>
                    <a:pt x="541543" y="162544"/>
                  </a:cubicBezTo>
                  <a:lnTo>
                    <a:pt x="363567" y="162544"/>
                  </a:lnTo>
                  <a:lnTo>
                    <a:pt x="363567" y="803217"/>
                  </a:lnTo>
                  <a:cubicBezTo>
                    <a:pt x="363567" y="815574"/>
                    <a:pt x="354050" y="825079"/>
                    <a:pt x="341677" y="825079"/>
                  </a:cubicBezTo>
                  <a:lnTo>
                    <a:pt x="222708" y="825079"/>
                  </a:lnTo>
                  <a:cubicBezTo>
                    <a:pt x="210336" y="825079"/>
                    <a:pt x="200818" y="814623"/>
                    <a:pt x="200818" y="803217"/>
                  </a:cubicBezTo>
                  <a:lnTo>
                    <a:pt x="200818" y="163495"/>
                  </a:lnTo>
                  <a:lnTo>
                    <a:pt x="22842" y="163495"/>
                  </a:lnTo>
                  <a:cubicBezTo>
                    <a:pt x="10469" y="163495"/>
                    <a:pt x="952" y="153989"/>
                    <a:pt x="952" y="141632"/>
                  </a:cubicBezTo>
                  <a:lnTo>
                    <a:pt x="952" y="21863"/>
                  </a:lnTo>
                  <a:close/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 dirty="0">
                <a:solidFill>
                  <a:prstClr val="black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A92DE43-19A8-655B-26B0-1A486CBCC650}"/>
                </a:ext>
              </a:extLst>
            </p:cNvPr>
            <p:cNvSpPr/>
            <p:nvPr/>
          </p:nvSpPr>
          <p:spPr>
            <a:xfrm>
              <a:off x="6105517" y="2527876"/>
              <a:ext cx="1362900" cy="1359291"/>
            </a:xfrm>
            <a:custGeom>
              <a:avLst/>
              <a:gdLst>
                <a:gd name="connsiteX0" fmla="*/ 0 w 1362900"/>
                <a:gd name="connsiteY0" fmla="*/ 680595 h 1359291"/>
                <a:gd name="connsiteX1" fmla="*/ 16180 w 1362900"/>
                <a:gd name="connsiteY1" fmla="*/ 663485 h 1359291"/>
                <a:gd name="connsiteX2" fmla="*/ 147521 w 1362900"/>
                <a:gd name="connsiteY2" fmla="*/ 663485 h 1359291"/>
                <a:gd name="connsiteX3" fmla="*/ 164652 w 1362900"/>
                <a:gd name="connsiteY3" fmla="*/ 680595 h 1359291"/>
                <a:gd name="connsiteX4" fmla="*/ 681450 w 1362900"/>
                <a:gd name="connsiteY4" fmla="*/ 1196745 h 1359291"/>
                <a:gd name="connsiteX5" fmla="*/ 1198248 w 1362900"/>
                <a:gd name="connsiteY5" fmla="*/ 680595 h 1359291"/>
                <a:gd name="connsiteX6" fmla="*/ 681450 w 1362900"/>
                <a:gd name="connsiteY6" fmla="*/ 164446 h 1359291"/>
                <a:gd name="connsiteX7" fmla="*/ 228419 w 1362900"/>
                <a:gd name="connsiteY7" fmla="*/ 433452 h 1359291"/>
                <a:gd name="connsiteX8" fmla="*/ 218902 w 1362900"/>
                <a:gd name="connsiteY8" fmla="*/ 433452 h 1359291"/>
                <a:gd name="connsiteX9" fmla="*/ 218902 w 1362900"/>
                <a:gd name="connsiteY9" fmla="*/ 182506 h 1359291"/>
                <a:gd name="connsiteX10" fmla="*/ 682402 w 1362900"/>
                <a:gd name="connsiteY10" fmla="*/ 0 h 1359291"/>
                <a:gd name="connsiteX11" fmla="*/ 1362900 w 1362900"/>
                <a:gd name="connsiteY11" fmla="*/ 679645 h 1359291"/>
                <a:gd name="connsiteX12" fmla="*/ 682402 w 1362900"/>
                <a:gd name="connsiteY12" fmla="*/ 1359290 h 1359291"/>
                <a:gd name="connsiteX13" fmla="*/ 0 w 1362900"/>
                <a:gd name="connsiteY13" fmla="*/ 680595 h 135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2900" h="1359291">
                  <a:moveTo>
                    <a:pt x="0" y="680595"/>
                  </a:moveTo>
                  <a:cubicBezTo>
                    <a:pt x="0" y="671090"/>
                    <a:pt x="6662" y="663485"/>
                    <a:pt x="16180" y="663485"/>
                  </a:cubicBezTo>
                  <a:lnTo>
                    <a:pt x="147521" y="663485"/>
                  </a:lnTo>
                  <a:cubicBezTo>
                    <a:pt x="157038" y="663485"/>
                    <a:pt x="164652" y="671090"/>
                    <a:pt x="164652" y="680595"/>
                  </a:cubicBezTo>
                  <a:cubicBezTo>
                    <a:pt x="164652" y="965761"/>
                    <a:pt x="395926" y="1196745"/>
                    <a:pt x="681450" y="1196745"/>
                  </a:cubicBezTo>
                  <a:cubicBezTo>
                    <a:pt x="966974" y="1196745"/>
                    <a:pt x="1198248" y="965761"/>
                    <a:pt x="1198248" y="680595"/>
                  </a:cubicBezTo>
                  <a:cubicBezTo>
                    <a:pt x="1198248" y="395430"/>
                    <a:pt x="966974" y="164446"/>
                    <a:pt x="681450" y="164446"/>
                  </a:cubicBezTo>
                  <a:cubicBezTo>
                    <a:pt x="485390" y="164446"/>
                    <a:pt x="314076" y="275660"/>
                    <a:pt x="228419" y="433452"/>
                  </a:cubicBezTo>
                  <a:cubicBezTo>
                    <a:pt x="225564" y="439155"/>
                    <a:pt x="218902" y="441056"/>
                    <a:pt x="218902" y="433452"/>
                  </a:cubicBezTo>
                  <a:cubicBezTo>
                    <a:pt x="218902" y="417292"/>
                    <a:pt x="218902" y="182506"/>
                    <a:pt x="218902" y="182506"/>
                  </a:cubicBezTo>
                  <a:cubicBezTo>
                    <a:pt x="340725" y="69390"/>
                    <a:pt x="502522" y="0"/>
                    <a:pt x="682402" y="0"/>
                  </a:cubicBezTo>
                  <a:cubicBezTo>
                    <a:pt x="1058342" y="0"/>
                    <a:pt x="1362900" y="304177"/>
                    <a:pt x="1362900" y="679645"/>
                  </a:cubicBezTo>
                  <a:cubicBezTo>
                    <a:pt x="1362900" y="1055113"/>
                    <a:pt x="1058342" y="1359290"/>
                    <a:pt x="682402" y="1359290"/>
                  </a:cubicBezTo>
                  <a:cubicBezTo>
                    <a:pt x="304559" y="1360240"/>
                    <a:pt x="0" y="1056064"/>
                    <a:pt x="0" y="680595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 dirty="0">
                <a:solidFill>
                  <a:prstClr val="black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10176C9-8425-DEC9-6817-5432DF550CC1}"/>
                </a:ext>
              </a:extLst>
            </p:cNvPr>
            <p:cNvSpPr/>
            <p:nvPr/>
          </p:nvSpPr>
          <p:spPr>
            <a:xfrm>
              <a:off x="4936773" y="2126743"/>
              <a:ext cx="1532310" cy="1550350"/>
            </a:xfrm>
            <a:custGeom>
              <a:avLst/>
              <a:gdLst>
                <a:gd name="connsiteX0" fmla="*/ 484439 w 1532310"/>
                <a:gd name="connsiteY0" fmla="*/ 0 h 1550350"/>
                <a:gd name="connsiteX1" fmla="*/ 1510421 w 1532310"/>
                <a:gd name="connsiteY1" fmla="*/ 0 h 1550350"/>
                <a:gd name="connsiteX2" fmla="*/ 1532311 w 1532310"/>
                <a:gd name="connsiteY2" fmla="*/ 21863 h 1550350"/>
                <a:gd name="connsiteX3" fmla="*/ 1532311 w 1532310"/>
                <a:gd name="connsiteY3" fmla="*/ 140682 h 1550350"/>
                <a:gd name="connsiteX4" fmla="*/ 1510421 w 1532310"/>
                <a:gd name="connsiteY4" fmla="*/ 162544 h 1550350"/>
                <a:gd name="connsiteX5" fmla="*/ 484439 w 1532310"/>
                <a:gd name="connsiteY5" fmla="*/ 162544 h 1550350"/>
                <a:gd name="connsiteX6" fmla="*/ 231274 w 1532310"/>
                <a:gd name="connsiteY6" fmla="*/ 401133 h 1550350"/>
                <a:gd name="connsiteX7" fmla="*/ 484439 w 1532310"/>
                <a:gd name="connsiteY7" fmla="*/ 636870 h 1550350"/>
                <a:gd name="connsiteX8" fmla="*/ 928904 w 1532310"/>
                <a:gd name="connsiteY8" fmla="*/ 1080778 h 1550350"/>
                <a:gd name="connsiteX9" fmla="*/ 484439 w 1532310"/>
                <a:gd name="connsiteY9" fmla="*/ 1550351 h 1550350"/>
                <a:gd name="connsiteX10" fmla="*/ 0 w 1532310"/>
                <a:gd name="connsiteY10" fmla="*/ 1080778 h 1550350"/>
                <a:gd name="connsiteX11" fmla="*/ 16180 w 1532310"/>
                <a:gd name="connsiteY11" fmla="*/ 1063668 h 1550350"/>
                <a:gd name="connsiteX12" fmla="*/ 142762 w 1532310"/>
                <a:gd name="connsiteY12" fmla="*/ 1063668 h 1550350"/>
                <a:gd name="connsiteX13" fmla="*/ 159893 w 1532310"/>
                <a:gd name="connsiteY13" fmla="*/ 1080778 h 1550350"/>
                <a:gd name="connsiteX14" fmla="*/ 484439 w 1532310"/>
                <a:gd name="connsiteY14" fmla="*/ 1385905 h 1550350"/>
                <a:gd name="connsiteX15" fmla="*/ 766155 w 1532310"/>
                <a:gd name="connsiteY15" fmla="*/ 1080778 h 1550350"/>
                <a:gd name="connsiteX16" fmla="*/ 485390 w 1532310"/>
                <a:gd name="connsiteY16" fmla="*/ 799414 h 1550350"/>
                <a:gd name="connsiteX17" fmla="*/ 69477 w 1532310"/>
                <a:gd name="connsiteY17" fmla="*/ 399232 h 1550350"/>
                <a:gd name="connsiteX18" fmla="*/ 484439 w 1532310"/>
                <a:gd name="connsiteY18" fmla="*/ 0 h 155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2310" h="1550350">
                  <a:moveTo>
                    <a:pt x="484439" y="0"/>
                  </a:moveTo>
                  <a:lnTo>
                    <a:pt x="1510421" y="0"/>
                  </a:lnTo>
                  <a:cubicBezTo>
                    <a:pt x="1522793" y="0"/>
                    <a:pt x="1532311" y="9506"/>
                    <a:pt x="1532311" y="21863"/>
                  </a:cubicBezTo>
                  <a:lnTo>
                    <a:pt x="1532311" y="140682"/>
                  </a:lnTo>
                  <a:cubicBezTo>
                    <a:pt x="1532311" y="153039"/>
                    <a:pt x="1521842" y="162544"/>
                    <a:pt x="1510421" y="162544"/>
                  </a:cubicBezTo>
                  <a:lnTo>
                    <a:pt x="484439" y="162544"/>
                  </a:lnTo>
                  <a:cubicBezTo>
                    <a:pt x="396878" y="162544"/>
                    <a:pt x="231274" y="225281"/>
                    <a:pt x="231274" y="401133"/>
                  </a:cubicBezTo>
                  <a:cubicBezTo>
                    <a:pt x="231274" y="530408"/>
                    <a:pt x="334063" y="636870"/>
                    <a:pt x="484439" y="636870"/>
                  </a:cubicBezTo>
                  <a:cubicBezTo>
                    <a:pt x="732844" y="636870"/>
                    <a:pt x="928904" y="835535"/>
                    <a:pt x="928904" y="1080778"/>
                  </a:cubicBezTo>
                  <a:cubicBezTo>
                    <a:pt x="928904" y="1326020"/>
                    <a:pt x="729989" y="1550351"/>
                    <a:pt x="484439" y="1550351"/>
                  </a:cubicBezTo>
                  <a:cubicBezTo>
                    <a:pt x="182735" y="1550351"/>
                    <a:pt x="0" y="1326020"/>
                    <a:pt x="0" y="1080778"/>
                  </a:cubicBezTo>
                  <a:cubicBezTo>
                    <a:pt x="0" y="1071272"/>
                    <a:pt x="6662" y="1063668"/>
                    <a:pt x="16180" y="1063668"/>
                  </a:cubicBezTo>
                  <a:lnTo>
                    <a:pt x="142762" y="1063668"/>
                  </a:lnTo>
                  <a:cubicBezTo>
                    <a:pt x="152279" y="1063668"/>
                    <a:pt x="159893" y="1071272"/>
                    <a:pt x="159893" y="1080778"/>
                  </a:cubicBezTo>
                  <a:cubicBezTo>
                    <a:pt x="159893" y="1235718"/>
                    <a:pt x="295041" y="1385905"/>
                    <a:pt x="484439" y="1385905"/>
                  </a:cubicBezTo>
                  <a:cubicBezTo>
                    <a:pt x="639573" y="1385905"/>
                    <a:pt x="766155" y="1235718"/>
                    <a:pt x="766155" y="1080778"/>
                  </a:cubicBezTo>
                  <a:cubicBezTo>
                    <a:pt x="766155" y="925838"/>
                    <a:pt x="638621" y="799414"/>
                    <a:pt x="485390" y="799414"/>
                  </a:cubicBezTo>
                  <a:cubicBezTo>
                    <a:pt x="237936" y="799414"/>
                    <a:pt x="69477" y="597897"/>
                    <a:pt x="69477" y="399232"/>
                  </a:cubicBezTo>
                  <a:cubicBezTo>
                    <a:pt x="68526" y="142583"/>
                    <a:pt x="302655" y="0"/>
                    <a:pt x="484439" y="0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 dirty="0">
                <a:solidFill>
                  <a:prstClr val="black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8C4A925-BB71-5BE7-E222-A2EDC97F7C95}"/>
                </a:ext>
              </a:extLst>
            </p:cNvPr>
            <p:cNvSpPr/>
            <p:nvPr/>
          </p:nvSpPr>
          <p:spPr>
            <a:xfrm>
              <a:off x="4723582" y="2336815"/>
              <a:ext cx="1343865" cy="1551301"/>
            </a:xfrm>
            <a:custGeom>
              <a:avLst/>
              <a:gdLst>
                <a:gd name="connsiteX0" fmla="*/ 697630 w 1343865"/>
                <a:gd name="connsiteY0" fmla="*/ 0 h 1551301"/>
                <a:gd name="connsiteX1" fmla="*/ 1116398 w 1343865"/>
                <a:gd name="connsiteY1" fmla="*/ 0 h 1551301"/>
                <a:gd name="connsiteX2" fmla="*/ 1138288 w 1343865"/>
                <a:gd name="connsiteY2" fmla="*/ 21863 h 1551301"/>
                <a:gd name="connsiteX3" fmla="*/ 1138288 w 1343865"/>
                <a:gd name="connsiteY3" fmla="*/ 140682 h 1551301"/>
                <a:gd name="connsiteX4" fmla="*/ 1116398 w 1343865"/>
                <a:gd name="connsiteY4" fmla="*/ 162544 h 1551301"/>
                <a:gd name="connsiteX5" fmla="*/ 697630 w 1343865"/>
                <a:gd name="connsiteY5" fmla="*/ 162544 h 1551301"/>
                <a:gd name="connsiteX6" fmla="*/ 654801 w 1343865"/>
                <a:gd name="connsiteY6" fmla="*/ 192012 h 1551301"/>
                <a:gd name="connsiteX7" fmla="*/ 697630 w 1343865"/>
                <a:gd name="connsiteY7" fmla="*/ 218627 h 1551301"/>
                <a:gd name="connsiteX8" fmla="*/ 1343865 w 1343865"/>
                <a:gd name="connsiteY8" fmla="*/ 871656 h 1551301"/>
                <a:gd name="connsiteX9" fmla="*/ 690016 w 1343865"/>
                <a:gd name="connsiteY9" fmla="*/ 1551301 h 1551301"/>
                <a:gd name="connsiteX10" fmla="*/ 0 w 1343865"/>
                <a:gd name="connsiteY10" fmla="*/ 871656 h 1551301"/>
                <a:gd name="connsiteX11" fmla="*/ 16180 w 1343865"/>
                <a:gd name="connsiteY11" fmla="*/ 854546 h 1551301"/>
                <a:gd name="connsiteX12" fmla="*/ 147521 w 1343865"/>
                <a:gd name="connsiteY12" fmla="*/ 854546 h 1551301"/>
                <a:gd name="connsiteX13" fmla="*/ 164652 w 1343865"/>
                <a:gd name="connsiteY13" fmla="*/ 871656 h 1551301"/>
                <a:gd name="connsiteX14" fmla="*/ 696678 w 1343865"/>
                <a:gd name="connsiteY14" fmla="*/ 1387806 h 1551301"/>
                <a:gd name="connsiteX15" fmla="*/ 1186827 w 1343865"/>
                <a:gd name="connsiteY15" fmla="*/ 871656 h 1551301"/>
                <a:gd name="connsiteX16" fmla="*/ 696678 w 1343865"/>
                <a:gd name="connsiteY16" fmla="*/ 382122 h 1551301"/>
                <a:gd name="connsiteX17" fmla="*/ 491101 w 1343865"/>
                <a:gd name="connsiteY17" fmla="*/ 190110 h 1551301"/>
                <a:gd name="connsiteX18" fmla="*/ 697630 w 1343865"/>
                <a:gd name="connsiteY18" fmla="*/ 0 h 155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3865" h="1551301">
                  <a:moveTo>
                    <a:pt x="697630" y="0"/>
                  </a:moveTo>
                  <a:lnTo>
                    <a:pt x="1116398" y="0"/>
                  </a:lnTo>
                  <a:cubicBezTo>
                    <a:pt x="1128771" y="0"/>
                    <a:pt x="1138288" y="9506"/>
                    <a:pt x="1138288" y="21863"/>
                  </a:cubicBezTo>
                  <a:lnTo>
                    <a:pt x="1138288" y="140682"/>
                  </a:lnTo>
                  <a:cubicBezTo>
                    <a:pt x="1138288" y="153039"/>
                    <a:pt x="1128771" y="162544"/>
                    <a:pt x="1116398" y="162544"/>
                  </a:cubicBezTo>
                  <a:lnTo>
                    <a:pt x="697630" y="162544"/>
                  </a:lnTo>
                  <a:cubicBezTo>
                    <a:pt x="681450" y="162544"/>
                    <a:pt x="654801" y="166347"/>
                    <a:pt x="654801" y="192012"/>
                  </a:cubicBezTo>
                  <a:cubicBezTo>
                    <a:pt x="654801" y="215775"/>
                    <a:pt x="680498" y="218627"/>
                    <a:pt x="697630" y="218627"/>
                  </a:cubicBezTo>
                  <a:cubicBezTo>
                    <a:pt x="1056438" y="218627"/>
                    <a:pt x="1343865" y="510447"/>
                    <a:pt x="1343865" y="871656"/>
                  </a:cubicBezTo>
                  <a:cubicBezTo>
                    <a:pt x="1343865" y="1231916"/>
                    <a:pt x="1051679" y="1551301"/>
                    <a:pt x="690016" y="1551301"/>
                  </a:cubicBezTo>
                  <a:cubicBezTo>
                    <a:pt x="287427" y="1551301"/>
                    <a:pt x="0" y="1232866"/>
                    <a:pt x="0" y="871656"/>
                  </a:cubicBezTo>
                  <a:cubicBezTo>
                    <a:pt x="0" y="862151"/>
                    <a:pt x="7614" y="854546"/>
                    <a:pt x="16180" y="854546"/>
                  </a:cubicBezTo>
                  <a:lnTo>
                    <a:pt x="147521" y="854546"/>
                  </a:lnTo>
                  <a:cubicBezTo>
                    <a:pt x="157038" y="854546"/>
                    <a:pt x="164652" y="862151"/>
                    <a:pt x="164652" y="871656"/>
                  </a:cubicBezTo>
                  <a:cubicBezTo>
                    <a:pt x="164652" y="1141613"/>
                    <a:pt x="378795" y="1387806"/>
                    <a:pt x="696678" y="1387806"/>
                  </a:cubicBezTo>
                  <a:cubicBezTo>
                    <a:pt x="966974" y="1387806"/>
                    <a:pt x="1186827" y="1142564"/>
                    <a:pt x="1186827" y="871656"/>
                  </a:cubicBezTo>
                  <a:cubicBezTo>
                    <a:pt x="1186827" y="601700"/>
                    <a:pt x="966974" y="382122"/>
                    <a:pt x="696678" y="382122"/>
                  </a:cubicBezTo>
                  <a:cubicBezTo>
                    <a:pt x="598648" y="382122"/>
                    <a:pt x="491101" y="305127"/>
                    <a:pt x="491101" y="190110"/>
                  </a:cubicBezTo>
                  <a:cubicBezTo>
                    <a:pt x="492053" y="68440"/>
                    <a:pt x="619587" y="0"/>
                    <a:pt x="697630" y="0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 dirty="0">
                <a:solidFill>
                  <a:prstClr val="black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161" y="4898686"/>
            <a:ext cx="300927" cy="1941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175D19-FA5C-2368-62DC-196A0235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512" y="4878827"/>
            <a:ext cx="332999" cy="273844"/>
          </a:xfrm>
        </p:spPr>
        <p:txBody>
          <a:bodyPr/>
          <a:lstStyle/>
          <a:p>
            <a:pPr algn="r"/>
            <a:fld id="{03146621-A186-7042-92FB-FE96DCD689CA}" type="slidenum">
              <a:rPr lang="en-ES" sz="830" smtClean="0">
                <a:solidFill>
                  <a:schemeClr val="tx1"/>
                </a:solidFill>
                <a:latin typeface="Futura PT Light" panose="020B0402020204020303"/>
                <a:cs typeface="Arial" panose="020B0604020202020204" pitchFamily="34" charset="0"/>
              </a:rPr>
              <a:pPr algn="r"/>
              <a:t>12</a:t>
            </a:fld>
            <a:endParaRPr lang="en-ES" sz="830" dirty="0">
              <a:solidFill>
                <a:schemeClr val="tx1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pic>
        <p:nvPicPr>
          <p:cNvPr id="6" name="Picture 5" descr="A blue logo with text&#10;&#10;Description automatically generated">
            <a:extLst>
              <a:ext uri="{FF2B5EF4-FFF2-40B4-BE49-F238E27FC236}">
                <a16:creationId xmlns:a16="http://schemas.microsoft.com/office/drawing/2014/main" id="{B64E575A-990D-0B0F-2111-0349F9C8FD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71" y="271468"/>
            <a:ext cx="2128058" cy="8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6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8EB304D0-AD87-4573-9DB5-9AB6944F5831}"/>
              </a:ext>
            </a:extLst>
          </p:cNvPr>
          <p:cNvSpPr txBox="1"/>
          <p:nvPr/>
        </p:nvSpPr>
        <p:spPr>
          <a:xfrm>
            <a:off x="400012" y="1514288"/>
            <a:ext cx="5837751" cy="29238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buClr>
                <a:srgbClr val="00488E"/>
              </a:buClr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Part of the </a:t>
            </a: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Stoelzle Glass Group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, a family-owned company with a long tradition in glass-making.</a:t>
            </a:r>
          </a:p>
          <a:p>
            <a:pPr lvl="0">
              <a:buClr>
                <a:srgbClr val="00488E"/>
              </a:buClr>
              <a:defRPr/>
            </a:pP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lvl="0">
              <a:buClr>
                <a:srgbClr val="00488E"/>
              </a:buClr>
              <a:defRPr/>
            </a:pP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The Group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produces approx. </a:t>
            </a: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2.7 billion glass bottles per year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 for Perfumery &amp; Cosmetics, Spirits, Pharma and Food &amp; Beverages.</a:t>
            </a:r>
          </a:p>
          <a:p>
            <a:pPr marL="285750" lvl="0" indent="-285750"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lvl="0">
              <a:buClr>
                <a:srgbClr val="00488E"/>
              </a:buClr>
              <a:defRPr/>
            </a:pP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Perfumery &amp; Cosmetics</a:t>
            </a:r>
          </a:p>
          <a:p>
            <a:pPr marL="171450" lvl="0" indent="-171450"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285750" lvl="0" indent="-285750"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140.8 </a:t>
            </a:r>
            <a:r>
              <a:rPr lang="en-US" sz="1400" b="1" dirty="0" err="1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mio</a:t>
            </a: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 Perfumery flacons and beauty jars per year.</a:t>
            </a:r>
          </a:p>
          <a:p>
            <a:pPr marL="171450" lvl="0" indent="-171450"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endParaRPr lang="en-US" sz="600" b="1" dirty="0">
              <a:solidFill>
                <a:schemeClr val="accent1"/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285750" lvl="0" indent="-285750"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Two production sites in </a:t>
            </a: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France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Poland.</a:t>
            </a:r>
          </a:p>
          <a:p>
            <a:pPr marL="171450" lvl="0" indent="-171450"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endParaRPr lang="en-US" sz="600" b="1" dirty="0">
              <a:solidFill>
                <a:schemeClr val="accent1"/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285750" lvl="0" indent="-285750"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2 Decoration sites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which develop sustainable techniques to enable 100% recyclability.</a:t>
            </a:r>
          </a:p>
          <a:p>
            <a:pPr marL="171450" lvl="0" indent="-171450"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285750" lvl="0" indent="-285750"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Usage </a:t>
            </a: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15% PCR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(Post-consumer recycled glass).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D477D-35F5-854F-64A1-5B58DE918CBD}"/>
              </a:ext>
            </a:extLst>
          </p:cNvPr>
          <p:cNvCxnSpPr>
            <a:cxnSpLocks/>
          </p:cNvCxnSpPr>
          <p:nvPr/>
        </p:nvCxnSpPr>
        <p:spPr>
          <a:xfrm>
            <a:off x="-1" y="1215931"/>
            <a:ext cx="5040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763DC33D-E795-E0B6-C2B6-6F5928A6AAE6}"/>
              </a:ext>
            </a:extLst>
          </p:cNvPr>
          <p:cNvSpPr txBox="1"/>
          <p:nvPr/>
        </p:nvSpPr>
        <p:spPr>
          <a:xfrm>
            <a:off x="400012" y="390971"/>
            <a:ext cx="6344574" cy="788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en-GB" sz="3200" b="1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Stoelzle Perfumery </a:t>
            </a:r>
          </a:p>
          <a:p>
            <a:pPr>
              <a:lnSpc>
                <a:spcPts val="2700"/>
              </a:lnSpc>
              <a:defRPr/>
            </a:pPr>
            <a:r>
              <a:rPr lang="en-GB" sz="3200" b="1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               </a:t>
            </a:r>
            <a:r>
              <a:rPr lang="en-GB" sz="3200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&amp;</a:t>
            </a:r>
            <a:r>
              <a:rPr lang="en-GB" sz="3200" b="1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 Cosmetics</a:t>
            </a:r>
            <a:endParaRPr lang="en-GB" sz="3200" spc="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A44F3-6C96-36B2-B304-0726A63899B7}"/>
              </a:ext>
            </a:extLst>
          </p:cNvPr>
          <p:cNvSpPr txBox="1">
            <a:spLocks/>
          </p:cNvSpPr>
          <p:nvPr/>
        </p:nvSpPr>
        <p:spPr>
          <a:xfrm>
            <a:off x="8420714" y="4878827"/>
            <a:ext cx="293797" cy="27384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4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ES" dirty="0">
              <a:latin typeface="Futura PT Light" panose="020B0402020204020303"/>
              <a:cs typeface="Arial" panose="020B0604020202020204" pitchFamily="34" charset="0"/>
            </a:endParaRPr>
          </a:p>
        </p:txBody>
      </p:sp>
      <p:pic>
        <p:nvPicPr>
          <p:cNvPr id="1026" name="Picture 2" descr="Bildergebnis für dries van noten soie malaquais eau de parfum">
            <a:extLst>
              <a:ext uri="{FF2B5EF4-FFF2-40B4-BE49-F238E27FC236}">
                <a16:creationId xmlns:a16="http://schemas.microsoft.com/office/drawing/2014/main" id="{2C7C87CD-5037-5772-32A7-D86A7E136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24860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Givenchy L'Interdit">
            <a:extLst>
              <a:ext uri="{FF2B5EF4-FFF2-40B4-BE49-F238E27FC236}">
                <a16:creationId xmlns:a16="http://schemas.microsoft.com/office/drawing/2014/main" id="{D4A5609C-1243-30BB-FD7E-D7C69778B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8"/>
          <a:stretch/>
        </p:blipFill>
        <p:spPr bwMode="auto">
          <a:xfrm>
            <a:off x="6640176" y="2571750"/>
            <a:ext cx="2503824" cy="25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8EF7961A-B37C-454E-AC3D-91E5F21D6A5C}"/>
              </a:ext>
            </a:extLst>
          </p:cNvPr>
          <p:cNvSpPr txBox="1"/>
          <p:nvPr/>
        </p:nvSpPr>
        <p:spPr>
          <a:xfrm>
            <a:off x="459276" y="775885"/>
            <a:ext cx="7128551" cy="761747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050" spc="375" dirty="0">
                <a:solidFill>
                  <a:srgbClr val="00488E"/>
                </a:solidFill>
                <a:latin typeface="Futura PT Light" panose="020B0402020204020303" pitchFamily="34" charset="77"/>
              </a:rPr>
              <a:t>AS A PACKAGING MATERIAL GLASS IS </a:t>
            </a:r>
            <a:r>
              <a:rPr lang="en-GB" sz="1200" spc="375" dirty="0">
                <a:solidFill>
                  <a:srgbClr val="00488E"/>
                </a:solidFill>
                <a:latin typeface="Futura PT Light" panose="020B0402020204020303" pitchFamily="34" charset="77"/>
              </a:rPr>
              <a:t>UNDOUBTEDLY</a:t>
            </a:r>
            <a:r>
              <a:rPr lang="en-GB" sz="1050" spc="375" dirty="0">
                <a:solidFill>
                  <a:srgbClr val="00488E"/>
                </a:solidFill>
                <a:latin typeface="Futura PT Light" panose="020B0402020204020303" pitchFamily="34" charset="77"/>
              </a:rPr>
              <a:t> IN A LEAGUE OF ITS OWN. </a:t>
            </a:r>
          </a:p>
          <a:p>
            <a:pPr lvl="0">
              <a:defRPr/>
            </a:pPr>
            <a:endParaRPr lang="en-GB" sz="1050" spc="3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050" spc="3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3594C51-35F4-B84F-B89D-99BE29CAC0FA}"/>
              </a:ext>
            </a:extLst>
          </p:cNvPr>
          <p:cNvSpPr txBox="1"/>
          <p:nvPr/>
        </p:nvSpPr>
        <p:spPr>
          <a:xfrm>
            <a:off x="460382" y="374460"/>
            <a:ext cx="8488024" cy="442750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lvl="0">
              <a:lnSpc>
                <a:spcPts val="2700"/>
              </a:lnSpc>
              <a:defRPr/>
            </a:pPr>
            <a:r>
              <a:rPr lang="en-US" sz="3200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About </a:t>
            </a:r>
            <a:r>
              <a:rPr lang="en-US" sz="3200" b="1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Glass</a:t>
            </a:r>
            <a:endParaRPr lang="en-GB" sz="3200" b="1" spc="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BB9ADB9-DA56-6FDA-A192-720C6603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512" y="4878827"/>
            <a:ext cx="332999" cy="273844"/>
          </a:xfrm>
        </p:spPr>
        <p:txBody>
          <a:bodyPr/>
          <a:lstStyle/>
          <a:p>
            <a:pPr algn="r"/>
            <a:fld id="{03146621-A186-7042-92FB-FE96DCD689CA}" type="slidenum">
              <a:rPr lang="en-ES" smtClean="0">
                <a:latin typeface="Futura PT Light" panose="020B0402020204020303"/>
                <a:cs typeface="Arial" panose="020B0604020202020204" pitchFamily="34" charset="0"/>
              </a:rPr>
              <a:pPr algn="r"/>
              <a:t>3</a:t>
            </a:fld>
            <a:endParaRPr lang="en-ES" dirty="0">
              <a:latin typeface="Futura PT Light" panose="020B0402020204020303"/>
              <a:cs typeface="Arial" panose="020B0604020202020204" pitchFamily="34" charset="0"/>
            </a:endParaRPr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AC5028B6-D8D3-58D9-896E-5D84FB45AC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735" y="4913316"/>
            <a:ext cx="223220" cy="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726956-6FB6-C610-F3C9-F227D45731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9390" y="4830096"/>
            <a:ext cx="762488" cy="273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5E21CF-4F3E-D871-50C1-1C988552F6B1}"/>
              </a:ext>
            </a:extLst>
          </p:cNvPr>
          <p:cNvGrpSpPr/>
          <p:nvPr/>
        </p:nvGrpSpPr>
        <p:grpSpPr>
          <a:xfrm>
            <a:off x="8288598" y="4878827"/>
            <a:ext cx="688520" cy="169409"/>
            <a:chOff x="8288598" y="4878827"/>
            <a:chExt cx="688520" cy="169409"/>
          </a:xfrm>
        </p:grpSpPr>
        <p:pic>
          <p:nvPicPr>
            <p:cNvPr id="8" name="Picture 7" descr="A blue number on a black background&#10;&#10;Description automatically generated">
              <a:extLst>
                <a:ext uri="{FF2B5EF4-FFF2-40B4-BE49-F238E27FC236}">
                  <a16:creationId xmlns:a16="http://schemas.microsoft.com/office/drawing/2014/main" id="{D7E01AC4-DA6D-8266-BB1D-5A287F369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11" y="4878827"/>
              <a:ext cx="262607" cy="16940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60F078-7ECC-4F61-2B25-C032344C2B60}"/>
                </a:ext>
              </a:extLst>
            </p:cNvPr>
            <p:cNvCxnSpPr>
              <a:cxnSpLocks/>
            </p:cNvCxnSpPr>
            <p:nvPr/>
          </p:nvCxnSpPr>
          <p:spPr>
            <a:xfrm>
              <a:off x="8608409" y="4878827"/>
              <a:ext cx="0" cy="169409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Slide Number Placeholder 1">
              <a:extLst>
                <a:ext uri="{FF2B5EF4-FFF2-40B4-BE49-F238E27FC236}">
                  <a16:creationId xmlns:a16="http://schemas.microsoft.com/office/drawing/2014/main" id="{D3A24CA0-7677-C88D-976C-AD624307A05B}"/>
                </a:ext>
              </a:extLst>
            </p:cNvPr>
            <p:cNvSpPr txBox="1">
              <a:spLocks/>
            </p:cNvSpPr>
            <p:nvPr/>
          </p:nvSpPr>
          <p:spPr>
            <a:xfrm>
              <a:off x="8288598" y="4886201"/>
              <a:ext cx="315114" cy="4571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8000 w 10000"/>
                <a:gd name="connsiteY3" fmla="*/ 10021 h 10021"/>
                <a:gd name="connsiteX4" fmla="*/ 0 w 10000"/>
                <a:gd name="connsiteY4" fmla="*/ 10021 h 10021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7492 w 10000"/>
                <a:gd name="connsiteY3" fmla="*/ 9989 h 10021"/>
                <a:gd name="connsiteX4" fmla="*/ 0 w 10000"/>
                <a:gd name="connsiteY4" fmla="*/ 10021 h 10021"/>
                <a:gd name="connsiteX0" fmla="*/ 0 w 10000"/>
                <a:gd name="connsiteY0" fmla="*/ 10000 h 10000"/>
                <a:gd name="connsiteX1" fmla="*/ 2522 w 10000"/>
                <a:gd name="connsiteY1" fmla="*/ 0 h 10000"/>
                <a:gd name="connsiteX2" fmla="*/ 10000 w 10000"/>
                <a:gd name="connsiteY2" fmla="*/ 0 h 10000"/>
                <a:gd name="connsiteX3" fmla="*/ 7492 w 10000"/>
                <a:gd name="connsiteY3" fmla="*/ 9968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2522" y="0"/>
                  </a:lnTo>
                  <a:lnTo>
                    <a:pt x="10000" y="0"/>
                  </a:lnTo>
                  <a:lnTo>
                    <a:pt x="7492" y="9968"/>
                  </a:lnTo>
                  <a:lnTo>
                    <a:pt x="0" y="10000"/>
                  </a:lnTo>
                  <a:close/>
                </a:path>
              </a:pathLst>
            </a:cu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accent4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fld id="{03146621-A186-7042-92FB-FE96DCD689CA}" type="slidenum">
                <a:rPr lang="en-ES" sz="800" smtClean="0">
                  <a:solidFill>
                    <a:srgbClr val="00488E"/>
                  </a:solidFill>
                  <a:latin typeface="Futura PT Light" panose="020B0402020204020303"/>
                  <a:cs typeface="Arial" panose="020B0604020202020204" pitchFamily="34" charset="0"/>
                </a:rPr>
                <a:pPr marL="0" indent="0" algn="ctr">
                  <a:buNone/>
                </a:pPr>
                <a:t>3</a:t>
              </a:fld>
              <a:endParaRPr lang="en-ES" sz="800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sp>
        <p:nvSpPr>
          <p:cNvPr id="46" name="Freeform 38">
            <a:extLst>
              <a:ext uri="{FF2B5EF4-FFF2-40B4-BE49-F238E27FC236}">
                <a16:creationId xmlns:a16="http://schemas.microsoft.com/office/drawing/2014/main" id="{352CE5F5-1BCD-9833-2F51-D59E2AAD163B}"/>
              </a:ext>
            </a:extLst>
          </p:cNvPr>
          <p:cNvSpPr/>
          <p:nvPr/>
        </p:nvSpPr>
        <p:spPr>
          <a:xfrm>
            <a:off x="5856287" y="3396037"/>
            <a:ext cx="1913012" cy="183440"/>
          </a:xfrm>
          <a:custGeom>
            <a:avLst/>
            <a:gdLst>
              <a:gd name="connsiteX0" fmla="*/ 0 w 1934817"/>
              <a:gd name="connsiteY0" fmla="*/ 185530 h 185530"/>
              <a:gd name="connsiteX1" fmla="*/ 185530 w 1934817"/>
              <a:gd name="connsiteY1" fmla="*/ 0 h 185530"/>
              <a:gd name="connsiteX2" fmla="*/ 1934817 w 1934817"/>
              <a:gd name="connsiteY2" fmla="*/ 0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4817" h="185530">
                <a:moveTo>
                  <a:pt x="0" y="185530"/>
                </a:moveTo>
                <a:lnTo>
                  <a:pt x="185530" y="0"/>
                </a:lnTo>
                <a:lnTo>
                  <a:pt x="1934817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Box 40">
            <a:extLst>
              <a:ext uri="{FF2B5EF4-FFF2-40B4-BE49-F238E27FC236}">
                <a16:creationId xmlns:a16="http://schemas.microsoft.com/office/drawing/2014/main" id="{2063C12A-8B75-B543-DC97-5CFA87FBB7EA}"/>
              </a:ext>
            </a:extLst>
          </p:cNvPr>
          <p:cNvSpPr txBox="1"/>
          <p:nvPr/>
        </p:nvSpPr>
        <p:spPr>
          <a:xfrm>
            <a:off x="6042373" y="3396037"/>
            <a:ext cx="1167330" cy="30008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pc="38" dirty="0">
                <a:solidFill>
                  <a:srgbClr val="2B4D71"/>
                </a:solidFill>
                <a:latin typeface="Futura PT Book" panose="020B0502020204020303" pitchFamily="34" charset="77"/>
              </a:rPr>
              <a:t>59%</a:t>
            </a:r>
          </a:p>
        </p:txBody>
      </p:sp>
      <p:sp>
        <p:nvSpPr>
          <p:cNvPr id="48" name="TextBox 41">
            <a:extLst>
              <a:ext uri="{FF2B5EF4-FFF2-40B4-BE49-F238E27FC236}">
                <a16:creationId xmlns:a16="http://schemas.microsoft.com/office/drawing/2014/main" id="{6AAD1BF1-BFB0-ED01-4559-C99A83F90833}"/>
              </a:ext>
            </a:extLst>
          </p:cNvPr>
          <p:cNvSpPr txBox="1"/>
          <p:nvPr/>
        </p:nvSpPr>
        <p:spPr>
          <a:xfrm>
            <a:off x="6972824" y="3396037"/>
            <a:ext cx="796475" cy="27699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defTabSz="514350">
              <a:defRPr/>
            </a:pPr>
            <a:r>
              <a:rPr lang="en-GB" sz="1200" b="1" kern="0" dirty="0">
                <a:solidFill>
                  <a:prstClr val="black"/>
                </a:solidFill>
                <a:latin typeface="Futura PT Bold" panose="020B0502020204020303" pitchFamily="34" charset="77"/>
                <a:cs typeface="Arial" panose="020B0604020202020204" pitchFamily="34" charset="0"/>
              </a:rPr>
              <a:t>SAND</a:t>
            </a:r>
          </a:p>
        </p:txBody>
      </p:sp>
      <p:sp>
        <p:nvSpPr>
          <p:cNvPr id="49" name="TextBox 46">
            <a:extLst>
              <a:ext uri="{FF2B5EF4-FFF2-40B4-BE49-F238E27FC236}">
                <a16:creationId xmlns:a16="http://schemas.microsoft.com/office/drawing/2014/main" id="{B604AA35-6245-50F5-8ED9-9310CFFCC76E}"/>
              </a:ext>
            </a:extLst>
          </p:cNvPr>
          <p:cNvSpPr txBox="1"/>
          <p:nvPr/>
        </p:nvSpPr>
        <p:spPr>
          <a:xfrm>
            <a:off x="6042373" y="2763862"/>
            <a:ext cx="1167330" cy="30008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pc="38" dirty="0">
                <a:solidFill>
                  <a:srgbClr val="2B4D71"/>
                </a:solidFill>
                <a:latin typeface="Futura PT Book" panose="020B0502020204020303" pitchFamily="34" charset="77"/>
              </a:rPr>
              <a:t>18%</a:t>
            </a:r>
          </a:p>
        </p:txBody>
      </p:sp>
      <p:sp>
        <p:nvSpPr>
          <p:cNvPr id="50" name="TextBox 47">
            <a:extLst>
              <a:ext uri="{FF2B5EF4-FFF2-40B4-BE49-F238E27FC236}">
                <a16:creationId xmlns:a16="http://schemas.microsoft.com/office/drawing/2014/main" id="{F090D5C9-4611-856C-C506-78FCCEA68B35}"/>
              </a:ext>
            </a:extLst>
          </p:cNvPr>
          <p:cNvSpPr txBox="1"/>
          <p:nvPr/>
        </p:nvSpPr>
        <p:spPr>
          <a:xfrm>
            <a:off x="6601969" y="2754508"/>
            <a:ext cx="1167331" cy="46166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defTabSz="514350">
              <a:defRPr/>
            </a:pPr>
            <a:r>
              <a:rPr lang="en-GB" sz="1200" b="1" kern="0" dirty="0">
                <a:solidFill>
                  <a:prstClr val="black"/>
                </a:solidFill>
                <a:latin typeface="Futura PT Bold" panose="020B0502020204020303" pitchFamily="34" charset="77"/>
                <a:cs typeface="Arial" panose="020B0604020202020204" pitchFamily="34" charset="0"/>
              </a:rPr>
              <a:t>SODIUM CARBONATE</a:t>
            </a:r>
          </a:p>
        </p:txBody>
      </p:sp>
      <p:sp>
        <p:nvSpPr>
          <p:cNvPr id="51" name="TextBox 49">
            <a:extLst>
              <a:ext uri="{FF2B5EF4-FFF2-40B4-BE49-F238E27FC236}">
                <a16:creationId xmlns:a16="http://schemas.microsoft.com/office/drawing/2014/main" id="{D2DCC4B6-1A91-C650-0CD1-EA859BE6386D}"/>
              </a:ext>
            </a:extLst>
          </p:cNvPr>
          <p:cNvSpPr txBox="1"/>
          <p:nvPr/>
        </p:nvSpPr>
        <p:spPr>
          <a:xfrm>
            <a:off x="6042373" y="2475262"/>
            <a:ext cx="1167330" cy="30008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pc="38" dirty="0">
                <a:solidFill>
                  <a:srgbClr val="2B4D71"/>
                </a:solidFill>
                <a:latin typeface="Futura PT Book" panose="020B0502020204020303" pitchFamily="34" charset="77"/>
              </a:rPr>
              <a:t>12%</a:t>
            </a:r>
          </a:p>
        </p:txBody>
      </p:sp>
      <p:sp>
        <p:nvSpPr>
          <p:cNvPr id="52" name="TextBox 50">
            <a:extLst>
              <a:ext uri="{FF2B5EF4-FFF2-40B4-BE49-F238E27FC236}">
                <a16:creationId xmlns:a16="http://schemas.microsoft.com/office/drawing/2014/main" id="{46CE1628-3622-700A-9AD0-533B887DE5C5}"/>
              </a:ext>
            </a:extLst>
          </p:cNvPr>
          <p:cNvSpPr txBox="1"/>
          <p:nvPr/>
        </p:nvSpPr>
        <p:spPr>
          <a:xfrm>
            <a:off x="6833177" y="2475263"/>
            <a:ext cx="936122" cy="27699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defTabSz="514350">
              <a:defRPr/>
            </a:pPr>
            <a:r>
              <a:rPr lang="en-GB" sz="1200" b="1" kern="0" dirty="0">
                <a:solidFill>
                  <a:prstClr val="black"/>
                </a:solidFill>
                <a:latin typeface="Futura PT Bold" panose="020B0502020204020303" pitchFamily="34" charset="77"/>
                <a:cs typeface="Arial" panose="020B0604020202020204" pitchFamily="34" charset="0"/>
              </a:rPr>
              <a:t>LIMESTONE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6556D9-1DC5-D778-2EB4-2CB797C20EAD}"/>
              </a:ext>
            </a:extLst>
          </p:cNvPr>
          <p:cNvSpPr txBox="1"/>
          <p:nvPr/>
        </p:nvSpPr>
        <p:spPr>
          <a:xfrm>
            <a:off x="6042373" y="2224046"/>
            <a:ext cx="1167330" cy="30008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pc="38" dirty="0">
                <a:solidFill>
                  <a:srgbClr val="2B4D71"/>
                </a:solidFill>
                <a:latin typeface="Futura PT Book" panose="020B0502020204020303" pitchFamily="34" charset="77"/>
              </a:rPr>
              <a:t>5%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57BB09-DF9A-7B2B-4E00-DD69BA11A707}"/>
              </a:ext>
            </a:extLst>
          </p:cNvPr>
          <p:cNvSpPr txBox="1"/>
          <p:nvPr/>
        </p:nvSpPr>
        <p:spPr>
          <a:xfrm>
            <a:off x="6833177" y="2224047"/>
            <a:ext cx="936122" cy="27699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defTabSz="514350">
              <a:defRPr/>
            </a:pPr>
            <a:r>
              <a:rPr lang="en-GB" sz="1200" b="1" kern="0" dirty="0">
                <a:solidFill>
                  <a:prstClr val="black"/>
                </a:solidFill>
                <a:latin typeface="Futura PT Bold" panose="020B0502020204020303" pitchFamily="34" charset="77"/>
                <a:cs typeface="Arial" panose="020B0604020202020204" pitchFamily="34" charset="0"/>
              </a:rPr>
              <a:t>DOLOMITE</a:t>
            </a:r>
          </a:p>
        </p:txBody>
      </p:sp>
      <p:sp>
        <p:nvSpPr>
          <p:cNvPr id="55" name="TextBox 58">
            <a:extLst>
              <a:ext uri="{FF2B5EF4-FFF2-40B4-BE49-F238E27FC236}">
                <a16:creationId xmlns:a16="http://schemas.microsoft.com/office/drawing/2014/main" id="{303DA24D-7CC8-58DA-2949-97A9D4F38E34}"/>
              </a:ext>
            </a:extLst>
          </p:cNvPr>
          <p:cNvSpPr txBox="1"/>
          <p:nvPr/>
        </p:nvSpPr>
        <p:spPr>
          <a:xfrm>
            <a:off x="6042373" y="1975972"/>
            <a:ext cx="1167330" cy="30008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pc="38" dirty="0">
                <a:solidFill>
                  <a:srgbClr val="2B4D71"/>
                </a:solidFill>
                <a:latin typeface="Futura PT Book" panose="020B0502020204020303" pitchFamily="34" charset="77"/>
              </a:rPr>
              <a:t>5%</a:t>
            </a:r>
          </a:p>
        </p:txBody>
      </p:sp>
      <p:sp>
        <p:nvSpPr>
          <p:cNvPr id="56" name="TextBox 59">
            <a:extLst>
              <a:ext uri="{FF2B5EF4-FFF2-40B4-BE49-F238E27FC236}">
                <a16:creationId xmlns:a16="http://schemas.microsoft.com/office/drawing/2014/main" id="{2BBB65E0-5F83-34A1-AB1D-62799B0C73B6}"/>
              </a:ext>
            </a:extLst>
          </p:cNvPr>
          <p:cNvSpPr txBox="1"/>
          <p:nvPr/>
        </p:nvSpPr>
        <p:spPr>
          <a:xfrm>
            <a:off x="6833177" y="1975972"/>
            <a:ext cx="936122" cy="27699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defTabSz="514350">
              <a:defRPr/>
            </a:pPr>
            <a:r>
              <a:rPr lang="en-GB" sz="1200" b="1" kern="0" dirty="0">
                <a:solidFill>
                  <a:prstClr val="black"/>
                </a:solidFill>
                <a:latin typeface="Futura PT Bold" panose="020B0502020204020303" pitchFamily="34" charset="77"/>
                <a:cs typeface="Arial" panose="020B0604020202020204" pitchFamily="34" charset="0"/>
              </a:rPr>
              <a:t>FELDSPARS</a:t>
            </a:r>
          </a:p>
        </p:txBody>
      </p:sp>
      <p:sp>
        <p:nvSpPr>
          <p:cNvPr id="57" name="Freeform 61">
            <a:extLst>
              <a:ext uri="{FF2B5EF4-FFF2-40B4-BE49-F238E27FC236}">
                <a16:creationId xmlns:a16="http://schemas.microsoft.com/office/drawing/2014/main" id="{C316ABFD-B82C-C2AE-0EC1-7D4080298A3F}"/>
              </a:ext>
            </a:extLst>
          </p:cNvPr>
          <p:cNvSpPr/>
          <p:nvPr/>
        </p:nvSpPr>
        <p:spPr>
          <a:xfrm>
            <a:off x="5856287" y="2758131"/>
            <a:ext cx="1913012" cy="183440"/>
          </a:xfrm>
          <a:custGeom>
            <a:avLst/>
            <a:gdLst>
              <a:gd name="connsiteX0" fmla="*/ 0 w 1934817"/>
              <a:gd name="connsiteY0" fmla="*/ 185530 h 185530"/>
              <a:gd name="connsiteX1" fmla="*/ 185530 w 1934817"/>
              <a:gd name="connsiteY1" fmla="*/ 0 h 185530"/>
              <a:gd name="connsiteX2" fmla="*/ 1934817 w 1934817"/>
              <a:gd name="connsiteY2" fmla="*/ 0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4817" h="185530">
                <a:moveTo>
                  <a:pt x="0" y="185530"/>
                </a:moveTo>
                <a:lnTo>
                  <a:pt x="185530" y="0"/>
                </a:lnTo>
                <a:lnTo>
                  <a:pt x="1934817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Freeform 65">
            <a:extLst>
              <a:ext uri="{FF2B5EF4-FFF2-40B4-BE49-F238E27FC236}">
                <a16:creationId xmlns:a16="http://schemas.microsoft.com/office/drawing/2014/main" id="{3F3E3114-0507-2EF5-8D11-C74F480DF9A6}"/>
              </a:ext>
            </a:extLst>
          </p:cNvPr>
          <p:cNvSpPr/>
          <p:nvPr/>
        </p:nvSpPr>
        <p:spPr>
          <a:xfrm>
            <a:off x="5856287" y="2474617"/>
            <a:ext cx="1913012" cy="183440"/>
          </a:xfrm>
          <a:custGeom>
            <a:avLst/>
            <a:gdLst>
              <a:gd name="connsiteX0" fmla="*/ 0 w 1934817"/>
              <a:gd name="connsiteY0" fmla="*/ 185530 h 185530"/>
              <a:gd name="connsiteX1" fmla="*/ 185530 w 1934817"/>
              <a:gd name="connsiteY1" fmla="*/ 0 h 185530"/>
              <a:gd name="connsiteX2" fmla="*/ 1934817 w 1934817"/>
              <a:gd name="connsiteY2" fmla="*/ 0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4817" h="185530">
                <a:moveTo>
                  <a:pt x="0" y="185530"/>
                </a:moveTo>
                <a:lnTo>
                  <a:pt x="185530" y="0"/>
                </a:lnTo>
                <a:lnTo>
                  <a:pt x="1934817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Freeform 66">
            <a:extLst>
              <a:ext uri="{FF2B5EF4-FFF2-40B4-BE49-F238E27FC236}">
                <a16:creationId xmlns:a16="http://schemas.microsoft.com/office/drawing/2014/main" id="{28F2B8FD-1397-5EDC-C669-8EF6C48BDE73}"/>
              </a:ext>
            </a:extLst>
          </p:cNvPr>
          <p:cNvSpPr/>
          <p:nvPr/>
        </p:nvSpPr>
        <p:spPr>
          <a:xfrm>
            <a:off x="5856287" y="2223015"/>
            <a:ext cx="1913012" cy="183440"/>
          </a:xfrm>
          <a:custGeom>
            <a:avLst/>
            <a:gdLst>
              <a:gd name="connsiteX0" fmla="*/ 0 w 1934817"/>
              <a:gd name="connsiteY0" fmla="*/ 185530 h 185530"/>
              <a:gd name="connsiteX1" fmla="*/ 185530 w 1934817"/>
              <a:gd name="connsiteY1" fmla="*/ 0 h 185530"/>
              <a:gd name="connsiteX2" fmla="*/ 1934817 w 1934817"/>
              <a:gd name="connsiteY2" fmla="*/ 0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4817" h="185530">
                <a:moveTo>
                  <a:pt x="0" y="185530"/>
                </a:moveTo>
                <a:lnTo>
                  <a:pt x="185530" y="0"/>
                </a:lnTo>
                <a:lnTo>
                  <a:pt x="1934817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Freeform 67">
            <a:extLst>
              <a:ext uri="{FF2B5EF4-FFF2-40B4-BE49-F238E27FC236}">
                <a16:creationId xmlns:a16="http://schemas.microsoft.com/office/drawing/2014/main" id="{9734B722-17BB-1F54-1B02-6B02F728072E}"/>
              </a:ext>
            </a:extLst>
          </p:cNvPr>
          <p:cNvSpPr/>
          <p:nvPr/>
        </p:nvSpPr>
        <p:spPr>
          <a:xfrm>
            <a:off x="5856287" y="1974940"/>
            <a:ext cx="1913012" cy="183440"/>
          </a:xfrm>
          <a:custGeom>
            <a:avLst/>
            <a:gdLst>
              <a:gd name="connsiteX0" fmla="*/ 0 w 1934817"/>
              <a:gd name="connsiteY0" fmla="*/ 185530 h 185530"/>
              <a:gd name="connsiteX1" fmla="*/ 185530 w 1934817"/>
              <a:gd name="connsiteY1" fmla="*/ 0 h 185530"/>
              <a:gd name="connsiteX2" fmla="*/ 1934817 w 1934817"/>
              <a:gd name="connsiteY2" fmla="*/ 0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4817" h="185530">
                <a:moveTo>
                  <a:pt x="0" y="185530"/>
                </a:moveTo>
                <a:lnTo>
                  <a:pt x="185530" y="0"/>
                </a:lnTo>
                <a:lnTo>
                  <a:pt x="1934817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TextBox 68">
            <a:extLst>
              <a:ext uri="{FF2B5EF4-FFF2-40B4-BE49-F238E27FC236}">
                <a16:creationId xmlns:a16="http://schemas.microsoft.com/office/drawing/2014/main" id="{49149034-2AFF-65C6-A11E-B74B39463DBF}"/>
              </a:ext>
            </a:extLst>
          </p:cNvPr>
          <p:cNvSpPr txBox="1"/>
          <p:nvPr/>
        </p:nvSpPr>
        <p:spPr>
          <a:xfrm>
            <a:off x="5975267" y="1249074"/>
            <a:ext cx="1794032" cy="738664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/>
            <a:r>
              <a:rPr lang="en-GB" sz="1400" spc="38" dirty="0">
                <a:solidFill>
                  <a:srgbClr val="E7E6E6">
                    <a:lumMod val="25000"/>
                  </a:srgbClr>
                </a:solidFill>
                <a:latin typeface="Futura PT Light" panose="020B0402020204020303"/>
              </a:rPr>
              <a:t>It consists of 100% naturally occuring raw materials:</a:t>
            </a:r>
          </a:p>
        </p:txBody>
      </p:sp>
      <p:grpSp>
        <p:nvGrpSpPr>
          <p:cNvPr id="62" name="Group 37">
            <a:extLst>
              <a:ext uri="{FF2B5EF4-FFF2-40B4-BE49-F238E27FC236}">
                <a16:creationId xmlns:a16="http://schemas.microsoft.com/office/drawing/2014/main" id="{01290C20-526B-085D-CB0D-7531E51AF7A3}"/>
              </a:ext>
            </a:extLst>
          </p:cNvPr>
          <p:cNvGrpSpPr/>
          <p:nvPr/>
        </p:nvGrpSpPr>
        <p:grpSpPr>
          <a:xfrm>
            <a:off x="3727551" y="1355551"/>
            <a:ext cx="2165582" cy="3567067"/>
            <a:chOff x="4583832" y="764704"/>
            <a:chExt cx="3409876" cy="5616624"/>
          </a:xfrm>
        </p:grpSpPr>
        <p:pic>
          <p:nvPicPr>
            <p:cNvPr id="63" name="Picture 4" descr="A picture containing indoor, perfume, plastic, tableware&#10;&#10;Description automatically generated">
              <a:extLst>
                <a:ext uri="{FF2B5EF4-FFF2-40B4-BE49-F238E27FC236}">
                  <a16:creationId xmlns:a16="http://schemas.microsoft.com/office/drawing/2014/main" id="{C3753757-D3EA-D4DB-6400-313AAD6C4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4455" y="764704"/>
              <a:ext cx="2597689" cy="5616624"/>
            </a:xfrm>
            <a:prstGeom prst="rect">
              <a:avLst/>
            </a:prstGeom>
          </p:spPr>
        </p:pic>
        <p:cxnSp>
          <p:nvCxnSpPr>
            <p:cNvPr id="64" name="Straight Connector 30">
              <a:extLst>
                <a:ext uri="{FF2B5EF4-FFF2-40B4-BE49-F238E27FC236}">
                  <a16:creationId xmlns:a16="http://schemas.microsoft.com/office/drawing/2014/main" id="{22AEA62C-75F1-6038-F3D6-373B767BEADF}"/>
                </a:ext>
              </a:extLst>
            </p:cNvPr>
            <p:cNvCxnSpPr/>
            <p:nvPr/>
          </p:nvCxnSpPr>
          <p:spPr>
            <a:xfrm>
              <a:off x="4583832" y="1109056"/>
              <a:ext cx="338437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9">
              <a:extLst>
                <a:ext uri="{FF2B5EF4-FFF2-40B4-BE49-F238E27FC236}">
                  <a16:creationId xmlns:a16="http://schemas.microsoft.com/office/drawing/2014/main" id="{25EE5EFF-246E-E7C1-121A-04465EED2B6D}"/>
                </a:ext>
              </a:extLst>
            </p:cNvPr>
            <p:cNvCxnSpPr/>
            <p:nvPr/>
          </p:nvCxnSpPr>
          <p:spPr>
            <a:xfrm>
              <a:off x="4609332" y="1477587"/>
              <a:ext cx="338437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78">
            <a:extLst>
              <a:ext uri="{FF2B5EF4-FFF2-40B4-BE49-F238E27FC236}">
                <a16:creationId xmlns:a16="http://schemas.microsoft.com/office/drawing/2014/main" id="{26273C37-7E60-217A-130D-73E911A51669}"/>
              </a:ext>
            </a:extLst>
          </p:cNvPr>
          <p:cNvSpPr txBox="1"/>
          <p:nvPr/>
        </p:nvSpPr>
        <p:spPr>
          <a:xfrm>
            <a:off x="387752" y="1772020"/>
            <a:ext cx="3292092" cy="1169551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r>
              <a:rPr lang="en-GB" sz="1400" spc="38" dirty="0">
                <a:solidFill>
                  <a:srgbClr val="E7E6E6">
                    <a:lumMod val="25000"/>
                  </a:srgbClr>
                </a:solidFill>
                <a:latin typeface="Futura PT Light" panose="020B0402020204020303"/>
              </a:rPr>
              <a:t>Glass is </a:t>
            </a:r>
            <a:r>
              <a:rPr lang="en-GB" sz="1400" b="1" spc="38" dirty="0">
                <a:solidFill>
                  <a:srgbClr val="2B4D71"/>
                </a:solidFill>
                <a:latin typeface="Futura PT Light" panose="020B0402020204020303"/>
              </a:rPr>
              <a:t>infinitely recyclable, </a:t>
            </a:r>
            <a:r>
              <a:rPr lang="en-GB" sz="1400" spc="38" dirty="0">
                <a:solidFill>
                  <a:srgbClr val="E7E6E6">
                    <a:lumMod val="25000"/>
                  </a:srgbClr>
                </a:solidFill>
                <a:latin typeface="Futura PT Light" panose="020B0402020204020303"/>
              </a:rPr>
              <a:t>without quality loss. This saves energy and raw materials, and lowers emissions when added to our batch. </a:t>
            </a:r>
          </a:p>
        </p:txBody>
      </p:sp>
      <p:grpSp>
        <p:nvGrpSpPr>
          <p:cNvPr id="69" name="Group 79">
            <a:extLst>
              <a:ext uri="{FF2B5EF4-FFF2-40B4-BE49-F238E27FC236}">
                <a16:creationId xmlns:a16="http://schemas.microsoft.com/office/drawing/2014/main" id="{2F16DF4A-5B2A-9C72-3CC6-EAAFC8D77181}"/>
              </a:ext>
            </a:extLst>
          </p:cNvPr>
          <p:cNvGrpSpPr>
            <a:grpSpLocks noChangeAspect="1"/>
          </p:cNvGrpSpPr>
          <p:nvPr/>
        </p:nvGrpSpPr>
        <p:grpSpPr>
          <a:xfrm>
            <a:off x="432714" y="1420455"/>
            <a:ext cx="305103" cy="305180"/>
            <a:chOff x="3658206" y="990600"/>
            <a:chExt cx="4875585" cy="4876799"/>
          </a:xfrm>
          <a:solidFill>
            <a:srgbClr val="2B4D71"/>
          </a:solidFill>
        </p:grpSpPr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2BD1F239-B7DC-EA01-FB97-DECB5B6F30AE}"/>
                </a:ext>
              </a:extLst>
            </p:cNvPr>
            <p:cNvSpPr/>
            <p:nvPr/>
          </p:nvSpPr>
          <p:spPr>
            <a:xfrm>
              <a:off x="3658206" y="2413006"/>
              <a:ext cx="2031952" cy="3047990"/>
            </a:xfrm>
            <a:custGeom>
              <a:avLst/>
              <a:gdLst>
                <a:gd name="connsiteX0" fmla="*/ 1930349 w 2031952"/>
                <a:gd name="connsiteY0" fmla="*/ 1625594 h 3047990"/>
                <a:gd name="connsiteX1" fmla="*/ 1383538 w 2031952"/>
                <a:gd name="connsiteY1" fmla="*/ 1625594 h 3047990"/>
                <a:gd name="connsiteX2" fmla="*/ 1569266 w 2031952"/>
                <a:gd name="connsiteY2" fmla="*/ 1254147 h 3047990"/>
                <a:gd name="connsiteX3" fmla="*/ 1884839 w 2031952"/>
                <a:gd name="connsiteY3" fmla="*/ 1411834 h 3047990"/>
                <a:gd name="connsiteX4" fmla="*/ 1999643 w 2031952"/>
                <a:gd name="connsiteY4" fmla="*/ 1395174 h 3047990"/>
                <a:gd name="connsiteX5" fmla="*/ 2024027 w 2031952"/>
                <a:gd name="connsiteY5" fmla="*/ 1281789 h 3047990"/>
                <a:gd name="connsiteX6" fmla="*/ 1516031 w 2031952"/>
                <a:gd name="connsiteY6" fmla="*/ 62589 h 3047990"/>
                <a:gd name="connsiteX7" fmla="*/ 1422352 w 2031952"/>
                <a:gd name="connsiteY7" fmla="*/ 0 h 3047990"/>
                <a:gd name="connsiteX8" fmla="*/ 101549 w 2031952"/>
                <a:gd name="connsiteY8" fmla="*/ 0 h 3047990"/>
                <a:gd name="connsiteX9" fmla="*/ 7671 w 2031952"/>
                <a:gd name="connsiteY9" fmla="*/ 62789 h 3047990"/>
                <a:gd name="connsiteX10" fmla="*/ 29816 w 2031952"/>
                <a:gd name="connsiteY10" fmla="*/ 173536 h 3047990"/>
                <a:gd name="connsiteX11" fmla="*/ 384403 w 2031952"/>
                <a:gd name="connsiteY11" fmla="*/ 528123 h 3047990"/>
                <a:gd name="connsiteX12" fmla="*/ 47295 w 2031952"/>
                <a:gd name="connsiteY12" fmla="*/ 1202122 h 3047990"/>
                <a:gd name="connsiteX13" fmla="*/ 66392 w 2031952"/>
                <a:gd name="connsiteY13" fmla="*/ 1623355 h 3047990"/>
                <a:gd name="connsiteX14" fmla="*/ 141173 w 2031952"/>
                <a:gd name="connsiteY14" fmla="*/ 1714386 h 3047990"/>
                <a:gd name="connsiteX15" fmla="*/ 852376 w 2031952"/>
                <a:gd name="connsiteY15" fmla="*/ 2741562 h 3047990"/>
                <a:gd name="connsiteX16" fmla="*/ 1436983 w 2031952"/>
                <a:gd name="connsiteY16" fmla="*/ 3047991 h 3047990"/>
                <a:gd name="connsiteX17" fmla="*/ 1930349 w 2031952"/>
                <a:gd name="connsiteY17" fmla="*/ 3047991 h 3047990"/>
                <a:gd name="connsiteX18" fmla="*/ 2031952 w 2031952"/>
                <a:gd name="connsiteY18" fmla="*/ 2946387 h 3047990"/>
                <a:gd name="connsiteX19" fmla="*/ 2031952 w 2031952"/>
                <a:gd name="connsiteY19" fmla="*/ 1727187 h 3047990"/>
                <a:gd name="connsiteX20" fmla="*/ 1930349 w 2031952"/>
                <a:gd name="connsiteY20" fmla="*/ 1625594 h 3047990"/>
                <a:gd name="connsiteX21" fmla="*/ 293163 w 2031952"/>
                <a:gd name="connsiteY21" fmla="*/ 1577026 h 3047990"/>
                <a:gd name="connsiteX22" fmla="*/ 286658 w 2031952"/>
                <a:gd name="connsiteY22" fmla="*/ 1567682 h 3047990"/>
                <a:gd name="connsiteX23" fmla="*/ 253539 w 2031952"/>
                <a:gd name="connsiteY23" fmla="*/ 1537402 h 3047990"/>
                <a:gd name="connsiteX24" fmla="*/ 239109 w 2031952"/>
                <a:gd name="connsiteY24" fmla="*/ 1516675 h 3047990"/>
                <a:gd name="connsiteX25" fmla="*/ 228946 w 2031952"/>
                <a:gd name="connsiteY25" fmla="*/ 1292952 h 3047990"/>
                <a:gd name="connsiteX26" fmla="*/ 598773 w 2031952"/>
                <a:gd name="connsiteY26" fmla="*/ 553307 h 3047990"/>
                <a:gd name="connsiteX27" fmla="*/ 579675 w 2031952"/>
                <a:gd name="connsiteY27" fmla="*/ 436064 h 3047990"/>
                <a:gd name="connsiteX28" fmla="*/ 346808 w 2031952"/>
                <a:gd name="connsiteY28" fmla="*/ 203197 h 3047990"/>
                <a:gd name="connsiteX29" fmla="*/ 1354677 w 2031952"/>
                <a:gd name="connsiteY29" fmla="*/ 203197 h 3047990"/>
                <a:gd name="connsiteX30" fmla="*/ 1731610 w 2031952"/>
                <a:gd name="connsiteY30" fmla="*/ 1107643 h 3047990"/>
                <a:gd name="connsiteX31" fmla="*/ 1569456 w 2031952"/>
                <a:gd name="connsiteY31" fmla="*/ 1026566 h 3047990"/>
                <a:gd name="connsiteX32" fmla="*/ 1433106 w 2031952"/>
                <a:gd name="connsiteY32" fmla="*/ 1072087 h 3047990"/>
                <a:gd name="connsiteX33" fmla="*/ 1156357 w 2031952"/>
                <a:gd name="connsiteY33" fmla="*/ 1625594 h 3047990"/>
                <a:gd name="connsiteX34" fmla="*/ 434591 w 2031952"/>
                <a:gd name="connsiteY34" fmla="*/ 1625594 h 3047990"/>
                <a:gd name="connsiteX35" fmla="*/ 293163 w 2031952"/>
                <a:gd name="connsiteY35" fmla="*/ 1577026 h 3047990"/>
                <a:gd name="connsiteX36" fmla="*/ 1828746 w 2031952"/>
                <a:gd name="connsiteY36" fmla="*/ 2844794 h 3047990"/>
                <a:gd name="connsiteX37" fmla="*/ 1436973 w 2031952"/>
                <a:gd name="connsiteY37" fmla="*/ 2844794 h 3047990"/>
                <a:gd name="connsiteX38" fmla="*/ 1019197 w 2031952"/>
                <a:gd name="connsiteY38" fmla="*/ 2625947 h 3047990"/>
                <a:gd name="connsiteX39" fmla="*/ 467309 w 2031952"/>
                <a:gd name="connsiteY39" fmla="*/ 1828791 h 3047990"/>
                <a:gd name="connsiteX40" fmla="*/ 1216917 w 2031952"/>
                <a:gd name="connsiteY40" fmla="*/ 1828791 h 3047990"/>
                <a:gd name="connsiteX41" fmla="*/ 1221184 w 2031952"/>
                <a:gd name="connsiteY41" fmla="*/ 1828791 h 3047990"/>
                <a:gd name="connsiteX42" fmla="*/ 1828755 w 2031952"/>
                <a:gd name="connsiteY42" fmla="*/ 1828791 h 3047990"/>
                <a:gd name="connsiteX43" fmla="*/ 1828755 w 2031952"/>
                <a:gd name="connsiteY43" fmla="*/ 2844794 h 304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31952" h="3047990">
                  <a:moveTo>
                    <a:pt x="1930349" y="1625594"/>
                  </a:moveTo>
                  <a:lnTo>
                    <a:pt x="1383538" y="1625594"/>
                  </a:lnTo>
                  <a:lnTo>
                    <a:pt x="1569266" y="1254147"/>
                  </a:lnTo>
                  <a:lnTo>
                    <a:pt x="1884839" y="1411834"/>
                  </a:lnTo>
                  <a:cubicBezTo>
                    <a:pt x="1922634" y="1430731"/>
                    <a:pt x="1968763" y="1424026"/>
                    <a:pt x="1999643" y="1395174"/>
                  </a:cubicBezTo>
                  <a:cubicBezTo>
                    <a:pt x="2030533" y="1366323"/>
                    <a:pt x="2040487" y="1321003"/>
                    <a:pt x="2024027" y="1281789"/>
                  </a:cubicBezTo>
                  <a:lnTo>
                    <a:pt x="1516031" y="62589"/>
                  </a:lnTo>
                  <a:cubicBezTo>
                    <a:pt x="1500381" y="24794"/>
                    <a:pt x="1463405" y="0"/>
                    <a:pt x="1422352" y="0"/>
                  </a:cubicBezTo>
                  <a:lnTo>
                    <a:pt x="101549" y="0"/>
                  </a:lnTo>
                  <a:cubicBezTo>
                    <a:pt x="60506" y="0"/>
                    <a:pt x="23320" y="24794"/>
                    <a:pt x="7671" y="62789"/>
                  </a:cubicBezTo>
                  <a:cubicBezTo>
                    <a:pt x="-7979" y="100784"/>
                    <a:pt x="765" y="144275"/>
                    <a:pt x="29816" y="173536"/>
                  </a:cubicBezTo>
                  <a:lnTo>
                    <a:pt x="384403" y="528123"/>
                  </a:lnTo>
                  <a:lnTo>
                    <a:pt x="47295" y="1202122"/>
                  </a:lnTo>
                  <a:cubicBezTo>
                    <a:pt x="-20171" y="1337253"/>
                    <a:pt x="-13056" y="1494730"/>
                    <a:pt x="66392" y="1623355"/>
                  </a:cubicBezTo>
                  <a:cubicBezTo>
                    <a:pt x="87319" y="1657493"/>
                    <a:pt x="112722" y="1687973"/>
                    <a:pt x="141173" y="1714386"/>
                  </a:cubicBezTo>
                  <a:lnTo>
                    <a:pt x="852376" y="2741562"/>
                  </a:lnTo>
                  <a:cubicBezTo>
                    <a:pt x="985069" y="2933386"/>
                    <a:pt x="1203706" y="3047991"/>
                    <a:pt x="1436983" y="3047991"/>
                  </a:cubicBezTo>
                  <a:lnTo>
                    <a:pt x="1930349" y="3047991"/>
                  </a:lnTo>
                  <a:cubicBezTo>
                    <a:pt x="1986432" y="3047991"/>
                    <a:pt x="2031952" y="3002470"/>
                    <a:pt x="2031952" y="2946387"/>
                  </a:cubicBezTo>
                  <a:lnTo>
                    <a:pt x="2031952" y="1727187"/>
                  </a:lnTo>
                  <a:cubicBezTo>
                    <a:pt x="2031952" y="1671114"/>
                    <a:pt x="1986432" y="1625594"/>
                    <a:pt x="1930349" y="1625594"/>
                  </a:cubicBezTo>
                  <a:close/>
                  <a:moveTo>
                    <a:pt x="293163" y="1577026"/>
                  </a:moveTo>
                  <a:lnTo>
                    <a:pt x="286658" y="1567682"/>
                  </a:lnTo>
                  <a:cubicBezTo>
                    <a:pt x="277714" y="1554880"/>
                    <a:pt x="266341" y="1544717"/>
                    <a:pt x="253539" y="1537402"/>
                  </a:cubicBezTo>
                  <a:cubicBezTo>
                    <a:pt x="248253" y="1530696"/>
                    <a:pt x="243586" y="1523791"/>
                    <a:pt x="239109" y="1516675"/>
                  </a:cubicBezTo>
                  <a:cubicBezTo>
                    <a:pt x="196847" y="1448400"/>
                    <a:pt x="192979" y="1364685"/>
                    <a:pt x="228946" y="1292952"/>
                  </a:cubicBezTo>
                  <a:lnTo>
                    <a:pt x="598773" y="553307"/>
                  </a:lnTo>
                  <a:cubicBezTo>
                    <a:pt x="618280" y="514293"/>
                    <a:pt x="610555" y="466944"/>
                    <a:pt x="579675" y="436064"/>
                  </a:cubicBezTo>
                  <a:lnTo>
                    <a:pt x="346808" y="203197"/>
                  </a:lnTo>
                  <a:lnTo>
                    <a:pt x="1354677" y="203197"/>
                  </a:lnTo>
                  <a:lnTo>
                    <a:pt x="1731610" y="1107643"/>
                  </a:lnTo>
                  <a:lnTo>
                    <a:pt x="1569456" y="1026566"/>
                  </a:lnTo>
                  <a:cubicBezTo>
                    <a:pt x="1519060" y="1001573"/>
                    <a:pt x="1458309" y="1021890"/>
                    <a:pt x="1433106" y="1072087"/>
                  </a:cubicBezTo>
                  <a:lnTo>
                    <a:pt x="1156357" y="1625594"/>
                  </a:lnTo>
                  <a:lnTo>
                    <a:pt x="434591" y="1625594"/>
                  </a:lnTo>
                  <a:cubicBezTo>
                    <a:pt x="382165" y="1625594"/>
                    <a:pt x="332787" y="1608325"/>
                    <a:pt x="293163" y="1577026"/>
                  </a:cubicBezTo>
                  <a:close/>
                  <a:moveTo>
                    <a:pt x="1828746" y="2844794"/>
                  </a:moveTo>
                  <a:lnTo>
                    <a:pt x="1436973" y="2844794"/>
                  </a:lnTo>
                  <a:cubicBezTo>
                    <a:pt x="1270352" y="2844794"/>
                    <a:pt x="1114085" y="2762907"/>
                    <a:pt x="1019197" y="2625947"/>
                  </a:cubicBezTo>
                  <a:lnTo>
                    <a:pt x="467309" y="1828791"/>
                  </a:lnTo>
                  <a:lnTo>
                    <a:pt x="1216917" y="1828791"/>
                  </a:lnTo>
                  <a:cubicBezTo>
                    <a:pt x="1218336" y="1828791"/>
                    <a:pt x="1219765" y="1828791"/>
                    <a:pt x="1221184" y="1828791"/>
                  </a:cubicBezTo>
                  <a:lnTo>
                    <a:pt x="1828755" y="1828791"/>
                  </a:lnTo>
                  <a:lnTo>
                    <a:pt x="1828755" y="2844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54">
              <a:extLst>
                <a:ext uri="{FF2B5EF4-FFF2-40B4-BE49-F238E27FC236}">
                  <a16:creationId xmlns:a16="http://schemas.microsoft.com/office/drawing/2014/main" id="{7EE83DB3-C377-F409-2F11-85BA21CA2268}"/>
                </a:ext>
              </a:extLst>
            </p:cNvPr>
            <p:cNvSpPr/>
            <p:nvPr/>
          </p:nvSpPr>
          <p:spPr>
            <a:xfrm>
              <a:off x="6706152" y="3936850"/>
              <a:ext cx="1727091" cy="1524155"/>
            </a:xfrm>
            <a:custGeom>
              <a:avLst/>
              <a:gdLst>
                <a:gd name="connsiteX0" fmla="*/ 1683315 w 1727091"/>
                <a:gd name="connsiteY0" fmla="*/ 18234 h 1524155"/>
                <a:gd name="connsiteX1" fmla="*/ 1541888 w 1727091"/>
                <a:gd name="connsiteY1" fmla="*/ 43837 h 1524155"/>
                <a:gd name="connsiteX2" fmla="*/ 809349 w 1727091"/>
                <a:gd name="connsiteY2" fmla="*/ 1102103 h 1524155"/>
                <a:gd name="connsiteX3" fmla="*/ 391773 w 1727091"/>
                <a:gd name="connsiteY3" fmla="*/ 1320949 h 1524155"/>
                <a:gd name="connsiteX4" fmla="*/ 101603 w 1727091"/>
                <a:gd name="connsiteY4" fmla="*/ 1320949 h 1524155"/>
                <a:gd name="connsiteX5" fmla="*/ 0 w 1727091"/>
                <a:gd name="connsiteY5" fmla="*/ 1422552 h 1524155"/>
                <a:gd name="connsiteX6" fmla="*/ 101603 w 1727091"/>
                <a:gd name="connsiteY6" fmla="*/ 1524156 h 1524155"/>
                <a:gd name="connsiteX7" fmla="*/ 391773 w 1727091"/>
                <a:gd name="connsiteY7" fmla="*/ 1524156 h 1524155"/>
                <a:gd name="connsiteX8" fmla="*/ 976379 w 1727091"/>
                <a:gd name="connsiteY8" fmla="*/ 1217936 h 1524155"/>
                <a:gd name="connsiteX9" fmla="*/ 1708918 w 1727091"/>
                <a:gd name="connsiteY9" fmla="*/ 159671 h 1524155"/>
                <a:gd name="connsiteX10" fmla="*/ 1683315 w 1727091"/>
                <a:gd name="connsiteY10" fmla="*/ 18234 h 152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091" h="1524155">
                  <a:moveTo>
                    <a:pt x="1683315" y="18234"/>
                  </a:moveTo>
                  <a:cubicBezTo>
                    <a:pt x="1636986" y="-13875"/>
                    <a:pt x="1573587" y="-2492"/>
                    <a:pt x="1541888" y="43837"/>
                  </a:cubicBezTo>
                  <a:lnTo>
                    <a:pt x="809349" y="1102103"/>
                  </a:lnTo>
                  <a:cubicBezTo>
                    <a:pt x="714451" y="1239063"/>
                    <a:pt x="558394" y="1320949"/>
                    <a:pt x="391773" y="1320949"/>
                  </a:cubicBezTo>
                  <a:lnTo>
                    <a:pt x="101603" y="1320949"/>
                  </a:lnTo>
                  <a:cubicBezTo>
                    <a:pt x="45520" y="1320949"/>
                    <a:pt x="0" y="1366469"/>
                    <a:pt x="0" y="1422552"/>
                  </a:cubicBezTo>
                  <a:cubicBezTo>
                    <a:pt x="0" y="1478636"/>
                    <a:pt x="45520" y="1524156"/>
                    <a:pt x="101603" y="1524156"/>
                  </a:cubicBezTo>
                  <a:lnTo>
                    <a:pt x="391773" y="1524156"/>
                  </a:lnTo>
                  <a:cubicBezTo>
                    <a:pt x="625249" y="1524156"/>
                    <a:pt x="843686" y="1409551"/>
                    <a:pt x="976379" y="1217936"/>
                  </a:cubicBezTo>
                  <a:lnTo>
                    <a:pt x="1708918" y="159671"/>
                  </a:lnTo>
                  <a:cubicBezTo>
                    <a:pt x="1741018" y="113532"/>
                    <a:pt x="1729435" y="50133"/>
                    <a:pt x="1683315" y="18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54D0EFD5-32EF-8846-4631-E2E3E369764A}"/>
                </a:ext>
              </a:extLst>
            </p:cNvPr>
            <p:cNvSpPr/>
            <p:nvPr/>
          </p:nvSpPr>
          <p:spPr>
            <a:xfrm>
              <a:off x="6706352" y="2717662"/>
              <a:ext cx="1827439" cy="1524144"/>
            </a:xfrm>
            <a:custGeom>
              <a:avLst/>
              <a:gdLst>
                <a:gd name="connsiteX0" fmla="*/ 1779432 w 1827439"/>
                <a:gd name="connsiteY0" fmla="*/ 893199 h 1524144"/>
                <a:gd name="connsiteX1" fmla="*/ 1308011 w 1827439"/>
                <a:gd name="connsiteY1" fmla="*/ 51951 h 1524144"/>
                <a:gd name="connsiteX2" fmla="*/ 1170041 w 1827439"/>
                <a:gd name="connsiteY2" fmla="*/ 12936 h 1524144"/>
                <a:gd name="connsiteX3" fmla="*/ 255641 w 1827439"/>
                <a:gd name="connsiteY3" fmla="*/ 520933 h 1524144"/>
                <a:gd name="connsiteX4" fmla="*/ 206464 w 1827439"/>
                <a:gd name="connsiteY4" fmla="*/ 584332 h 1524144"/>
                <a:gd name="connsiteX5" fmla="*/ 218856 w 1827439"/>
                <a:gd name="connsiteY5" fmla="*/ 663579 h 1524144"/>
                <a:gd name="connsiteX6" fmla="*/ 629517 w 1827439"/>
                <a:gd name="connsiteY6" fmla="*/ 1320938 h 1524144"/>
                <a:gd name="connsiteX7" fmla="*/ 101603 w 1827439"/>
                <a:gd name="connsiteY7" fmla="*/ 1320938 h 1524144"/>
                <a:gd name="connsiteX8" fmla="*/ 0 w 1827439"/>
                <a:gd name="connsiteY8" fmla="*/ 1422541 h 1524144"/>
                <a:gd name="connsiteX9" fmla="*/ 101603 w 1827439"/>
                <a:gd name="connsiteY9" fmla="*/ 1524144 h 1524144"/>
                <a:gd name="connsiteX10" fmla="*/ 811178 w 1827439"/>
                <a:gd name="connsiteY10" fmla="*/ 1524144 h 1524144"/>
                <a:gd name="connsiteX11" fmla="*/ 812806 w 1827439"/>
                <a:gd name="connsiteY11" fmla="*/ 1524144 h 1524144"/>
                <a:gd name="connsiteX12" fmla="*/ 814226 w 1827439"/>
                <a:gd name="connsiteY12" fmla="*/ 1524144 h 1524144"/>
                <a:gd name="connsiteX13" fmla="*/ 1393955 w 1827439"/>
                <a:gd name="connsiteY13" fmla="*/ 1524144 h 1524144"/>
                <a:gd name="connsiteX14" fmla="*/ 1762563 w 1827439"/>
                <a:gd name="connsiteY14" fmla="*/ 1318709 h 1524144"/>
                <a:gd name="connsiteX15" fmla="*/ 1779432 w 1827439"/>
                <a:gd name="connsiteY15" fmla="*/ 893199 h 1524144"/>
                <a:gd name="connsiteX16" fmla="*/ 1589237 w 1827439"/>
                <a:gd name="connsiteY16" fmla="*/ 1212020 h 1524144"/>
                <a:gd name="connsiteX17" fmla="*/ 1393755 w 1827439"/>
                <a:gd name="connsiteY17" fmla="*/ 1320938 h 1524144"/>
                <a:gd name="connsiteX18" fmla="*/ 868889 w 1827439"/>
                <a:gd name="connsiteY18" fmla="*/ 1320938 h 1524144"/>
                <a:gd name="connsiteX19" fmla="*/ 447456 w 1827439"/>
                <a:gd name="connsiteY19" fmla="*/ 646520 h 1524144"/>
                <a:gd name="connsiteX20" fmla="*/ 1179786 w 1827439"/>
                <a:gd name="connsiteY20" fmla="*/ 239717 h 1524144"/>
                <a:gd name="connsiteX21" fmla="*/ 1599390 w 1827439"/>
                <a:gd name="connsiteY21" fmla="*/ 988306 h 1524144"/>
                <a:gd name="connsiteX22" fmla="*/ 1589237 w 1827439"/>
                <a:gd name="connsiteY22" fmla="*/ 1212020 h 152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7439" h="1524144">
                  <a:moveTo>
                    <a:pt x="1779432" y="893199"/>
                  </a:moveTo>
                  <a:lnTo>
                    <a:pt x="1308011" y="51951"/>
                  </a:lnTo>
                  <a:cubicBezTo>
                    <a:pt x="1280579" y="3183"/>
                    <a:pt x="1218809" y="-14496"/>
                    <a:pt x="1170041" y="12936"/>
                  </a:cubicBezTo>
                  <a:lnTo>
                    <a:pt x="255641" y="520933"/>
                  </a:lnTo>
                  <a:cubicBezTo>
                    <a:pt x="231257" y="534344"/>
                    <a:pt x="213579" y="557309"/>
                    <a:pt x="206464" y="584332"/>
                  </a:cubicBezTo>
                  <a:cubicBezTo>
                    <a:pt x="199558" y="611354"/>
                    <a:pt x="204025" y="640005"/>
                    <a:pt x="218856" y="663579"/>
                  </a:cubicBezTo>
                  <a:lnTo>
                    <a:pt x="629517" y="1320938"/>
                  </a:lnTo>
                  <a:lnTo>
                    <a:pt x="101603" y="1320938"/>
                  </a:lnTo>
                  <a:cubicBezTo>
                    <a:pt x="45520" y="1320938"/>
                    <a:pt x="0" y="1366458"/>
                    <a:pt x="0" y="1422541"/>
                  </a:cubicBezTo>
                  <a:cubicBezTo>
                    <a:pt x="0" y="1478624"/>
                    <a:pt x="45520" y="1524144"/>
                    <a:pt x="101603" y="1524144"/>
                  </a:cubicBezTo>
                  <a:lnTo>
                    <a:pt x="811178" y="1524144"/>
                  </a:lnTo>
                  <a:cubicBezTo>
                    <a:pt x="811787" y="1524144"/>
                    <a:pt x="812197" y="1524144"/>
                    <a:pt x="812806" y="1524144"/>
                  </a:cubicBezTo>
                  <a:cubicBezTo>
                    <a:pt x="813216" y="1524144"/>
                    <a:pt x="813825" y="1524144"/>
                    <a:pt x="814226" y="1524144"/>
                  </a:cubicBezTo>
                  <a:lnTo>
                    <a:pt x="1393955" y="1524144"/>
                  </a:lnTo>
                  <a:cubicBezTo>
                    <a:pt x="1545136" y="1524144"/>
                    <a:pt x="1682905" y="1447335"/>
                    <a:pt x="1762563" y="1318709"/>
                  </a:cubicBezTo>
                  <a:cubicBezTo>
                    <a:pt x="1842220" y="1190074"/>
                    <a:pt x="1849326" y="1032797"/>
                    <a:pt x="1779432" y="893199"/>
                  </a:cubicBezTo>
                  <a:close/>
                  <a:moveTo>
                    <a:pt x="1589237" y="1212020"/>
                  </a:moveTo>
                  <a:cubicBezTo>
                    <a:pt x="1546965" y="1280095"/>
                    <a:pt x="1474022" y="1320938"/>
                    <a:pt x="1393755" y="1320938"/>
                  </a:cubicBezTo>
                  <a:lnTo>
                    <a:pt x="868889" y="1320938"/>
                  </a:lnTo>
                  <a:lnTo>
                    <a:pt x="447456" y="646520"/>
                  </a:lnTo>
                  <a:lnTo>
                    <a:pt x="1179786" y="239717"/>
                  </a:lnTo>
                  <a:lnTo>
                    <a:pt x="1599390" y="988306"/>
                  </a:lnTo>
                  <a:cubicBezTo>
                    <a:pt x="1635357" y="1060029"/>
                    <a:pt x="1631499" y="1143744"/>
                    <a:pt x="1589237" y="12120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id="{CFEF3D89-419F-EA4E-07B2-80BC7BD78C54}"/>
                </a:ext>
              </a:extLst>
            </p:cNvPr>
            <p:cNvSpPr/>
            <p:nvPr/>
          </p:nvSpPr>
          <p:spPr>
            <a:xfrm>
              <a:off x="4470955" y="990600"/>
              <a:ext cx="3454540" cy="1828809"/>
            </a:xfrm>
            <a:custGeom>
              <a:avLst/>
              <a:gdLst>
                <a:gd name="connsiteX0" fmla="*/ 3422298 w 3454540"/>
                <a:gd name="connsiteY0" fmla="*/ 433626 h 1828809"/>
                <a:gd name="connsiteX1" fmla="*/ 3307493 w 3454540"/>
                <a:gd name="connsiteY1" fmla="*/ 416966 h 1828809"/>
                <a:gd name="connsiteX2" fmla="*/ 2981357 w 3454540"/>
                <a:gd name="connsiteY2" fmla="*/ 580139 h 1828809"/>
                <a:gd name="connsiteX3" fmla="*/ 2745242 w 3454540"/>
                <a:gd name="connsiteY3" fmla="*/ 226162 h 1828809"/>
                <a:gd name="connsiteX4" fmla="*/ 2322580 w 3454540"/>
                <a:gd name="connsiteY4" fmla="*/ 0 h 1828809"/>
                <a:gd name="connsiteX5" fmla="*/ 1117600 w 3454540"/>
                <a:gd name="connsiteY5" fmla="*/ 0 h 1828809"/>
                <a:gd name="connsiteX6" fmla="*/ 1077976 w 3454540"/>
                <a:gd name="connsiteY6" fmla="*/ 7925 h 1828809"/>
                <a:gd name="connsiteX7" fmla="*/ 1009701 w 3454540"/>
                <a:gd name="connsiteY7" fmla="*/ 3248 h 1828809"/>
                <a:gd name="connsiteX8" fmla="*/ 455375 w 3454540"/>
                <a:gd name="connsiteY8" fmla="*/ 273301 h 1828809"/>
                <a:gd name="connsiteX9" fmla="*/ 20320 w 3454540"/>
                <a:gd name="connsiteY9" fmla="*/ 853440 h 1828809"/>
                <a:gd name="connsiteX10" fmla="*/ 2232 w 3454540"/>
                <a:gd name="connsiteY10" fmla="*/ 935936 h 1828809"/>
                <a:gd name="connsiteX11" fmla="*/ 53029 w 3454540"/>
                <a:gd name="connsiteY11" fmla="*/ 1003402 h 1828809"/>
                <a:gd name="connsiteX12" fmla="*/ 1170626 w 3454540"/>
                <a:gd name="connsiteY12" fmla="*/ 1613002 h 1828809"/>
                <a:gd name="connsiteX13" fmla="*/ 1301890 w 3454540"/>
                <a:gd name="connsiteY13" fmla="*/ 1582931 h 1828809"/>
                <a:gd name="connsiteX14" fmla="*/ 1754823 w 3454540"/>
                <a:gd name="connsiteY14" fmla="*/ 948947 h 1828809"/>
                <a:gd name="connsiteX15" fmla="*/ 1983623 w 3454540"/>
                <a:gd name="connsiteY15" fmla="*/ 1282198 h 1828809"/>
                <a:gd name="connsiteX16" fmla="*/ 1681671 w 3454540"/>
                <a:gd name="connsiteY16" fmla="*/ 1433179 h 1828809"/>
                <a:gd name="connsiteX17" fmla="*/ 1626607 w 3454540"/>
                <a:gd name="connsiteY17" fmla="*/ 1538440 h 1828809"/>
                <a:gd name="connsiteX18" fmla="*/ 1709103 w 3454540"/>
                <a:gd name="connsiteY18" fmla="*/ 1623984 h 1828809"/>
                <a:gd name="connsiteX19" fmla="*/ 2826700 w 3454540"/>
                <a:gd name="connsiteY19" fmla="*/ 1827181 h 1828809"/>
                <a:gd name="connsiteX20" fmla="*/ 2844788 w 3454540"/>
                <a:gd name="connsiteY20" fmla="*/ 1828810 h 1828809"/>
                <a:gd name="connsiteX21" fmla="*/ 2938666 w 3454540"/>
                <a:gd name="connsiteY21" fmla="*/ 1766221 h 1828809"/>
                <a:gd name="connsiteX22" fmla="*/ 3446663 w 3454540"/>
                <a:gd name="connsiteY22" fmla="*/ 547021 h 1828809"/>
                <a:gd name="connsiteX23" fmla="*/ 3422298 w 3454540"/>
                <a:gd name="connsiteY23" fmla="*/ 433626 h 1828809"/>
                <a:gd name="connsiteX24" fmla="*/ 1188924 w 3454540"/>
                <a:gd name="connsiteY24" fmla="*/ 1391717 h 1828809"/>
                <a:gd name="connsiteX25" fmla="*/ 253388 w 3454540"/>
                <a:gd name="connsiteY25" fmla="*/ 881482 h 1828809"/>
                <a:gd name="connsiteX26" fmla="*/ 617928 w 3454540"/>
                <a:gd name="connsiteY26" fmla="*/ 395221 h 1828809"/>
                <a:gd name="connsiteX27" fmla="*/ 1005434 w 3454540"/>
                <a:gd name="connsiteY27" fmla="*/ 206445 h 1828809"/>
                <a:gd name="connsiteX28" fmla="*/ 1385015 w 3454540"/>
                <a:gd name="connsiteY28" fmla="*/ 411070 h 1828809"/>
                <a:gd name="connsiteX29" fmla="*/ 1632312 w 3454540"/>
                <a:gd name="connsiteY29" fmla="*/ 770935 h 1828809"/>
                <a:gd name="connsiteX30" fmla="*/ 1188924 w 3454540"/>
                <a:gd name="connsiteY30" fmla="*/ 1391717 h 1828809"/>
                <a:gd name="connsiteX31" fmla="*/ 2782618 w 3454540"/>
                <a:gd name="connsiteY31" fmla="*/ 1612592 h 1828809"/>
                <a:gd name="connsiteX32" fmla="*/ 2045412 w 3454540"/>
                <a:gd name="connsiteY32" fmla="*/ 1478480 h 1828809"/>
                <a:gd name="connsiteX33" fmla="*/ 2178714 w 3454540"/>
                <a:gd name="connsiteY33" fmla="*/ 1411624 h 1828809"/>
                <a:gd name="connsiteX34" fmla="*/ 2231749 w 3454540"/>
                <a:gd name="connsiteY34" fmla="*/ 1346197 h 1828809"/>
                <a:gd name="connsiteX35" fmla="*/ 2217119 w 3454540"/>
                <a:gd name="connsiteY35" fmla="*/ 1263291 h 1828809"/>
                <a:gd name="connsiteX36" fmla="*/ 1552245 w 3454540"/>
                <a:gd name="connsiteY36" fmla="*/ 296066 h 1828809"/>
                <a:gd name="connsiteX37" fmla="*/ 1476045 w 3454540"/>
                <a:gd name="connsiteY37" fmla="*/ 203206 h 1828809"/>
                <a:gd name="connsiteX38" fmla="*/ 2322580 w 3454540"/>
                <a:gd name="connsiteY38" fmla="*/ 203206 h 1828809"/>
                <a:gd name="connsiteX39" fmla="*/ 2576173 w 3454540"/>
                <a:gd name="connsiteY39" fmla="*/ 338947 h 1828809"/>
                <a:gd name="connsiteX40" fmla="*/ 2861876 w 3454540"/>
                <a:gd name="connsiteY40" fmla="*/ 767496 h 1828809"/>
                <a:gd name="connsiteX41" fmla="*/ 2991920 w 3454540"/>
                <a:gd name="connsiteY41" fmla="*/ 802043 h 1828809"/>
                <a:gd name="connsiteX42" fmla="*/ 3154074 w 3454540"/>
                <a:gd name="connsiteY42" fmla="*/ 720966 h 1828809"/>
                <a:gd name="connsiteX43" fmla="*/ 2782618 w 3454540"/>
                <a:gd name="connsiteY43" fmla="*/ 1612592 h 182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454540" h="1828809">
                  <a:moveTo>
                    <a:pt x="3422298" y="433626"/>
                  </a:moveTo>
                  <a:cubicBezTo>
                    <a:pt x="3391209" y="404565"/>
                    <a:pt x="3345488" y="397859"/>
                    <a:pt x="3307493" y="416966"/>
                  </a:cubicBezTo>
                  <a:lnTo>
                    <a:pt x="2981357" y="580139"/>
                  </a:lnTo>
                  <a:lnTo>
                    <a:pt x="2745242" y="226162"/>
                  </a:lnTo>
                  <a:cubicBezTo>
                    <a:pt x="2650744" y="84534"/>
                    <a:pt x="2492858" y="0"/>
                    <a:pt x="2322580" y="0"/>
                  </a:cubicBezTo>
                  <a:lnTo>
                    <a:pt x="1117600" y="0"/>
                  </a:lnTo>
                  <a:cubicBezTo>
                    <a:pt x="1103580" y="0"/>
                    <a:pt x="1090168" y="2848"/>
                    <a:pt x="1077976" y="7925"/>
                  </a:cubicBezTo>
                  <a:cubicBezTo>
                    <a:pt x="1055621" y="5286"/>
                    <a:pt x="1032666" y="3658"/>
                    <a:pt x="1009701" y="3248"/>
                  </a:cubicBezTo>
                  <a:cubicBezTo>
                    <a:pt x="791055" y="-1219"/>
                    <a:pt x="587448" y="97126"/>
                    <a:pt x="455375" y="273301"/>
                  </a:cubicBezTo>
                  <a:lnTo>
                    <a:pt x="20320" y="853440"/>
                  </a:lnTo>
                  <a:cubicBezTo>
                    <a:pt x="2642" y="877014"/>
                    <a:pt x="-3864" y="907085"/>
                    <a:pt x="2232" y="935936"/>
                  </a:cubicBezTo>
                  <a:cubicBezTo>
                    <a:pt x="8528" y="964787"/>
                    <a:pt x="27026" y="989581"/>
                    <a:pt x="53029" y="1003402"/>
                  </a:cubicBezTo>
                  <a:lnTo>
                    <a:pt x="1170626" y="1613002"/>
                  </a:lnTo>
                  <a:cubicBezTo>
                    <a:pt x="1215936" y="1637995"/>
                    <a:pt x="1272229" y="1624784"/>
                    <a:pt x="1301890" y="1582931"/>
                  </a:cubicBezTo>
                  <a:lnTo>
                    <a:pt x="1754823" y="948947"/>
                  </a:lnTo>
                  <a:lnTo>
                    <a:pt x="1983623" y="1282198"/>
                  </a:lnTo>
                  <a:lnTo>
                    <a:pt x="1681671" y="1433179"/>
                  </a:lnTo>
                  <a:cubicBezTo>
                    <a:pt x="1642656" y="1452686"/>
                    <a:pt x="1620511" y="1495158"/>
                    <a:pt x="1626607" y="1538440"/>
                  </a:cubicBezTo>
                  <a:cubicBezTo>
                    <a:pt x="1632903" y="1581722"/>
                    <a:pt x="1666031" y="1616269"/>
                    <a:pt x="1709103" y="1623984"/>
                  </a:cubicBezTo>
                  <a:lnTo>
                    <a:pt x="2826700" y="1827181"/>
                  </a:lnTo>
                  <a:cubicBezTo>
                    <a:pt x="2832596" y="1828400"/>
                    <a:pt x="2838892" y="1828810"/>
                    <a:pt x="2844788" y="1828810"/>
                  </a:cubicBezTo>
                  <a:cubicBezTo>
                    <a:pt x="2885221" y="1828810"/>
                    <a:pt x="2922616" y="1804626"/>
                    <a:pt x="2938666" y="1766221"/>
                  </a:cubicBezTo>
                  <a:lnTo>
                    <a:pt x="3446663" y="547021"/>
                  </a:lnTo>
                  <a:cubicBezTo>
                    <a:pt x="3463141" y="507797"/>
                    <a:pt x="3453178" y="462686"/>
                    <a:pt x="3422298" y="433626"/>
                  </a:cubicBezTo>
                  <a:close/>
                  <a:moveTo>
                    <a:pt x="1188924" y="1391717"/>
                  </a:moveTo>
                  <a:lnTo>
                    <a:pt x="253388" y="881482"/>
                  </a:lnTo>
                  <a:lnTo>
                    <a:pt x="617928" y="395221"/>
                  </a:lnTo>
                  <a:cubicBezTo>
                    <a:pt x="710388" y="272082"/>
                    <a:pt x="848767" y="202178"/>
                    <a:pt x="1005434" y="206445"/>
                  </a:cubicBezTo>
                  <a:cubicBezTo>
                    <a:pt x="1159463" y="209693"/>
                    <a:pt x="1297632" y="284064"/>
                    <a:pt x="1385015" y="411070"/>
                  </a:cubicBezTo>
                  <a:lnTo>
                    <a:pt x="1632312" y="770935"/>
                  </a:lnTo>
                  <a:lnTo>
                    <a:pt x="1188924" y="1391717"/>
                  </a:lnTo>
                  <a:close/>
                  <a:moveTo>
                    <a:pt x="2782618" y="1612592"/>
                  </a:moveTo>
                  <a:lnTo>
                    <a:pt x="2045412" y="1478480"/>
                  </a:lnTo>
                  <a:lnTo>
                    <a:pt x="2178714" y="1411624"/>
                  </a:lnTo>
                  <a:cubicBezTo>
                    <a:pt x="2205127" y="1398413"/>
                    <a:pt x="2224434" y="1374639"/>
                    <a:pt x="2231749" y="1346197"/>
                  </a:cubicBezTo>
                  <a:cubicBezTo>
                    <a:pt x="2239064" y="1317746"/>
                    <a:pt x="2233778" y="1287475"/>
                    <a:pt x="2217119" y="1263291"/>
                  </a:cubicBezTo>
                  <a:lnTo>
                    <a:pt x="1552245" y="296066"/>
                  </a:lnTo>
                  <a:cubicBezTo>
                    <a:pt x="1529280" y="262538"/>
                    <a:pt x="1503677" y="231448"/>
                    <a:pt x="1476045" y="203206"/>
                  </a:cubicBezTo>
                  <a:lnTo>
                    <a:pt x="2322580" y="203206"/>
                  </a:lnTo>
                  <a:cubicBezTo>
                    <a:pt x="2424583" y="203206"/>
                    <a:pt x="2519480" y="254003"/>
                    <a:pt x="2576173" y="338947"/>
                  </a:cubicBezTo>
                  <a:lnTo>
                    <a:pt x="2861876" y="767496"/>
                  </a:lnTo>
                  <a:cubicBezTo>
                    <a:pt x="2890527" y="810168"/>
                    <a:pt x="2946001" y="824998"/>
                    <a:pt x="2991920" y="802043"/>
                  </a:cubicBezTo>
                  <a:lnTo>
                    <a:pt x="3154074" y="720966"/>
                  </a:lnTo>
                  <a:lnTo>
                    <a:pt x="2782618" y="16125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57">
              <a:extLst>
                <a:ext uri="{FF2B5EF4-FFF2-40B4-BE49-F238E27FC236}">
                  <a16:creationId xmlns:a16="http://schemas.microsoft.com/office/drawing/2014/main" id="{9F77F1A8-7ED8-D5DE-D94D-76ADB8A5ED33}"/>
                </a:ext>
              </a:extLst>
            </p:cNvPr>
            <p:cNvSpPr/>
            <p:nvPr/>
          </p:nvSpPr>
          <p:spPr>
            <a:xfrm>
              <a:off x="5893292" y="3632191"/>
              <a:ext cx="1015866" cy="2235208"/>
            </a:xfrm>
            <a:custGeom>
              <a:avLst/>
              <a:gdLst>
                <a:gd name="connsiteX0" fmla="*/ 914263 w 1015866"/>
                <a:gd name="connsiteY0" fmla="*/ 609605 h 2235208"/>
                <a:gd name="connsiteX1" fmla="*/ 1015866 w 1015866"/>
                <a:gd name="connsiteY1" fmla="*/ 508002 h 2235208"/>
                <a:gd name="connsiteX2" fmla="*/ 1015866 w 1015866"/>
                <a:gd name="connsiteY2" fmla="*/ 101608 h 2235208"/>
                <a:gd name="connsiteX3" fmla="*/ 945762 w 1015866"/>
                <a:gd name="connsiteY3" fmla="*/ 4882 h 2235208"/>
                <a:gd name="connsiteX4" fmla="*/ 832177 w 1015866"/>
                <a:gd name="connsiteY4" fmla="*/ 41868 h 2235208"/>
                <a:gd name="connsiteX5" fmla="*/ 19380 w 1015866"/>
                <a:gd name="connsiteY5" fmla="*/ 1159464 h 2235208"/>
                <a:gd name="connsiteX6" fmla="*/ 25676 w 1015866"/>
                <a:gd name="connsiteY6" fmla="*/ 1286671 h 2235208"/>
                <a:gd name="connsiteX7" fmla="*/ 838473 w 1015866"/>
                <a:gd name="connsiteY7" fmla="*/ 2201071 h 2235208"/>
                <a:gd name="connsiteX8" fmla="*/ 914473 w 1015866"/>
                <a:gd name="connsiteY8" fmla="*/ 2235208 h 2235208"/>
                <a:gd name="connsiteX9" fmla="*/ 950439 w 1015866"/>
                <a:gd name="connsiteY9" fmla="*/ 2228503 h 2235208"/>
                <a:gd name="connsiteX10" fmla="*/ 1015866 w 1015866"/>
                <a:gd name="connsiteY10" fmla="*/ 2133605 h 2235208"/>
                <a:gd name="connsiteX11" fmla="*/ 1015866 w 1015866"/>
                <a:gd name="connsiteY11" fmla="*/ 1727202 h 2235208"/>
                <a:gd name="connsiteX12" fmla="*/ 914263 w 1015866"/>
                <a:gd name="connsiteY12" fmla="*/ 1625599 h 2235208"/>
                <a:gd name="connsiteX13" fmla="*/ 812660 w 1015866"/>
                <a:gd name="connsiteY13" fmla="*/ 1727202 h 2235208"/>
                <a:gd name="connsiteX14" fmla="*/ 812660 w 1015866"/>
                <a:gd name="connsiteY14" fmla="*/ 1866391 h 2235208"/>
                <a:gd name="connsiteX15" fmla="*/ 231711 w 1015866"/>
                <a:gd name="connsiteY15" fmla="*/ 1212900 h 2235208"/>
                <a:gd name="connsiteX16" fmla="*/ 812660 w 1015866"/>
                <a:gd name="connsiteY16" fmla="*/ 414124 h 2235208"/>
                <a:gd name="connsiteX17" fmla="*/ 812660 w 1015866"/>
                <a:gd name="connsiteY17" fmla="*/ 508002 h 2235208"/>
                <a:gd name="connsiteX18" fmla="*/ 914263 w 1015866"/>
                <a:gd name="connsiteY18" fmla="*/ 609605 h 223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5866" h="2235208">
                  <a:moveTo>
                    <a:pt x="914263" y="609605"/>
                  </a:moveTo>
                  <a:cubicBezTo>
                    <a:pt x="970347" y="609605"/>
                    <a:pt x="1015866" y="564085"/>
                    <a:pt x="1015866" y="508002"/>
                  </a:cubicBezTo>
                  <a:lnTo>
                    <a:pt x="1015866" y="101608"/>
                  </a:lnTo>
                  <a:cubicBezTo>
                    <a:pt x="1015866" y="57517"/>
                    <a:pt x="987625" y="18503"/>
                    <a:pt x="945762" y="4882"/>
                  </a:cubicBezTo>
                  <a:cubicBezTo>
                    <a:pt x="904110" y="-8529"/>
                    <a:pt x="857980" y="6301"/>
                    <a:pt x="832177" y="41868"/>
                  </a:cubicBezTo>
                  <a:lnTo>
                    <a:pt x="19380" y="1159464"/>
                  </a:lnTo>
                  <a:cubicBezTo>
                    <a:pt x="-8662" y="1198069"/>
                    <a:pt x="-6023" y="1251105"/>
                    <a:pt x="25676" y="1286671"/>
                  </a:cubicBezTo>
                  <a:lnTo>
                    <a:pt x="838473" y="2201071"/>
                  </a:lnTo>
                  <a:cubicBezTo>
                    <a:pt x="858180" y="2223216"/>
                    <a:pt x="886022" y="2235208"/>
                    <a:pt x="914473" y="2235208"/>
                  </a:cubicBezTo>
                  <a:cubicBezTo>
                    <a:pt x="926665" y="2235208"/>
                    <a:pt x="938857" y="2232970"/>
                    <a:pt x="950439" y="2228503"/>
                  </a:cubicBezTo>
                  <a:cubicBezTo>
                    <a:pt x="989863" y="2213673"/>
                    <a:pt x="1015866" y="2175877"/>
                    <a:pt x="1015866" y="2133605"/>
                  </a:cubicBezTo>
                  <a:lnTo>
                    <a:pt x="1015866" y="1727202"/>
                  </a:lnTo>
                  <a:cubicBezTo>
                    <a:pt x="1015866" y="1671119"/>
                    <a:pt x="970347" y="1625599"/>
                    <a:pt x="914263" y="1625599"/>
                  </a:cubicBezTo>
                  <a:cubicBezTo>
                    <a:pt x="858180" y="1625599"/>
                    <a:pt x="812660" y="1671119"/>
                    <a:pt x="812660" y="1727202"/>
                  </a:cubicBezTo>
                  <a:lnTo>
                    <a:pt x="812660" y="1866391"/>
                  </a:lnTo>
                  <a:lnTo>
                    <a:pt x="231711" y="1212900"/>
                  </a:lnTo>
                  <a:lnTo>
                    <a:pt x="812660" y="414124"/>
                  </a:lnTo>
                  <a:lnTo>
                    <a:pt x="812660" y="508002"/>
                  </a:lnTo>
                  <a:cubicBezTo>
                    <a:pt x="812660" y="564095"/>
                    <a:pt x="858180" y="609605"/>
                    <a:pt x="914263" y="6096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Group 25">
            <a:extLst>
              <a:ext uri="{FF2B5EF4-FFF2-40B4-BE49-F238E27FC236}">
                <a16:creationId xmlns:a16="http://schemas.microsoft.com/office/drawing/2014/main" id="{44139AB3-1B55-049D-5960-0FCD17C7DA22}"/>
              </a:ext>
            </a:extLst>
          </p:cNvPr>
          <p:cNvGrpSpPr/>
          <p:nvPr/>
        </p:nvGrpSpPr>
        <p:grpSpPr>
          <a:xfrm>
            <a:off x="579367" y="3336653"/>
            <a:ext cx="1794999" cy="1169551"/>
            <a:chOff x="9409297" y="2277905"/>
            <a:chExt cx="1803270" cy="1559401"/>
          </a:xfrm>
        </p:grpSpPr>
        <p:sp>
          <p:nvSpPr>
            <p:cNvPr id="76" name="TextBox 17">
              <a:extLst>
                <a:ext uri="{FF2B5EF4-FFF2-40B4-BE49-F238E27FC236}">
                  <a16:creationId xmlns:a16="http://schemas.microsoft.com/office/drawing/2014/main" id="{9B477E55-AA4E-BE4C-641F-106E7BEAF5D0}"/>
                </a:ext>
              </a:extLst>
            </p:cNvPr>
            <p:cNvSpPr txBox="1"/>
            <p:nvPr/>
          </p:nvSpPr>
          <p:spPr>
            <a:xfrm rot="16200000">
              <a:off x="8884861" y="2802341"/>
              <a:ext cx="1559401" cy="510530"/>
            </a:xfrm>
            <a:prstGeom prst="rect">
              <a:avLst/>
            </a:prstGeom>
            <a:noFill/>
          </p:spPr>
          <p:txBody>
            <a:bodyPr wrap="square" lIns="0" tIns="216000" rIns="0" bIns="0" rtlCol="0">
              <a:spAutoFit/>
            </a:bodyPr>
            <a:lstStyle/>
            <a:p>
              <a:pPr algn="r" defTabSz="514350">
                <a:lnSpc>
                  <a:spcPts val="900"/>
                </a:lnSpc>
                <a:defRPr/>
              </a:pPr>
              <a:r>
                <a:rPr lang="en-GB" sz="2800" b="1" kern="0" cap="all" spc="8" dirty="0">
                  <a:solidFill>
                    <a:srgbClr val="2B4D71"/>
                  </a:solidFill>
                  <a:latin typeface="Futura PT Light" panose="020B0402020204020303"/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77" name="TextBox 18">
              <a:extLst>
                <a:ext uri="{FF2B5EF4-FFF2-40B4-BE49-F238E27FC236}">
                  <a16:creationId xmlns:a16="http://schemas.microsoft.com/office/drawing/2014/main" id="{5B755501-01D3-6A76-ED09-75A825D4A2DD}"/>
                </a:ext>
              </a:extLst>
            </p:cNvPr>
            <p:cNvSpPr txBox="1"/>
            <p:nvPr/>
          </p:nvSpPr>
          <p:spPr>
            <a:xfrm>
              <a:off x="9929032" y="2277905"/>
              <a:ext cx="1283535" cy="574516"/>
            </a:xfrm>
            <a:prstGeom prst="rect">
              <a:avLst/>
            </a:prstGeom>
            <a:noFill/>
          </p:spPr>
          <p:txBody>
            <a:bodyPr wrap="square" lIns="0" tIns="0" rIns="81000" bIns="0" rtlCol="0">
              <a:spAutoFit/>
            </a:bodyPr>
            <a:lstStyle/>
            <a:p>
              <a:pPr defTabSz="514350">
                <a:spcAft>
                  <a:spcPts val="90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Futura PT Light" panose="020B0402020204020303"/>
                  <a:cs typeface="Arial" panose="020B0604020202020204" pitchFamily="34" charset="0"/>
                </a:rPr>
                <a:t>recyclable</a:t>
              </a:r>
            </a:p>
          </p:txBody>
        </p:sp>
        <p:sp>
          <p:nvSpPr>
            <p:cNvPr id="78" name="TextBox 18">
              <a:extLst>
                <a:ext uri="{FF2B5EF4-FFF2-40B4-BE49-F238E27FC236}">
                  <a16:creationId xmlns:a16="http://schemas.microsoft.com/office/drawing/2014/main" id="{7FE095FC-6704-3A71-D80B-FC17B344DB8C}"/>
                </a:ext>
              </a:extLst>
            </p:cNvPr>
            <p:cNvSpPr txBox="1"/>
            <p:nvPr/>
          </p:nvSpPr>
          <p:spPr>
            <a:xfrm>
              <a:off x="9929032" y="2517725"/>
              <a:ext cx="1283535" cy="287259"/>
            </a:xfrm>
            <a:prstGeom prst="rect">
              <a:avLst/>
            </a:prstGeom>
            <a:noFill/>
          </p:spPr>
          <p:txBody>
            <a:bodyPr wrap="square" lIns="0" tIns="0" rIns="81000" bIns="0" rtlCol="0">
              <a:spAutoFit/>
            </a:bodyPr>
            <a:lstStyle/>
            <a:p>
              <a:pPr defTabSz="514350">
                <a:spcAft>
                  <a:spcPts val="90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Futura PT Light" panose="020B0402020204020303"/>
                  <a:cs typeface="Arial" panose="020B0604020202020204" pitchFamily="34" charset="0"/>
                </a:rPr>
                <a:t>natural</a:t>
              </a:r>
            </a:p>
          </p:txBody>
        </p:sp>
        <p:sp>
          <p:nvSpPr>
            <p:cNvPr id="79" name="TextBox 18">
              <a:extLst>
                <a:ext uri="{FF2B5EF4-FFF2-40B4-BE49-F238E27FC236}">
                  <a16:creationId xmlns:a16="http://schemas.microsoft.com/office/drawing/2014/main" id="{0151F456-E37E-35E4-D0CE-24AD64690F54}"/>
                </a:ext>
              </a:extLst>
            </p:cNvPr>
            <p:cNvSpPr txBox="1"/>
            <p:nvPr/>
          </p:nvSpPr>
          <p:spPr>
            <a:xfrm>
              <a:off x="9929033" y="2757545"/>
              <a:ext cx="1180743" cy="287259"/>
            </a:xfrm>
            <a:prstGeom prst="rect">
              <a:avLst/>
            </a:prstGeom>
            <a:noFill/>
          </p:spPr>
          <p:txBody>
            <a:bodyPr wrap="square" lIns="0" tIns="0" rIns="81000" bIns="0" rtlCol="0">
              <a:spAutoFit/>
            </a:bodyPr>
            <a:lstStyle/>
            <a:p>
              <a:pPr defTabSz="514350">
                <a:spcAft>
                  <a:spcPts val="90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Futura PT Light" panose="020B0402020204020303"/>
                  <a:cs typeface="Arial" panose="020B0604020202020204" pitchFamily="34" charset="0"/>
                </a:rPr>
                <a:t>inert</a:t>
              </a:r>
            </a:p>
          </p:txBody>
        </p:sp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id="{83ADF28C-F932-D836-DCA3-AA3DA75C67CF}"/>
                </a:ext>
              </a:extLst>
            </p:cNvPr>
            <p:cNvSpPr txBox="1"/>
            <p:nvPr/>
          </p:nvSpPr>
          <p:spPr>
            <a:xfrm>
              <a:off x="9929032" y="2997366"/>
              <a:ext cx="1283535" cy="287259"/>
            </a:xfrm>
            <a:prstGeom prst="rect">
              <a:avLst/>
            </a:prstGeom>
            <a:noFill/>
          </p:spPr>
          <p:txBody>
            <a:bodyPr wrap="square" lIns="0" tIns="0" rIns="81000" bIns="0" rtlCol="0">
              <a:spAutoFit/>
            </a:bodyPr>
            <a:lstStyle/>
            <a:p>
              <a:pPr defTabSz="514350">
                <a:spcAft>
                  <a:spcPts val="90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Futura PT Light" panose="020B0402020204020303"/>
                  <a:cs typeface="Arial" panose="020B0604020202020204" pitchFamily="34" charset="0"/>
                </a:rPr>
                <a:t>tasteless</a:t>
              </a:r>
            </a:p>
          </p:txBody>
        </p:sp>
      </p:grpSp>
      <p:cxnSp>
        <p:nvCxnSpPr>
          <p:cNvPr id="81" name="Straight Connector 24">
            <a:extLst>
              <a:ext uri="{FF2B5EF4-FFF2-40B4-BE49-F238E27FC236}">
                <a16:creationId xmlns:a16="http://schemas.microsoft.com/office/drawing/2014/main" id="{50A18379-FA84-7CBE-1806-B588A0967868}"/>
              </a:ext>
            </a:extLst>
          </p:cNvPr>
          <p:cNvCxnSpPr>
            <a:cxnSpLocks/>
          </p:cNvCxnSpPr>
          <p:nvPr/>
        </p:nvCxnSpPr>
        <p:spPr>
          <a:xfrm flipH="1">
            <a:off x="6070135" y="3929824"/>
            <a:ext cx="179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90">
            <a:extLst>
              <a:ext uri="{FF2B5EF4-FFF2-40B4-BE49-F238E27FC236}">
                <a16:creationId xmlns:a16="http://schemas.microsoft.com/office/drawing/2014/main" id="{6E51051B-5C6A-061C-8A93-DBAFA8200F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636" b="11091"/>
          <a:stretch/>
        </p:blipFill>
        <p:spPr>
          <a:xfrm>
            <a:off x="6070135" y="4050141"/>
            <a:ext cx="1798200" cy="5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8EF7961A-B37C-454E-AC3D-91E5F21D6A5C}"/>
              </a:ext>
            </a:extLst>
          </p:cNvPr>
          <p:cNvSpPr txBox="1"/>
          <p:nvPr/>
        </p:nvSpPr>
        <p:spPr>
          <a:xfrm>
            <a:off x="459276" y="1069054"/>
            <a:ext cx="7128551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en-GB" sz="1050" spc="3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DESIGNING BOTTLES FOR A GREENER FUTURE</a:t>
            </a:r>
          </a:p>
          <a:p>
            <a:pPr lvl="0">
              <a:defRPr/>
            </a:pPr>
            <a:endParaRPr lang="en-GB" sz="1050" spc="3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3594C51-35F4-B84F-B89D-99BE29CAC0FA}"/>
              </a:ext>
            </a:extLst>
          </p:cNvPr>
          <p:cNvSpPr txBox="1"/>
          <p:nvPr/>
        </p:nvSpPr>
        <p:spPr>
          <a:xfrm>
            <a:off x="440321" y="243243"/>
            <a:ext cx="8488024" cy="880241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3200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Why </a:t>
            </a:r>
            <a:r>
              <a:rPr lang="en-US" sz="3200" b="1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recycling beauty glass packaging </a:t>
            </a:r>
            <a:r>
              <a:rPr lang="en-US" sz="3200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matters</a:t>
            </a:r>
            <a:endParaRPr lang="en-GB" sz="3200" spc="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BB9ADB9-DA56-6FDA-A192-720C6603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512" y="4878827"/>
            <a:ext cx="332999" cy="273844"/>
          </a:xfrm>
        </p:spPr>
        <p:txBody>
          <a:bodyPr/>
          <a:lstStyle/>
          <a:p>
            <a:pPr algn="r"/>
            <a:fld id="{03146621-A186-7042-92FB-FE96DCD689CA}" type="slidenum">
              <a:rPr lang="en-ES" smtClean="0">
                <a:latin typeface="Futura PT Light" panose="020B0402020204020303"/>
                <a:cs typeface="Arial" panose="020B0604020202020204" pitchFamily="34" charset="0"/>
              </a:rPr>
              <a:pPr algn="r"/>
              <a:t>4</a:t>
            </a:fld>
            <a:endParaRPr lang="en-ES" dirty="0">
              <a:latin typeface="Futura PT Light" panose="020B0402020204020303"/>
              <a:cs typeface="Arial" panose="020B0604020202020204" pitchFamily="34" charset="0"/>
            </a:endParaRPr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AC5028B6-D8D3-58D9-896E-5D84FB45AC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735" y="4913316"/>
            <a:ext cx="223220" cy="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726956-6FB6-C610-F3C9-F227D45731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9390" y="4830096"/>
            <a:ext cx="762488" cy="273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5E21CF-4F3E-D871-50C1-1C988552F6B1}"/>
              </a:ext>
            </a:extLst>
          </p:cNvPr>
          <p:cNvGrpSpPr/>
          <p:nvPr/>
        </p:nvGrpSpPr>
        <p:grpSpPr>
          <a:xfrm>
            <a:off x="8288598" y="4878827"/>
            <a:ext cx="688520" cy="169409"/>
            <a:chOff x="8288598" y="4878827"/>
            <a:chExt cx="688520" cy="169409"/>
          </a:xfrm>
        </p:grpSpPr>
        <p:pic>
          <p:nvPicPr>
            <p:cNvPr id="8" name="Picture 7" descr="A blue number on a black background&#10;&#10;Description automatically generated">
              <a:extLst>
                <a:ext uri="{FF2B5EF4-FFF2-40B4-BE49-F238E27FC236}">
                  <a16:creationId xmlns:a16="http://schemas.microsoft.com/office/drawing/2014/main" id="{D7E01AC4-DA6D-8266-BB1D-5A287F369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11" y="4878827"/>
              <a:ext cx="262607" cy="16940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60F078-7ECC-4F61-2B25-C032344C2B60}"/>
                </a:ext>
              </a:extLst>
            </p:cNvPr>
            <p:cNvCxnSpPr>
              <a:cxnSpLocks/>
            </p:cNvCxnSpPr>
            <p:nvPr/>
          </p:nvCxnSpPr>
          <p:spPr>
            <a:xfrm>
              <a:off x="8608409" y="4878827"/>
              <a:ext cx="0" cy="169409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Slide Number Placeholder 1">
              <a:extLst>
                <a:ext uri="{FF2B5EF4-FFF2-40B4-BE49-F238E27FC236}">
                  <a16:creationId xmlns:a16="http://schemas.microsoft.com/office/drawing/2014/main" id="{D3A24CA0-7677-C88D-976C-AD624307A05B}"/>
                </a:ext>
              </a:extLst>
            </p:cNvPr>
            <p:cNvSpPr txBox="1">
              <a:spLocks/>
            </p:cNvSpPr>
            <p:nvPr/>
          </p:nvSpPr>
          <p:spPr>
            <a:xfrm>
              <a:off x="8288598" y="4886201"/>
              <a:ext cx="315114" cy="4571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8000 w 10000"/>
                <a:gd name="connsiteY3" fmla="*/ 10021 h 10021"/>
                <a:gd name="connsiteX4" fmla="*/ 0 w 10000"/>
                <a:gd name="connsiteY4" fmla="*/ 10021 h 10021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7492 w 10000"/>
                <a:gd name="connsiteY3" fmla="*/ 9989 h 10021"/>
                <a:gd name="connsiteX4" fmla="*/ 0 w 10000"/>
                <a:gd name="connsiteY4" fmla="*/ 10021 h 10021"/>
                <a:gd name="connsiteX0" fmla="*/ 0 w 10000"/>
                <a:gd name="connsiteY0" fmla="*/ 10000 h 10000"/>
                <a:gd name="connsiteX1" fmla="*/ 2522 w 10000"/>
                <a:gd name="connsiteY1" fmla="*/ 0 h 10000"/>
                <a:gd name="connsiteX2" fmla="*/ 10000 w 10000"/>
                <a:gd name="connsiteY2" fmla="*/ 0 h 10000"/>
                <a:gd name="connsiteX3" fmla="*/ 7492 w 10000"/>
                <a:gd name="connsiteY3" fmla="*/ 9968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2522" y="0"/>
                  </a:lnTo>
                  <a:lnTo>
                    <a:pt x="10000" y="0"/>
                  </a:lnTo>
                  <a:lnTo>
                    <a:pt x="7492" y="9968"/>
                  </a:lnTo>
                  <a:lnTo>
                    <a:pt x="0" y="10000"/>
                  </a:lnTo>
                  <a:close/>
                </a:path>
              </a:pathLst>
            </a:cu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accent4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fld id="{03146621-A186-7042-92FB-FE96DCD689CA}" type="slidenum">
                <a:rPr lang="en-ES" sz="800" smtClean="0">
                  <a:solidFill>
                    <a:srgbClr val="00488E"/>
                  </a:solidFill>
                  <a:latin typeface="Futura PT Light" panose="020B0402020204020303"/>
                  <a:cs typeface="Arial" panose="020B0604020202020204" pitchFamily="34" charset="0"/>
                </a:rPr>
                <a:pPr marL="0" indent="0" algn="ctr">
                  <a:buNone/>
                </a:pPr>
                <a:t>4</a:t>
              </a:fld>
              <a:endParaRPr lang="en-ES" sz="800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11">
            <a:extLst>
              <a:ext uri="{FF2B5EF4-FFF2-40B4-BE49-F238E27FC236}">
                <a16:creationId xmlns:a16="http://schemas.microsoft.com/office/drawing/2014/main" id="{47E9E661-338E-4083-2D81-EFF9F29B8F8C}"/>
              </a:ext>
            </a:extLst>
          </p:cNvPr>
          <p:cNvSpPr txBox="1"/>
          <p:nvPr/>
        </p:nvSpPr>
        <p:spPr>
          <a:xfrm>
            <a:off x="459276" y="1396307"/>
            <a:ext cx="5807235" cy="591764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The beauty and wellness industries generate over 120 billion packages every </a:t>
            </a: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year</a:t>
            </a: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.</a:t>
            </a:r>
            <a:endParaRPr lang="en-US" sz="1400" spc="75" dirty="0" smtClean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Today</a:t>
            </a: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, glass is 30% lighter, 70% less energy-intensive and emits 50% less CO2 than fifty years ago. </a:t>
            </a:r>
          </a:p>
          <a:p>
            <a:pPr marL="285750" indent="-285750">
              <a:lnSpc>
                <a:spcPct val="114000"/>
              </a:lnSpc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In Europe 80% of glass is recycled, but 20% still is not. </a:t>
            </a:r>
            <a:endParaRPr lang="en-US" sz="1400" spc="75" dirty="0" smtClean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Losses during glass recycling are still too high 17%.</a:t>
            </a:r>
          </a:p>
          <a:p>
            <a:pPr>
              <a:buClr>
                <a:srgbClr val="00488E"/>
              </a:buClr>
              <a:defRPr/>
            </a:pP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buClr>
                <a:srgbClr val="00488E"/>
              </a:buClr>
              <a:defRPr/>
            </a:pPr>
            <a:r>
              <a:rPr lang="en-US" sz="1400" b="1" spc="75" dirty="0">
                <a:solidFill>
                  <a:schemeClr val="accent1">
                    <a:lumMod val="7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Extra-white glass is preferred in Beauty. How can the industry maintain its purity with increased cullet use</a:t>
            </a:r>
            <a:r>
              <a:rPr lang="en-US" sz="1400" b="1" spc="75" dirty="0" smtClean="0">
                <a:solidFill>
                  <a:schemeClr val="accent1">
                    <a:lumMod val="7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00488E"/>
              </a:buClr>
              <a:defRPr/>
            </a:pPr>
            <a:endParaRPr lang="en-US" sz="1400" b="1" spc="75" dirty="0">
              <a:solidFill>
                <a:schemeClr val="accent1">
                  <a:lumMod val="7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Use PCR with low iron content (&lt;300 ppm); improve sorting for higher quality </a:t>
            </a: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PCR; </a:t>
            </a: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collaborate with recycling </a:t>
            </a: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companies and sector for dedicated chains</a:t>
            </a: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Further develop technologies and work on raw material </a:t>
            </a: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to increase PCR usage while preserving the extra-flint </a:t>
            </a: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color</a:t>
            </a: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spc="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b="1" spc="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DAB6FDF6-2FC7-3DE5-64BD-541EE204BEEB}"/>
              </a:ext>
            </a:extLst>
          </p:cNvPr>
          <p:cNvSpPr>
            <a:spLocks noChangeAspect="1"/>
          </p:cNvSpPr>
          <p:nvPr/>
        </p:nvSpPr>
        <p:spPr>
          <a:xfrm>
            <a:off x="6397814" y="1567772"/>
            <a:ext cx="2448000" cy="2448000"/>
          </a:xfrm>
          <a:custGeom>
            <a:avLst/>
            <a:gdLst/>
            <a:ahLst/>
            <a:cxnLst/>
            <a:rect l="l" t="t" r="r" b="b"/>
            <a:pathLst>
              <a:path w="2137357" h="2137357">
                <a:moveTo>
                  <a:pt x="0" y="0"/>
                </a:moveTo>
                <a:lnTo>
                  <a:pt x="2137357" y="0"/>
                </a:lnTo>
                <a:lnTo>
                  <a:pt x="2137357" y="2137358"/>
                </a:lnTo>
                <a:lnTo>
                  <a:pt x="0" y="21373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8EF7961A-B37C-454E-AC3D-91E5F21D6A5C}"/>
              </a:ext>
            </a:extLst>
          </p:cNvPr>
          <p:cNvSpPr txBox="1"/>
          <p:nvPr/>
        </p:nvSpPr>
        <p:spPr>
          <a:xfrm>
            <a:off x="459276" y="1139479"/>
            <a:ext cx="7128551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en-GB" sz="1050" spc="3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DESIGNING BOTTLES FOR A GREENER FUTURE</a:t>
            </a:r>
          </a:p>
          <a:p>
            <a:pPr lvl="0">
              <a:defRPr/>
            </a:pPr>
            <a:endParaRPr lang="en-GB" sz="1050" spc="3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3594C51-35F4-B84F-B89D-99BE29CAC0FA}"/>
              </a:ext>
            </a:extLst>
          </p:cNvPr>
          <p:cNvSpPr txBox="1"/>
          <p:nvPr/>
        </p:nvSpPr>
        <p:spPr>
          <a:xfrm>
            <a:off x="459276" y="214642"/>
            <a:ext cx="8488024" cy="978729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200" spc="75" dirty="0" smtClean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What is </a:t>
            </a:r>
            <a:r>
              <a:rPr lang="en-US" sz="3200" b="1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recycling beauty glass packaging </a:t>
            </a:r>
            <a:r>
              <a:rPr lang="en-US" sz="3200" spc="75" dirty="0" smtClean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about ? </a:t>
            </a:r>
            <a:endParaRPr lang="en-GB" sz="3200" spc="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BB9ADB9-DA56-6FDA-A192-720C6603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512" y="4878827"/>
            <a:ext cx="332999" cy="273844"/>
          </a:xfrm>
        </p:spPr>
        <p:txBody>
          <a:bodyPr/>
          <a:lstStyle/>
          <a:p>
            <a:pPr algn="r"/>
            <a:fld id="{03146621-A186-7042-92FB-FE96DCD689CA}" type="slidenum">
              <a:rPr lang="en-ES" smtClean="0">
                <a:latin typeface="Futura PT Light" panose="020B0402020204020303"/>
                <a:cs typeface="Arial" panose="020B0604020202020204" pitchFamily="34" charset="0"/>
              </a:rPr>
              <a:pPr algn="r"/>
              <a:t>5</a:t>
            </a:fld>
            <a:endParaRPr lang="en-ES" dirty="0">
              <a:latin typeface="Futura PT Light" panose="020B0402020204020303"/>
              <a:cs typeface="Arial" panose="020B0604020202020204" pitchFamily="34" charset="0"/>
            </a:endParaRPr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AC5028B6-D8D3-58D9-896E-5D84FB45AC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735" y="4913316"/>
            <a:ext cx="223220" cy="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726956-6FB6-C610-F3C9-F227D45731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9390" y="4830096"/>
            <a:ext cx="762488" cy="273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5E21CF-4F3E-D871-50C1-1C988552F6B1}"/>
              </a:ext>
            </a:extLst>
          </p:cNvPr>
          <p:cNvGrpSpPr/>
          <p:nvPr/>
        </p:nvGrpSpPr>
        <p:grpSpPr>
          <a:xfrm>
            <a:off x="8288598" y="4878827"/>
            <a:ext cx="688520" cy="169409"/>
            <a:chOff x="8288598" y="4878827"/>
            <a:chExt cx="688520" cy="169409"/>
          </a:xfrm>
        </p:grpSpPr>
        <p:pic>
          <p:nvPicPr>
            <p:cNvPr id="8" name="Picture 7" descr="A blue number on a black background&#10;&#10;Description automatically generated">
              <a:extLst>
                <a:ext uri="{FF2B5EF4-FFF2-40B4-BE49-F238E27FC236}">
                  <a16:creationId xmlns:a16="http://schemas.microsoft.com/office/drawing/2014/main" id="{D7E01AC4-DA6D-8266-BB1D-5A287F369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11" y="4878827"/>
              <a:ext cx="262607" cy="16940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60F078-7ECC-4F61-2B25-C032344C2B60}"/>
                </a:ext>
              </a:extLst>
            </p:cNvPr>
            <p:cNvCxnSpPr>
              <a:cxnSpLocks/>
            </p:cNvCxnSpPr>
            <p:nvPr/>
          </p:nvCxnSpPr>
          <p:spPr>
            <a:xfrm>
              <a:off x="8608409" y="4878827"/>
              <a:ext cx="0" cy="169409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Slide Number Placeholder 1">
              <a:extLst>
                <a:ext uri="{FF2B5EF4-FFF2-40B4-BE49-F238E27FC236}">
                  <a16:creationId xmlns:a16="http://schemas.microsoft.com/office/drawing/2014/main" id="{D3A24CA0-7677-C88D-976C-AD624307A05B}"/>
                </a:ext>
              </a:extLst>
            </p:cNvPr>
            <p:cNvSpPr txBox="1">
              <a:spLocks/>
            </p:cNvSpPr>
            <p:nvPr/>
          </p:nvSpPr>
          <p:spPr>
            <a:xfrm>
              <a:off x="8288598" y="4886201"/>
              <a:ext cx="315114" cy="4571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8000 w 10000"/>
                <a:gd name="connsiteY3" fmla="*/ 10021 h 10021"/>
                <a:gd name="connsiteX4" fmla="*/ 0 w 10000"/>
                <a:gd name="connsiteY4" fmla="*/ 10021 h 10021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7492 w 10000"/>
                <a:gd name="connsiteY3" fmla="*/ 9989 h 10021"/>
                <a:gd name="connsiteX4" fmla="*/ 0 w 10000"/>
                <a:gd name="connsiteY4" fmla="*/ 10021 h 10021"/>
                <a:gd name="connsiteX0" fmla="*/ 0 w 10000"/>
                <a:gd name="connsiteY0" fmla="*/ 10000 h 10000"/>
                <a:gd name="connsiteX1" fmla="*/ 2522 w 10000"/>
                <a:gd name="connsiteY1" fmla="*/ 0 h 10000"/>
                <a:gd name="connsiteX2" fmla="*/ 10000 w 10000"/>
                <a:gd name="connsiteY2" fmla="*/ 0 h 10000"/>
                <a:gd name="connsiteX3" fmla="*/ 7492 w 10000"/>
                <a:gd name="connsiteY3" fmla="*/ 9968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2522" y="0"/>
                  </a:lnTo>
                  <a:lnTo>
                    <a:pt x="10000" y="0"/>
                  </a:lnTo>
                  <a:lnTo>
                    <a:pt x="7492" y="9968"/>
                  </a:lnTo>
                  <a:lnTo>
                    <a:pt x="0" y="10000"/>
                  </a:lnTo>
                  <a:close/>
                </a:path>
              </a:pathLst>
            </a:cu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accent4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fld id="{03146621-A186-7042-92FB-FE96DCD689CA}" type="slidenum">
                <a:rPr lang="en-ES" sz="800" smtClean="0">
                  <a:solidFill>
                    <a:srgbClr val="00488E"/>
                  </a:solidFill>
                  <a:latin typeface="Futura PT Light" panose="020B0402020204020303"/>
                  <a:cs typeface="Arial" panose="020B0604020202020204" pitchFamily="34" charset="0"/>
                </a:rPr>
                <a:pPr marL="0" indent="0" algn="ctr">
                  <a:buNone/>
                </a:pPr>
                <a:t>5</a:t>
              </a:fld>
              <a:endParaRPr lang="en-ES" sz="800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11">
            <a:extLst>
              <a:ext uri="{FF2B5EF4-FFF2-40B4-BE49-F238E27FC236}">
                <a16:creationId xmlns:a16="http://schemas.microsoft.com/office/drawing/2014/main" id="{47E9E661-338E-4083-2D81-EFF9F29B8F8C}"/>
              </a:ext>
            </a:extLst>
          </p:cNvPr>
          <p:cNvSpPr txBox="1"/>
          <p:nvPr/>
        </p:nvSpPr>
        <p:spPr>
          <a:xfrm>
            <a:off x="592304" y="1515640"/>
            <a:ext cx="5807235" cy="17511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Today there are limited material (almost none) that are not really recyclable.</a:t>
            </a:r>
          </a:p>
          <a:p>
            <a:pPr marL="285750" indent="-285750">
              <a:lnSpc>
                <a:spcPct val="114000"/>
              </a:lnSpc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Recycling is not really about </a:t>
            </a:r>
            <a:r>
              <a:rPr lang="en-US" sz="1400" b="1" spc="75" dirty="0" smtClean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Materials</a:t>
            </a: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 but </a:t>
            </a:r>
            <a:r>
              <a:rPr lang="en-US" sz="1400" b="1" spc="75" dirty="0" smtClean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Sorting !</a:t>
            </a: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  </a:t>
            </a: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Losses during glass recycling are still too high 17%.</a:t>
            </a:r>
          </a:p>
          <a:p>
            <a:pPr marL="285750" indent="-285750">
              <a:lnSpc>
                <a:spcPct val="114000"/>
              </a:lnSpc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We </a:t>
            </a: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need to close the loop</a:t>
            </a: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.</a:t>
            </a: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buClr>
                <a:srgbClr val="00488E"/>
              </a:buClr>
              <a:defRPr/>
            </a:pP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36186" y="3015010"/>
            <a:ext cx="5268561" cy="1453015"/>
            <a:chOff x="836186" y="3190108"/>
            <a:chExt cx="5268561" cy="1453015"/>
          </a:xfrm>
        </p:grpSpPr>
        <p:sp>
          <p:nvSpPr>
            <p:cNvPr id="16" name="Right Triangle 15"/>
            <p:cNvSpPr/>
            <p:nvPr/>
          </p:nvSpPr>
          <p:spPr>
            <a:xfrm rot="16200000">
              <a:off x="3041309" y="1206726"/>
              <a:ext cx="774524" cy="4741288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1579030" y="2975718"/>
              <a:ext cx="246065" cy="1731754"/>
            </a:xfrm>
            <a:prstGeom prst="rt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ight Brace 23"/>
            <p:cNvSpPr/>
            <p:nvPr/>
          </p:nvSpPr>
          <p:spPr>
            <a:xfrm rot="5400000">
              <a:off x="1690649" y="3409358"/>
              <a:ext cx="169620" cy="1584959"/>
            </a:xfrm>
            <a:prstGeom prst="rightBrace">
              <a:avLst/>
            </a:prstGeom>
            <a:ln>
              <a:solidFill>
                <a:srgbClr val="0048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54484" y="4343041"/>
              <a:ext cx="52770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00488E"/>
                  </a:solidFill>
                  <a:latin typeface="Futura PT Light" panose="020B0402020204020303"/>
                </a:rPr>
                <a:t>17%.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93682" y="4051796"/>
              <a:ext cx="61106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00488E"/>
                  </a:solidFill>
                  <a:latin typeface="Futura PT Light" panose="020B0402020204020303"/>
                </a:rPr>
                <a:t>100%.</a:t>
              </a:r>
              <a:endParaRPr lang="it-IT" b="1" dirty="0">
                <a:solidFill>
                  <a:srgbClr val="00488E"/>
                </a:solidFill>
                <a:latin typeface="Futura PT Light" panose="020B0402020204020303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864" y="1515640"/>
            <a:ext cx="1359526" cy="25361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2754" y="4478717"/>
            <a:ext cx="2711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00488E"/>
                </a:solidFill>
                <a:latin typeface="Futura PT Light" panose="020B0402020204020303"/>
              </a:rPr>
              <a:t>The </a:t>
            </a:r>
            <a:r>
              <a:rPr lang="en-US" sz="1000" dirty="0">
                <a:solidFill>
                  <a:srgbClr val="00488E"/>
                </a:solidFill>
                <a:latin typeface="Futura PT Light" panose="020B0402020204020303"/>
              </a:rPr>
              <a:t>recycling process may incorrectly identify the glass as a ceramic, </a:t>
            </a:r>
            <a:r>
              <a:rPr lang="en-US" sz="1000" dirty="0" smtClean="0">
                <a:solidFill>
                  <a:srgbClr val="00488E"/>
                </a:solidFill>
                <a:latin typeface="Futura PT Light" panose="020B0402020204020303"/>
              </a:rPr>
              <a:t>stone or porcelain</a:t>
            </a:r>
            <a:endParaRPr lang="it-IT" sz="1000" dirty="0">
              <a:solidFill>
                <a:srgbClr val="00488E"/>
              </a:solidFill>
              <a:latin typeface="Futura PT Light" panose="020B04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930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8EF7961A-B37C-454E-AC3D-91E5F21D6A5C}"/>
              </a:ext>
            </a:extLst>
          </p:cNvPr>
          <p:cNvSpPr txBox="1"/>
          <p:nvPr/>
        </p:nvSpPr>
        <p:spPr>
          <a:xfrm>
            <a:off x="459276" y="936982"/>
            <a:ext cx="7128551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en-GB" sz="1050" spc="3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DESIGNING BOTTLES FOR A GREENER FUTURE</a:t>
            </a:r>
          </a:p>
          <a:p>
            <a:pPr lvl="0">
              <a:defRPr/>
            </a:pPr>
            <a:endParaRPr lang="en-GB" sz="1050" spc="3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3594C51-35F4-B84F-B89D-99BE29CAC0FA}"/>
              </a:ext>
            </a:extLst>
          </p:cNvPr>
          <p:cNvSpPr txBox="1"/>
          <p:nvPr/>
        </p:nvSpPr>
        <p:spPr>
          <a:xfrm>
            <a:off x="460382" y="496156"/>
            <a:ext cx="8488024" cy="444930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lvl="0">
              <a:lnSpc>
                <a:spcPts val="2700"/>
              </a:lnSpc>
              <a:defRPr/>
            </a:pPr>
            <a:r>
              <a:rPr lang="en-US" sz="3200" spc="75" dirty="0" smtClean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What </a:t>
            </a:r>
            <a:r>
              <a:rPr lang="en-US" sz="3200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makes a product </a:t>
            </a:r>
            <a:r>
              <a:rPr lang="en-US" sz="3200" spc="75" dirty="0" smtClean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difficult to recycle ? </a:t>
            </a:r>
            <a:endParaRPr lang="en-GB" sz="3200" spc="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BB9ADB9-DA56-6FDA-A192-720C6603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512" y="4878827"/>
            <a:ext cx="332999" cy="273844"/>
          </a:xfrm>
        </p:spPr>
        <p:txBody>
          <a:bodyPr/>
          <a:lstStyle/>
          <a:p>
            <a:pPr algn="r"/>
            <a:fld id="{03146621-A186-7042-92FB-FE96DCD689CA}" type="slidenum">
              <a:rPr lang="en-ES" smtClean="0">
                <a:latin typeface="Futura PT Light" panose="020B0402020204020303"/>
                <a:cs typeface="Arial" panose="020B0604020202020204" pitchFamily="34" charset="0"/>
              </a:rPr>
              <a:pPr algn="r"/>
              <a:t>6</a:t>
            </a:fld>
            <a:endParaRPr lang="en-ES" dirty="0">
              <a:latin typeface="Futura PT Light" panose="020B0402020204020303"/>
              <a:cs typeface="Arial" panose="020B0604020202020204" pitchFamily="34" charset="0"/>
            </a:endParaRPr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AC5028B6-D8D3-58D9-896E-5D84FB45AC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735" y="4913316"/>
            <a:ext cx="223220" cy="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726956-6FB6-C610-F3C9-F227D45731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9390" y="4830096"/>
            <a:ext cx="762488" cy="273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5E21CF-4F3E-D871-50C1-1C988552F6B1}"/>
              </a:ext>
            </a:extLst>
          </p:cNvPr>
          <p:cNvGrpSpPr/>
          <p:nvPr/>
        </p:nvGrpSpPr>
        <p:grpSpPr>
          <a:xfrm>
            <a:off x="8288598" y="4878827"/>
            <a:ext cx="688520" cy="169409"/>
            <a:chOff x="8288598" y="4878827"/>
            <a:chExt cx="688520" cy="169409"/>
          </a:xfrm>
        </p:grpSpPr>
        <p:pic>
          <p:nvPicPr>
            <p:cNvPr id="8" name="Picture 7" descr="A blue number on a black background&#10;&#10;Description automatically generated">
              <a:extLst>
                <a:ext uri="{FF2B5EF4-FFF2-40B4-BE49-F238E27FC236}">
                  <a16:creationId xmlns:a16="http://schemas.microsoft.com/office/drawing/2014/main" id="{D7E01AC4-DA6D-8266-BB1D-5A287F369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11" y="4878827"/>
              <a:ext cx="262607" cy="16940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60F078-7ECC-4F61-2B25-C032344C2B60}"/>
                </a:ext>
              </a:extLst>
            </p:cNvPr>
            <p:cNvCxnSpPr>
              <a:cxnSpLocks/>
            </p:cNvCxnSpPr>
            <p:nvPr/>
          </p:nvCxnSpPr>
          <p:spPr>
            <a:xfrm>
              <a:off x="8608409" y="4878827"/>
              <a:ext cx="0" cy="169409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Slide Number Placeholder 1">
              <a:extLst>
                <a:ext uri="{FF2B5EF4-FFF2-40B4-BE49-F238E27FC236}">
                  <a16:creationId xmlns:a16="http://schemas.microsoft.com/office/drawing/2014/main" id="{D3A24CA0-7677-C88D-976C-AD624307A05B}"/>
                </a:ext>
              </a:extLst>
            </p:cNvPr>
            <p:cNvSpPr txBox="1">
              <a:spLocks/>
            </p:cNvSpPr>
            <p:nvPr/>
          </p:nvSpPr>
          <p:spPr>
            <a:xfrm>
              <a:off x="8288598" y="4886201"/>
              <a:ext cx="315114" cy="4571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8000 w 10000"/>
                <a:gd name="connsiteY3" fmla="*/ 10021 h 10021"/>
                <a:gd name="connsiteX4" fmla="*/ 0 w 10000"/>
                <a:gd name="connsiteY4" fmla="*/ 10021 h 10021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7492 w 10000"/>
                <a:gd name="connsiteY3" fmla="*/ 9989 h 10021"/>
                <a:gd name="connsiteX4" fmla="*/ 0 w 10000"/>
                <a:gd name="connsiteY4" fmla="*/ 10021 h 10021"/>
                <a:gd name="connsiteX0" fmla="*/ 0 w 10000"/>
                <a:gd name="connsiteY0" fmla="*/ 10000 h 10000"/>
                <a:gd name="connsiteX1" fmla="*/ 2522 w 10000"/>
                <a:gd name="connsiteY1" fmla="*/ 0 h 10000"/>
                <a:gd name="connsiteX2" fmla="*/ 10000 w 10000"/>
                <a:gd name="connsiteY2" fmla="*/ 0 h 10000"/>
                <a:gd name="connsiteX3" fmla="*/ 7492 w 10000"/>
                <a:gd name="connsiteY3" fmla="*/ 9968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2522" y="0"/>
                  </a:lnTo>
                  <a:lnTo>
                    <a:pt x="10000" y="0"/>
                  </a:lnTo>
                  <a:lnTo>
                    <a:pt x="7492" y="9968"/>
                  </a:lnTo>
                  <a:lnTo>
                    <a:pt x="0" y="10000"/>
                  </a:lnTo>
                  <a:close/>
                </a:path>
              </a:pathLst>
            </a:cu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accent4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fld id="{03146621-A186-7042-92FB-FE96DCD689CA}" type="slidenum">
                <a:rPr lang="en-ES" sz="800" smtClean="0">
                  <a:solidFill>
                    <a:srgbClr val="00488E"/>
                  </a:solidFill>
                  <a:latin typeface="Futura PT Light" panose="020B0402020204020303"/>
                  <a:cs typeface="Arial" panose="020B0604020202020204" pitchFamily="34" charset="0"/>
                </a:rPr>
                <a:pPr marL="0" indent="0" algn="ctr">
                  <a:buNone/>
                </a:pPr>
                <a:t>6</a:t>
              </a:fld>
              <a:endParaRPr lang="en-ES" sz="800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370E887A-9581-CAA7-AA1B-EB93256C1092}"/>
              </a:ext>
            </a:extLst>
          </p:cNvPr>
          <p:cNvSpPr/>
          <p:nvPr/>
        </p:nvSpPr>
        <p:spPr>
          <a:xfrm>
            <a:off x="3118756" y="383721"/>
            <a:ext cx="498018" cy="13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864" y="1617513"/>
            <a:ext cx="1359526" cy="25361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9818" y="1349573"/>
            <a:ext cx="63486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488E"/>
                </a:solidFill>
                <a:latin typeface="Futura PT Light" panose="020B0402020204020303"/>
              </a:rPr>
              <a:t>Materials</a:t>
            </a:r>
            <a:endParaRPr lang="en-US" sz="1400" b="1" dirty="0" smtClean="0">
              <a:solidFill>
                <a:srgbClr val="00488E"/>
              </a:solidFill>
              <a:latin typeface="Futura PT Light" panose="020B0402020204020303"/>
            </a:endParaRPr>
          </a:p>
          <a:p>
            <a:endParaRPr lang="en-US" sz="1400" dirty="0">
              <a:latin typeface="Futura PT Light" panose="020B04020202040203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Futura PT Light" panose="020B0402020204020303"/>
              </a:rPr>
              <a:t>A </a:t>
            </a:r>
            <a:r>
              <a:rPr lang="en-US" sz="1400" dirty="0">
                <a:latin typeface="Futura PT Light" panose="020B0402020204020303"/>
              </a:rPr>
              <a:t>lot of beauty packaging </a:t>
            </a:r>
            <a:r>
              <a:rPr lang="en-US" sz="1400" dirty="0" smtClean="0">
                <a:latin typeface="Futura PT Light" panose="020B0402020204020303"/>
              </a:rPr>
              <a:t>is not correctly identified by the Customers, </a:t>
            </a:r>
            <a:r>
              <a:rPr lang="en-US" sz="1400" dirty="0">
                <a:latin typeface="Futura PT Light" panose="020B0402020204020303"/>
              </a:rPr>
              <a:t>making </a:t>
            </a:r>
            <a:r>
              <a:rPr lang="en-US" sz="1400" dirty="0" smtClean="0">
                <a:latin typeface="Futura PT Light" panose="020B0402020204020303"/>
              </a:rPr>
              <a:t>difficult </a:t>
            </a:r>
            <a:r>
              <a:rPr lang="en-US" sz="1400" dirty="0">
                <a:latin typeface="Futura PT Light" panose="020B0402020204020303"/>
              </a:rPr>
              <a:t>for </a:t>
            </a:r>
            <a:r>
              <a:rPr lang="en-US" sz="1400" dirty="0" smtClean="0">
                <a:latin typeface="Futura PT Light" panose="020B0402020204020303"/>
              </a:rPr>
              <a:t>them </a:t>
            </a:r>
            <a:r>
              <a:rPr lang="en-US" sz="1400" dirty="0">
                <a:latin typeface="Futura PT Light" panose="020B0402020204020303"/>
              </a:rPr>
              <a:t>to know what </a:t>
            </a:r>
            <a:r>
              <a:rPr lang="en-US" sz="1400" dirty="0" smtClean="0">
                <a:latin typeface="Futura PT Light" panose="020B0402020204020303"/>
              </a:rPr>
              <a:t>needs to be recycled and where.  </a:t>
            </a:r>
          </a:p>
          <a:p>
            <a:endParaRPr lang="en-US" sz="1400" dirty="0">
              <a:latin typeface="Futura PT Light" panose="020B0402020204020303"/>
            </a:endParaRPr>
          </a:p>
          <a:p>
            <a:r>
              <a:rPr lang="en-US" sz="1400" b="1" dirty="0" smtClean="0">
                <a:solidFill>
                  <a:srgbClr val="00488E"/>
                </a:solidFill>
                <a:latin typeface="Futura PT Light" panose="020B0402020204020303"/>
              </a:rPr>
              <a:t>Material Mix</a:t>
            </a:r>
            <a:endParaRPr lang="en-US" sz="1400" b="1" dirty="0" smtClean="0">
              <a:solidFill>
                <a:srgbClr val="00488E"/>
              </a:solidFill>
              <a:latin typeface="Futura PT Light" panose="020B0402020204020303"/>
            </a:endParaRPr>
          </a:p>
          <a:p>
            <a:endParaRPr lang="en-US" sz="1400" dirty="0">
              <a:latin typeface="Futura PT Light" panose="020B04020202040203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Futura PT Light" panose="020B0402020204020303"/>
              </a:rPr>
              <a:t>Most of packaging </a:t>
            </a:r>
            <a:r>
              <a:rPr lang="en-US" sz="1400" dirty="0">
                <a:latin typeface="Futura PT Light" panose="020B0402020204020303"/>
              </a:rPr>
              <a:t>is made of more than one type of material and must be </a:t>
            </a:r>
            <a:r>
              <a:rPr lang="en-US" sz="1400" dirty="0" smtClean="0">
                <a:latin typeface="Futura PT Light" panose="020B0402020204020303"/>
              </a:rPr>
              <a:t>separated apart (</a:t>
            </a:r>
            <a:r>
              <a:rPr lang="en-US" sz="1400" dirty="0">
                <a:latin typeface="Futura PT Light" panose="020B0402020204020303"/>
              </a:rPr>
              <a:t>pumps, squeezable tubes, compacts, </a:t>
            </a:r>
            <a:r>
              <a:rPr lang="en-US" sz="1400" dirty="0" smtClean="0">
                <a:latin typeface="Futura PT Light" panose="020B0402020204020303"/>
              </a:rPr>
              <a:t>l</a:t>
            </a:r>
            <a:r>
              <a:rPr lang="en-US" sz="1400" dirty="0" smtClean="0">
                <a:latin typeface="Futura PT Light" panose="020B0402020204020303"/>
              </a:rPr>
              <a:t>ids</a:t>
            </a:r>
            <a:r>
              <a:rPr lang="en-US" sz="1400" dirty="0">
                <a:latin typeface="Futura PT Light" panose="020B0402020204020303"/>
              </a:rPr>
              <a:t>, </a:t>
            </a:r>
            <a:r>
              <a:rPr lang="en-US" sz="1400" dirty="0" smtClean="0">
                <a:latin typeface="Futura PT Light" panose="020B0402020204020303"/>
              </a:rPr>
              <a:t>caps &amp; other Closures, etc</a:t>
            </a:r>
            <a:r>
              <a:rPr lang="en-US" sz="1400" dirty="0" smtClean="0">
                <a:latin typeface="Futura PT Light" panose="020B0402020204020303"/>
              </a:rPr>
              <a:t>.). </a:t>
            </a:r>
            <a:r>
              <a:rPr lang="en-US" sz="1400" dirty="0" smtClean="0">
                <a:latin typeface="Futura PT Light" panose="020B0402020204020303"/>
              </a:rPr>
              <a:t>In most cases broken manually.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Futura PT Light" panose="020B0402020204020303"/>
            </a:endParaRPr>
          </a:p>
          <a:p>
            <a:r>
              <a:rPr lang="en-US" sz="1400" b="1" dirty="0" smtClean="0">
                <a:solidFill>
                  <a:srgbClr val="00488E"/>
                </a:solidFill>
                <a:latin typeface="Futura PT Light" panose="020B0402020204020303"/>
              </a:rPr>
              <a:t>Product Configuration </a:t>
            </a:r>
            <a:endParaRPr lang="en-US" sz="1400" b="1" dirty="0" smtClean="0">
              <a:solidFill>
                <a:srgbClr val="00488E"/>
              </a:solidFill>
              <a:latin typeface="Futura PT Light" panose="020B0402020204020303"/>
            </a:endParaRPr>
          </a:p>
          <a:p>
            <a:endParaRPr lang="en-US" sz="1400" b="1" dirty="0">
              <a:solidFill>
                <a:srgbClr val="00488E"/>
              </a:solidFill>
              <a:latin typeface="Futura PT Light" panose="020B04020202040203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Futura PT Light" panose="020B0402020204020303"/>
              </a:rPr>
              <a:t>Decoration </a:t>
            </a:r>
            <a:r>
              <a:rPr lang="en-US" sz="1400" dirty="0">
                <a:latin typeface="Futura PT Light" panose="020B0402020204020303"/>
              </a:rPr>
              <a:t>Techniques (Frosted or Etched Glass, Metallized Inks &amp; Coatings, Powder </a:t>
            </a:r>
            <a:r>
              <a:rPr lang="en-US" sz="1400" dirty="0" smtClean="0">
                <a:latin typeface="Futura PT Light" panose="020B0402020204020303"/>
              </a:rPr>
              <a:t>Coat &amp; </a:t>
            </a:r>
            <a:r>
              <a:rPr lang="en-US" sz="1400" dirty="0">
                <a:latin typeface="Futura PT Light" panose="020B0402020204020303"/>
              </a:rPr>
              <a:t>UV-Based inks &amp; </a:t>
            </a:r>
            <a:r>
              <a:rPr lang="en-US" sz="1400" dirty="0" smtClean="0">
                <a:latin typeface="Futura PT Light" panose="020B0402020204020303"/>
              </a:rPr>
              <a:t>coatings</a:t>
            </a:r>
            <a:r>
              <a:rPr lang="en-US" sz="1400" dirty="0">
                <a:latin typeface="Futura PT Light" panose="020B0402020204020303"/>
              </a:rPr>
              <a:t>, Silk Screen </a:t>
            </a:r>
            <a:r>
              <a:rPr lang="en-US" sz="1400" dirty="0" smtClean="0">
                <a:latin typeface="Futura PT Light" panose="020B0402020204020303"/>
              </a:rPr>
              <a:t>Printing, etc</a:t>
            </a:r>
            <a:r>
              <a:rPr lang="en-US" sz="1400" dirty="0">
                <a:latin typeface="Futura PT Light" panose="020B0402020204020303"/>
              </a:rPr>
              <a:t>.)</a:t>
            </a:r>
            <a:endParaRPr lang="it-IT" sz="1400" dirty="0">
              <a:latin typeface="Futura PT Light" panose="020B04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08748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1">
            <a:extLst>
              <a:ext uri="{FF2B5EF4-FFF2-40B4-BE49-F238E27FC236}">
                <a16:creationId xmlns:a16="http://schemas.microsoft.com/office/drawing/2014/main" id="{D0F127AD-B478-7549-A8F7-2A223283821A}"/>
              </a:ext>
            </a:extLst>
          </p:cNvPr>
          <p:cNvGrpSpPr/>
          <p:nvPr/>
        </p:nvGrpSpPr>
        <p:grpSpPr>
          <a:xfrm>
            <a:off x="3584581" y="-214481"/>
            <a:ext cx="106884" cy="4644000"/>
            <a:chOff x="8129294" y="-1641555"/>
            <a:chExt cx="137587" cy="393167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5726F1F-DB6F-1440-ABF9-1A3E915EE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3202" y="-1641555"/>
              <a:ext cx="0" cy="393167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41B019-87C0-DE44-931B-2204EFE510FA}"/>
                </a:ext>
              </a:extLst>
            </p:cNvPr>
            <p:cNvCxnSpPr/>
            <p:nvPr/>
          </p:nvCxnSpPr>
          <p:spPr>
            <a:xfrm>
              <a:off x="8129294" y="2290119"/>
              <a:ext cx="13758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8">
            <a:extLst>
              <a:ext uri="{FF2B5EF4-FFF2-40B4-BE49-F238E27FC236}">
                <a16:creationId xmlns:a16="http://schemas.microsoft.com/office/drawing/2014/main" id="{8EF7961A-B37C-454E-AC3D-91E5F21D6A5C}"/>
              </a:ext>
            </a:extLst>
          </p:cNvPr>
          <p:cNvSpPr txBox="1"/>
          <p:nvPr/>
        </p:nvSpPr>
        <p:spPr>
          <a:xfrm>
            <a:off x="459276" y="936982"/>
            <a:ext cx="7128551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en-GB" sz="1050" spc="3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DESIGNING BOTTLES FOR A GREENER FUTURE</a:t>
            </a:r>
          </a:p>
          <a:p>
            <a:pPr lvl="0">
              <a:defRPr/>
            </a:pPr>
            <a:endParaRPr lang="en-GB" sz="1050" spc="3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3594C51-35F4-B84F-B89D-99BE29CAC0FA}"/>
              </a:ext>
            </a:extLst>
          </p:cNvPr>
          <p:cNvSpPr txBox="1"/>
          <p:nvPr/>
        </p:nvSpPr>
        <p:spPr>
          <a:xfrm>
            <a:off x="460382" y="496156"/>
            <a:ext cx="8488024" cy="442750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lvl="0">
              <a:lnSpc>
                <a:spcPts val="2700"/>
              </a:lnSpc>
              <a:defRPr/>
            </a:pPr>
            <a:r>
              <a:rPr lang="en-US" sz="3200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Stoelzle: Our Role as a </a:t>
            </a:r>
            <a:r>
              <a:rPr lang="en-US" sz="3200" b="1" spc="75" dirty="0" smtClean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Glass Producer</a:t>
            </a:r>
            <a:endParaRPr lang="en-GB" sz="3200" b="1" spc="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BB9ADB9-DA56-6FDA-A192-720C6603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512" y="4878827"/>
            <a:ext cx="332999" cy="273844"/>
          </a:xfrm>
        </p:spPr>
        <p:txBody>
          <a:bodyPr/>
          <a:lstStyle/>
          <a:p>
            <a:pPr algn="r"/>
            <a:fld id="{03146621-A186-7042-92FB-FE96DCD689CA}" type="slidenum">
              <a:rPr lang="en-ES" smtClean="0">
                <a:latin typeface="Futura PT Light" panose="020B0402020204020303"/>
                <a:cs typeface="Arial" panose="020B0604020202020204" pitchFamily="34" charset="0"/>
              </a:rPr>
              <a:pPr algn="r"/>
              <a:t>7</a:t>
            </a:fld>
            <a:endParaRPr lang="en-ES" dirty="0">
              <a:latin typeface="Futura PT Light" panose="020B0402020204020303"/>
              <a:cs typeface="Arial" panose="020B0604020202020204" pitchFamily="34" charset="0"/>
            </a:endParaRPr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AC5028B6-D8D3-58D9-896E-5D84FB45AC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735" y="4913316"/>
            <a:ext cx="223220" cy="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726956-6FB6-C610-F3C9-F227D45731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9390" y="4830096"/>
            <a:ext cx="762488" cy="273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5E21CF-4F3E-D871-50C1-1C988552F6B1}"/>
              </a:ext>
            </a:extLst>
          </p:cNvPr>
          <p:cNvGrpSpPr/>
          <p:nvPr/>
        </p:nvGrpSpPr>
        <p:grpSpPr>
          <a:xfrm>
            <a:off x="8288598" y="4878827"/>
            <a:ext cx="688520" cy="169409"/>
            <a:chOff x="8288598" y="4878827"/>
            <a:chExt cx="688520" cy="169409"/>
          </a:xfrm>
        </p:grpSpPr>
        <p:pic>
          <p:nvPicPr>
            <p:cNvPr id="8" name="Picture 7" descr="A blue number on a black background&#10;&#10;Description automatically generated">
              <a:extLst>
                <a:ext uri="{FF2B5EF4-FFF2-40B4-BE49-F238E27FC236}">
                  <a16:creationId xmlns:a16="http://schemas.microsoft.com/office/drawing/2014/main" id="{D7E01AC4-DA6D-8266-BB1D-5A287F369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11" y="4878827"/>
              <a:ext cx="262607" cy="16940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60F078-7ECC-4F61-2B25-C032344C2B60}"/>
                </a:ext>
              </a:extLst>
            </p:cNvPr>
            <p:cNvCxnSpPr>
              <a:cxnSpLocks/>
            </p:cNvCxnSpPr>
            <p:nvPr/>
          </p:nvCxnSpPr>
          <p:spPr>
            <a:xfrm>
              <a:off x="8608409" y="4878827"/>
              <a:ext cx="0" cy="169409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Slide Number Placeholder 1">
              <a:extLst>
                <a:ext uri="{FF2B5EF4-FFF2-40B4-BE49-F238E27FC236}">
                  <a16:creationId xmlns:a16="http://schemas.microsoft.com/office/drawing/2014/main" id="{D3A24CA0-7677-C88D-976C-AD624307A05B}"/>
                </a:ext>
              </a:extLst>
            </p:cNvPr>
            <p:cNvSpPr txBox="1">
              <a:spLocks/>
            </p:cNvSpPr>
            <p:nvPr/>
          </p:nvSpPr>
          <p:spPr>
            <a:xfrm>
              <a:off x="8288598" y="4886201"/>
              <a:ext cx="315114" cy="4571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8000 w 10000"/>
                <a:gd name="connsiteY3" fmla="*/ 10021 h 10021"/>
                <a:gd name="connsiteX4" fmla="*/ 0 w 10000"/>
                <a:gd name="connsiteY4" fmla="*/ 10021 h 10021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7492 w 10000"/>
                <a:gd name="connsiteY3" fmla="*/ 9989 h 10021"/>
                <a:gd name="connsiteX4" fmla="*/ 0 w 10000"/>
                <a:gd name="connsiteY4" fmla="*/ 10021 h 10021"/>
                <a:gd name="connsiteX0" fmla="*/ 0 w 10000"/>
                <a:gd name="connsiteY0" fmla="*/ 10000 h 10000"/>
                <a:gd name="connsiteX1" fmla="*/ 2522 w 10000"/>
                <a:gd name="connsiteY1" fmla="*/ 0 h 10000"/>
                <a:gd name="connsiteX2" fmla="*/ 10000 w 10000"/>
                <a:gd name="connsiteY2" fmla="*/ 0 h 10000"/>
                <a:gd name="connsiteX3" fmla="*/ 7492 w 10000"/>
                <a:gd name="connsiteY3" fmla="*/ 9968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2522" y="0"/>
                  </a:lnTo>
                  <a:lnTo>
                    <a:pt x="10000" y="0"/>
                  </a:lnTo>
                  <a:lnTo>
                    <a:pt x="7492" y="9968"/>
                  </a:lnTo>
                  <a:lnTo>
                    <a:pt x="0" y="10000"/>
                  </a:lnTo>
                  <a:close/>
                </a:path>
              </a:pathLst>
            </a:cu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accent4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fld id="{03146621-A186-7042-92FB-FE96DCD689CA}" type="slidenum">
                <a:rPr lang="en-ES" sz="800" smtClean="0">
                  <a:solidFill>
                    <a:srgbClr val="00488E"/>
                  </a:solidFill>
                  <a:latin typeface="Futura PT Light" panose="020B0402020204020303"/>
                  <a:cs typeface="Arial" panose="020B0604020202020204" pitchFamily="34" charset="0"/>
                </a:rPr>
                <a:pPr marL="0" indent="0" algn="ctr">
                  <a:buNone/>
                </a:pPr>
                <a:t>7</a:t>
              </a:fld>
              <a:endParaRPr lang="en-ES" sz="800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73888"/>
            <a:ext cx="2987040" cy="4383642"/>
          </a:xfrm>
          <a:prstGeom prst="rect">
            <a:avLst/>
          </a:prstGeom>
        </p:spPr>
      </p:pic>
      <p:sp>
        <p:nvSpPr>
          <p:cNvPr id="41" name="TextBox 11">
            <a:extLst>
              <a:ext uri="{FF2B5EF4-FFF2-40B4-BE49-F238E27FC236}">
                <a16:creationId xmlns:a16="http://schemas.microsoft.com/office/drawing/2014/main" id="{47E9E661-338E-4083-2D81-EFF9F29B8F8C}"/>
              </a:ext>
            </a:extLst>
          </p:cNvPr>
          <p:cNvSpPr txBox="1"/>
          <p:nvPr/>
        </p:nvSpPr>
        <p:spPr>
          <a:xfrm>
            <a:off x="3803322" y="1529515"/>
            <a:ext cx="5214472" cy="512448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Designing </a:t>
            </a: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glass products where other parts can be </a:t>
            </a:r>
            <a:r>
              <a:rPr lang="en-US" sz="1400" b="1" spc="75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easily removed </a:t>
            </a: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to </a:t>
            </a: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ensure proper recycling is convenient for the end consumer.</a:t>
            </a:r>
          </a:p>
          <a:p>
            <a:pPr marL="285750" indent="-285750">
              <a:lnSpc>
                <a:spcPct val="150000"/>
              </a:lnSpc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spc="75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Sustainable Decoration </a:t>
            </a: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(e.g. organic inks) to enable 100% recyclability. </a:t>
            </a:r>
          </a:p>
          <a:p>
            <a:pPr marL="285750" indent="-285750">
              <a:lnSpc>
                <a:spcPct val="150000"/>
              </a:lnSpc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spc="75" dirty="0" smtClean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Lightweight </a:t>
            </a: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glass for reduced carbon emissions </a:t>
            </a: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from manufacturing transport</a:t>
            </a: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.</a:t>
            </a: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r>
              <a:rPr lang="en-US" sz="1400" spc="75" dirty="0" smtClean="0">
                <a:latin typeface="Futura PT Light" panose="020B0402020204020303"/>
                <a:cs typeface="Arial" panose="020B0604020202020204" pitchFamily="34" charset="0"/>
              </a:rPr>
              <a:t>Using </a:t>
            </a:r>
            <a:r>
              <a:rPr lang="en-US" sz="1400" b="1" spc="75" dirty="0">
                <a:solidFill>
                  <a:schemeClr val="accent1"/>
                </a:solidFill>
                <a:latin typeface="Futura PT Light" panose="020B0402020204020303"/>
                <a:cs typeface="Arial" panose="020B0604020202020204" pitchFamily="34" charset="0"/>
              </a:rPr>
              <a:t>PCR</a:t>
            </a:r>
            <a:r>
              <a:rPr lang="en-US" sz="1400" spc="75" dirty="0">
                <a:latin typeface="Futura PT Light" panose="020B0402020204020303"/>
                <a:cs typeface="Arial" panose="020B0604020202020204" pitchFamily="34" charset="0"/>
              </a:rPr>
              <a:t> &amp; PIR glass: Increase of recycled content to 20% until 2030.</a:t>
            </a:r>
          </a:p>
          <a:p>
            <a:pPr marL="285750" indent="-285750">
              <a:lnSpc>
                <a:spcPct val="150000"/>
              </a:lnSpc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488E"/>
              </a:buClr>
              <a:buFont typeface="Arial" panose="020B0604020202020204" pitchFamily="34" charset="0"/>
              <a:buChar char="•"/>
              <a:defRPr/>
            </a:pPr>
            <a:endParaRPr lang="en-US" sz="1400" spc="75" dirty="0"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spc="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spc="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b="1" spc="75" dirty="0">
              <a:solidFill>
                <a:srgbClr val="00488E"/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spc="75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0E887A-9581-CAA7-AA1B-EB93256C1092}"/>
              </a:ext>
            </a:extLst>
          </p:cNvPr>
          <p:cNvSpPr/>
          <p:nvPr/>
        </p:nvSpPr>
        <p:spPr>
          <a:xfrm>
            <a:off x="3118756" y="383721"/>
            <a:ext cx="498018" cy="13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16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-up of a jar&#10;&#10;Description automatically generated">
            <a:extLst>
              <a:ext uri="{FF2B5EF4-FFF2-40B4-BE49-F238E27FC236}">
                <a16:creationId xmlns:a16="http://schemas.microsoft.com/office/drawing/2014/main" id="{38DE7AEC-39B4-C6DF-5AB4-33111D55D9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3"/>
          <a:stretch/>
        </p:blipFill>
        <p:spPr>
          <a:xfrm>
            <a:off x="3207261" y="925772"/>
            <a:ext cx="2697420" cy="3967803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8EF7961A-B37C-454E-AC3D-91E5F21D6A5C}"/>
              </a:ext>
            </a:extLst>
          </p:cNvPr>
          <p:cNvSpPr txBox="1"/>
          <p:nvPr/>
        </p:nvSpPr>
        <p:spPr>
          <a:xfrm>
            <a:off x="542988" y="727816"/>
            <a:ext cx="7128551" cy="25391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fr-FR" sz="1050" spc="375" dirty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A PLASTIC CUP IN A GLASS JAR, EASY TO USE AND RE-USE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3594C51-35F4-B84F-B89D-99BE29CAC0FA}"/>
              </a:ext>
            </a:extLst>
          </p:cNvPr>
          <p:cNvSpPr txBox="1"/>
          <p:nvPr/>
        </p:nvSpPr>
        <p:spPr>
          <a:xfrm>
            <a:off x="512878" y="303197"/>
            <a:ext cx="7845146" cy="44275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en-GB" sz="3200" spc="75" dirty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Designing </a:t>
            </a:r>
            <a:r>
              <a:rPr lang="en-GB" sz="3200" b="1" spc="75" dirty="0" smtClean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Easy </a:t>
            </a:r>
            <a:r>
              <a:rPr lang="en-GB" sz="3200" b="1" spc="75" dirty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to </a:t>
            </a:r>
            <a:r>
              <a:rPr lang="en-GB" sz="3200" b="1" spc="75" dirty="0" smtClean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Recycle </a:t>
            </a:r>
            <a:r>
              <a:rPr lang="en-GB" sz="3200" spc="75" dirty="0" smtClean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Products</a:t>
            </a:r>
            <a:endParaRPr lang="en-GB" sz="3200" spc="75" dirty="0">
              <a:solidFill>
                <a:srgbClr val="00488E"/>
              </a:solidFill>
              <a:latin typeface="Futura PT Light"/>
              <a:cs typeface="Futura Medium" panose="020B0602020204020303" pitchFamily="34" charset="-79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717128" y="1298463"/>
            <a:ext cx="2909921" cy="846904"/>
            <a:chOff x="4189515" y="1875338"/>
            <a:chExt cx="3879894" cy="1129207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DBA579C-693D-06F1-15DB-B8B886B9372F}"/>
                </a:ext>
              </a:extLst>
            </p:cNvPr>
            <p:cNvGrpSpPr/>
            <p:nvPr/>
          </p:nvGrpSpPr>
          <p:grpSpPr>
            <a:xfrm>
              <a:off x="4322304" y="1875338"/>
              <a:ext cx="3747105" cy="1129207"/>
              <a:chOff x="-3041377" y="1878769"/>
              <a:chExt cx="3747105" cy="1129207"/>
            </a:xfrm>
          </p:grpSpPr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53A2282-B8AD-FDF3-E686-416C5410D8A1}"/>
                  </a:ext>
                </a:extLst>
              </p:cNvPr>
              <p:cNvSpPr txBox="1"/>
              <p:nvPr/>
            </p:nvSpPr>
            <p:spPr>
              <a:xfrm>
                <a:off x="-2937460" y="2278938"/>
                <a:ext cx="3643188" cy="729038"/>
              </a:xfrm>
              <a:prstGeom prst="rect">
                <a:avLst/>
              </a:prstGeom>
              <a:noFill/>
            </p:spPr>
            <p:txBody>
              <a:bodyPr wrap="square" lIns="0" tIns="27000" rIns="0" bIns="27000">
                <a:spAutoFit/>
              </a:bodyPr>
              <a:lstStyle/>
              <a:p>
                <a:pPr fontAlgn="base">
                  <a:lnSpc>
                    <a:spcPct val="120000"/>
                  </a:lnSpc>
                </a:pPr>
                <a:r>
                  <a:rPr lang="fr-FR" sz="1400" noProof="1">
                    <a:solidFill>
                      <a:schemeClr val="tx1">
                        <a:alpha val="75000"/>
                      </a:schemeClr>
                    </a:solidFill>
                    <a:latin typeface="Futura PT Light" panose="020B0402020204020303"/>
                    <a:ea typeface="Roboto Light" panose="02000000000000000000" pitchFamily="2" charset="0"/>
                    <a:cs typeface="Arial" panose="020B0604020202020204" pitchFamily="34" charset="0"/>
                  </a:rPr>
                  <a:t>100% PET or PP,                      </a:t>
                </a:r>
                <a:endParaRPr lang="fr-FR" sz="1400" noProof="1" smtClean="0">
                  <a:solidFill>
                    <a:schemeClr val="tx1">
                      <a:alpha val="75000"/>
                    </a:schemeClr>
                  </a:solidFill>
                  <a:latin typeface="Futura PT Light" panose="020B0402020204020303"/>
                  <a:ea typeface="Roboto Light" panose="02000000000000000000" pitchFamily="2" charset="0"/>
                  <a:cs typeface="Arial" panose="020B0604020202020204" pitchFamily="34" charset="0"/>
                </a:endParaRPr>
              </a:p>
              <a:p>
                <a:pPr fontAlgn="base">
                  <a:lnSpc>
                    <a:spcPct val="120000"/>
                  </a:lnSpc>
                </a:pPr>
                <a:r>
                  <a:rPr lang="fr-FR" sz="1400" noProof="1" smtClean="0">
                    <a:solidFill>
                      <a:schemeClr val="tx1">
                        <a:alpha val="75000"/>
                      </a:schemeClr>
                    </a:solidFill>
                    <a:latin typeface="Futura PT Light" panose="020B0402020204020303"/>
                    <a:ea typeface="Roboto Light" panose="02000000000000000000" pitchFamily="2" charset="0"/>
                    <a:cs typeface="Arial" panose="020B0604020202020204" pitchFamily="34" charset="0"/>
                  </a:rPr>
                  <a:t>100</a:t>
                </a:r>
                <a:r>
                  <a:rPr lang="fr-FR" sz="1400" noProof="1">
                    <a:solidFill>
                      <a:schemeClr val="tx1">
                        <a:alpha val="75000"/>
                      </a:schemeClr>
                    </a:solidFill>
                    <a:latin typeface="Futura PT Light" panose="020B0402020204020303"/>
                    <a:ea typeface="Roboto Light" panose="02000000000000000000" pitchFamily="2" charset="0"/>
                    <a:cs typeface="Arial" panose="020B0604020202020204" pitchFamily="34" charset="0"/>
                  </a:rPr>
                  <a:t>% recyclable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630E04D-89BE-0A68-5DF5-0FA9FE701C74}"/>
                  </a:ext>
                </a:extLst>
              </p:cNvPr>
              <p:cNvSpPr txBox="1"/>
              <p:nvPr/>
            </p:nvSpPr>
            <p:spPr>
              <a:xfrm>
                <a:off x="-3041377" y="1878769"/>
                <a:ext cx="3425706" cy="287259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/>
              <a:p>
                <a:pPr fontAlgn="base">
                  <a:buClr>
                    <a:srgbClr val="1F6DE2"/>
                  </a:buClr>
                </a:pPr>
                <a:r>
                  <a:rPr lang="fr-FR" sz="1400" b="1" noProof="1">
                    <a:solidFill>
                      <a:schemeClr val="accent1"/>
                    </a:solidFill>
                    <a:latin typeface="Futura PT Light" panose="020B0402020204020303"/>
                    <a:ea typeface="Roboto Light" panose="02000000000000000000" pitchFamily="2" charset="0"/>
                    <a:cs typeface="Arial" panose="020B0604020202020204" pitchFamily="34" charset="0"/>
                  </a:rPr>
                  <a:t>THE CAP </a:t>
                </a:r>
                <a:endParaRPr lang="fr-FR" sz="1400" noProof="1">
                  <a:solidFill>
                    <a:schemeClr val="accent1"/>
                  </a:solidFill>
                  <a:latin typeface="Futura PT Light" panose="020B0402020204020303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16A5EAB-8C2C-1019-E60F-0E1B9BFB133B}"/>
                </a:ext>
              </a:extLst>
            </p:cNvPr>
            <p:cNvSpPr/>
            <p:nvPr/>
          </p:nvSpPr>
          <p:spPr>
            <a:xfrm>
              <a:off x="4189515" y="2233616"/>
              <a:ext cx="2520000" cy="228600"/>
            </a:xfrm>
            <a:custGeom>
              <a:avLst/>
              <a:gdLst>
                <a:gd name="connsiteX0" fmla="*/ 4445000 w 4445000"/>
                <a:gd name="connsiteY0" fmla="*/ 0 h 304800"/>
                <a:gd name="connsiteX1" fmla="*/ 304800 w 4445000"/>
                <a:gd name="connsiteY1" fmla="*/ 0 h 304800"/>
                <a:gd name="connsiteX2" fmla="*/ 0 w 444500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5000" h="304800">
                  <a:moveTo>
                    <a:pt x="4445000" y="0"/>
                  </a:moveTo>
                  <a:lnTo>
                    <a:pt x="304800" y="0"/>
                  </a:lnTo>
                  <a:lnTo>
                    <a:pt x="0" y="304800"/>
                  </a:lnTo>
                </a:path>
              </a:pathLst>
            </a:custGeom>
            <a:ln w="12700">
              <a:solidFill>
                <a:srgbClr val="0048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ES" sz="1125" dirty="0"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717127" y="2369410"/>
            <a:ext cx="2774754" cy="576284"/>
            <a:chOff x="8358017" y="3420956"/>
            <a:chExt cx="3699672" cy="768379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2E7B54C7-1F41-374A-1CBB-55AB27B2C1B9}"/>
                </a:ext>
              </a:extLst>
            </p:cNvPr>
            <p:cNvGrpSpPr/>
            <p:nvPr/>
          </p:nvGrpSpPr>
          <p:grpSpPr>
            <a:xfrm>
              <a:off x="8515288" y="3420956"/>
              <a:ext cx="3542401" cy="768379"/>
              <a:chOff x="1136361" y="2084664"/>
              <a:chExt cx="3542401" cy="768379"/>
            </a:xfrm>
          </p:grpSpPr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2C015D4-BBEC-6F37-F21B-9599E5AEF18B}"/>
                  </a:ext>
                </a:extLst>
              </p:cNvPr>
              <p:cNvSpPr txBox="1"/>
              <p:nvPr/>
            </p:nvSpPr>
            <p:spPr>
              <a:xfrm>
                <a:off x="1253056" y="2468715"/>
                <a:ext cx="3425706" cy="384328"/>
              </a:xfrm>
              <a:prstGeom prst="rect">
                <a:avLst/>
              </a:prstGeom>
              <a:noFill/>
            </p:spPr>
            <p:txBody>
              <a:bodyPr wrap="square" lIns="0" tIns="27000" rIns="0" bIns="27000">
                <a:spAutoFit/>
              </a:bodyPr>
              <a:lstStyle/>
              <a:p>
                <a:pPr fontAlgn="base">
                  <a:lnSpc>
                    <a:spcPct val="120000"/>
                  </a:lnSpc>
                </a:pPr>
                <a:r>
                  <a:rPr lang="fr-FR" sz="1400" noProof="1">
                    <a:solidFill>
                      <a:schemeClr val="tx1">
                        <a:alpha val="75000"/>
                      </a:schemeClr>
                    </a:solidFill>
                    <a:latin typeface="Futura PT Light" panose="020B0402020204020303"/>
                    <a:ea typeface="Roboto Light" panose="02000000000000000000" pitchFamily="2" charset="0"/>
                    <a:cs typeface="Arial" panose="020B0604020202020204" pitchFamily="34" charset="0"/>
                  </a:rPr>
                  <a:t>100% PP, 100% recyclable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CC500235-2223-8AF9-4683-03E5534EC798}"/>
                  </a:ext>
                </a:extLst>
              </p:cNvPr>
              <p:cNvSpPr txBox="1"/>
              <p:nvPr/>
            </p:nvSpPr>
            <p:spPr>
              <a:xfrm>
                <a:off x="1136361" y="2084664"/>
                <a:ext cx="3425706" cy="287259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/>
              <a:p>
                <a:pPr fontAlgn="base">
                  <a:buClr>
                    <a:srgbClr val="1F6DE2"/>
                  </a:buClr>
                </a:pPr>
                <a:r>
                  <a:rPr lang="fr-FR" sz="1400" b="1" noProof="1">
                    <a:solidFill>
                      <a:schemeClr val="accent1"/>
                    </a:solidFill>
                    <a:latin typeface="Futura PT Light" panose="020B0402020204020303"/>
                    <a:ea typeface="Roboto Light" panose="02000000000000000000" pitchFamily="2" charset="0"/>
                    <a:cs typeface="Arial" panose="020B0604020202020204" pitchFamily="34" charset="0"/>
                  </a:rPr>
                  <a:t>THE CUP </a:t>
                </a:r>
                <a:endParaRPr lang="fr-FR" sz="1400" noProof="1">
                  <a:solidFill>
                    <a:schemeClr val="accent1"/>
                  </a:solidFill>
                  <a:latin typeface="Futura PT Light" panose="020B0402020204020303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16A5EAB-8C2C-1019-E60F-0E1B9BFB133B}"/>
                </a:ext>
              </a:extLst>
            </p:cNvPr>
            <p:cNvSpPr/>
            <p:nvPr/>
          </p:nvSpPr>
          <p:spPr>
            <a:xfrm>
              <a:off x="8358017" y="3759080"/>
              <a:ext cx="2520000" cy="228600"/>
            </a:xfrm>
            <a:custGeom>
              <a:avLst/>
              <a:gdLst>
                <a:gd name="connsiteX0" fmla="*/ 4445000 w 4445000"/>
                <a:gd name="connsiteY0" fmla="*/ 0 h 304800"/>
                <a:gd name="connsiteX1" fmla="*/ 304800 w 4445000"/>
                <a:gd name="connsiteY1" fmla="*/ 0 h 304800"/>
                <a:gd name="connsiteX2" fmla="*/ 0 w 444500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5000" h="304800">
                  <a:moveTo>
                    <a:pt x="4445000" y="0"/>
                  </a:moveTo>
                  <a:lnTo>
                    <a:pt x="304800" y="0"/>
                  </a:lnTo>
                  <a:lnTo>
                    <a:pt x="0" y="304800"/>
                  </a:lnTo>
                </a:path>
              </a:pathLst>
            </a:custGeom>
            <a:ln w="12700">
              <a:solidFill>
                <a:srgbClr val="0048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ES" sz="1125" dirty="0"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5717128" y="3487980"/>
            <a:ext cx="2797623" cy="1124848"/>
            <a:chOff x="8358017" y="4725178"/>
            <a:chExt cx="3730164" cy="1499796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359A8A52-B8A9-AAEE-AFE7-2F8E023E8668}"/>
                </a:ext>
              </a:extLst>
            </p:cNvPr>
            <p:cNvGrpSpPr/>
            <p:nvPr/>
          </p:nvGrpSpPr>
          <p:grpSpPr>
            <a:xfrm>
              <a:off x="8512372" y="4725178"/>
              <a:ext cx="3575809" cy="1499796"/>
              <a:chOff x="1148691" y="2270640"/>
              <a:chExt cx="3575809" cy="1499796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46FB4AE-3792-5FDC-3376-A1EB522CE5DE}"/>
                  </a:ext>
                </a:extLst>
              </p:cNvPr>
              <p:cNvSpPr txBox="1"/>
              <p:nvPr/>
            </p:nvSpPr>
            <p:spPr>
              <a:xfrm>
                <a:off x="1298794" y="2696690"/>
                <a:ext cx="3425706" cy="1073746"/>
              </a:xfrm>
              <a:prstGeom prst="rect">
                <a:avLst/>
              </a:prstGeom>
              <a:noFill/>
            </p:spPr>
            <p:txBody>
              <a:bodyPr wrap="square" lIns="0" tIns="27000" rIns="0" bIns="27000">
                <a:spAutoFit/>
              </a:bodyPr>
              <a:lstStyle/>
              <a:p>
                <a:pPr fontAlgn="base">
                  <a:lnSpc>
                    <a:spcPct val="120000"/>
                  </a:lnSpc>
                </a:pPr>
                <a:r>
                  <a:rPr lang="fr-FR" sz="1400" noProof="1">
                    <a:solidFill>
                      <a:schemeClr val="tx1">
                        <a:alpha val="75000"/>
                      </a:schemeClr>
                    </a:solidFill>
                    <a:latin typeface="Futura PT Light" panose="020B0402020204020303"/>
                    <a:ea typeface="Roboto Light" panose="02000000000000000000" pitchFamily="2" charset="0"/>
                    <a:cs typeface="Arial" panose="020B0604020202020204" pitchFamily="34" charset="0"/>
                  </a:rPr>
                  <a:t>100% glass, 100% recyclable</a:t>
                </a:r>
              </a:p>
              <a:p>
                <a:pPr fontAlgn="base">
                  <a:lnSpc>
                    <a:spcPct val="120000"/>
                  </a:lnSpc>
                </a:pPr>
                <a:r>
                  <a:rPr lang="fr-FR" sz="1400" noProof="1">
                    <a:solidFill>
                      <a:schemeClr val="tx1">
                        <a:alpha val="75000"/>
                      </a:schemeClr>
                    </a:solidFill>
                    <a:latin typeface="Futura PT Light" panose="020B0402020204020303"/>
                    <a:ea typeface="Roboto Light" panose="02000000000000000000" pitchFamily="2" charset="0"/>
                    <a:cs typeface="Arial" panose="020B0604020202020204" pitchFamily="34" charset="0"/>
                  </a:rPr>
                  <a:t>11,6% PCR glass</a:t>
                </a:r>
              </a:p>
              <a:p>
                <a:pPr fontAlgn="base">
                  <a:lnSpc>
                    <a:spcPct val="120000"/>
                  </a:lnSpc>
                </a:pPr>
                <a:r>
                  <a:rPr lang="fr-FR" sz="1400" noProof="1">
                    <a:solidFill>
                      <a:schemeClr val="tx1">
                        <a:alpha val="75000"/>
                      </a:schemeClr>
                    </a:solidFill>
                    <a:latin typeface="Futura PT Light" panose="020B0402020204020303"/>
                    <a:ea typeface="Roboto Light" panose="02000000000000000000" pitchFamily="2" charset="0"/>
                    <a:cs typeface="Arial" panose="020B0604020202020204" pitchFamily="34" charset="0"/>
                  </a:rPr>
                  <a:t>Lightweight : 125g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4D3FEBF-D170-2F85-6D1B-163D73CAC265}"/>
                  </a:ext>
                </a:extLst>
              </p:cNvPr>
              <p:cNvSpPr txBox="1"/>
              <p:nvPr/>
            </p:nvSpPr>
            <p:spPr>
              <a:xfrm>
                <a:off x="1148691" y="2270640"/>
                <a:ext cx="3425706" cy="287258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/>
              <a:p>
                <a:pPr fontAlgn="base">
                  <a:buClr>
                    <a:srgbClr val="1F6DE2"/>
                  </a:buClr>
                </a:pPr>
                <a:r>
                  <a:rPr lang="fr-FR" sz="1400" b="1" noProof="1">
                    <a:solidFill>
                      <a:schemeClr val="accent1"/>
                    </a:solidFill>
                    <a:latin typeface="Futura PT Light" panose="020B0402020204020303"/>
                    <a:ea typeface="Roboto Light" panose="02000000000000000000" pitchFamily="2" charset="0"/>
                    <a:cs typeface="Arial" panose="020B0604020202020204" pitchFamily="34" charset="0"/>
                  </a:rPr>
                  <a:t>THE JAR</a:t>
                </a:r>
              </a:p>
            </p:txBody>
          </p:sp>
        </p:grp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16A5EAB-8C2C-1019-E60F-0E1B9BFB133B}"/>
                </a:ext>
              </a:extLst>
            </p:cNvPr>
            <p:cNvSpPr/>
            <p:nvPr/>
          </p:nvSpPr>
          <p:spPr>
            <a:xfrm>
              <a:off x="8358017" y="5073871"/>
              <a:ext cx="2520000" cy="228600"/>
            </a:xfrm>
            <a:custGeom>
              <a:avLst/>
              <a:gdLst>
                <a:gd name="connsiteX0" fmla="*/ 4445000 w 4445000"/>
                <a:gd name="connsiteY0" fmla="*/ 0 h 304800"/>
                <a:gd name="connsiteX1" fmla="*/ 304800 w 4445000"/>
                <a:gd name="connsiteY1" fmla="*/ 0 h 304800"/>
                <a:gd name="connsiteX2" fmla="*/ 0 w 444500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5000" h="304800">
                  <a:moveTo>
                    <a:pt x="4445000" y="0"/>
                  </a:moveTo>
                  <a:lnTo>
                    <a:pt x="304800" y="0"/>
                  </a:lnTo>
                  <a:lnTo>
                    <a:pt x="0" y="304800"/>
                  </a:lnTo>
                </a:path>
              </a:pathLst>
            </a:custGeom>
            <a:ln w="12700">
              <a:solidFill>
                <a:srgbClr val="0048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ES" sz="1125" dirty="0"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0E1C714A-AC20-AFB1-2CA6-96F8AA3CA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161" y="4898686"/>
            <a:ext cx="300927" cy="1941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EA901-AD11-75AB-426B-2BD51BCB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512" y="4878827"/>
            <a:ext cx="332999" cy="273844"/>
          </a:xfrm>
        </p:spPr>
        <p:txBody>
          <a:bodyPr/>
          <a:lstStyle/>
          <a:p>
            <a:pPr algn="r"/>
            <a:fld id="{03146621-A186-7042-92FB-FE96DCD689CA}" type="slidenum">
              <a:rPr lang="en-ES" smtClean="0">
                <a:latin typeface="Futura PT Light" panose="020B0402020204020303"/>
                <a:cs typeface="Arial" panose="020B0604020202020204" pitchFamily="34" charset="0"/>
              </a:rPr>
              <a:pPr algn="r"/>
              <a:t>8</a:t>
            </a:fld>
            <a:endParaRPr lang="en-ES" dirty="0"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968A4-8A10-B5F3-4CE5-02190C8495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9390" y="4830096"/>
            <a:ext cx="762488" cy="273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6E47C4-627C-C06D-8FED-720693F71FB8}"/>
              </a:ext>
            </a:extLst>
          </p:cNvPr>
          <p:cNvGrpSpPr/>
          <p:nvPr/>
        </p:nvGrpSpPr>
        <p:grpSpPr>
          <a:xfrm>
            <a:off x="8288598" y="4878827"/>
            <a:ext cx="688520" cy="169409"/>
            <a:chOff x="8288598" y="4878827"/>
            <a:chExt cx="688520" cy="169409"/>
          </a:xfrm>
        </p:grpSpPr>
        <p:pic>
          <p:nvPicPr>
            <p:cNvPr id="28" name="Picture 27" descr="A blue number on a black background&#10;&#10;Description automatically generated">
              <a:extLst>
                <a:ext uri="{FF2B5EF4-FFF2-40B4-BE49-F238E27FC236}">
                  <a16:creationId xmlns:a16="http://schemas.microsoft.com/office/drawing/2014/main" id="{8BC68E9B-D1FE-8F20-8AD6-EA69FA291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11" y="4878827"/>
              <a:ext cx="262607" cy="169409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6BC139-D257-B78A-10A2-E73F62431D7C}"/>
                </a:ext>
              </a:extLst>
            </p:cNvPr>
            <p:cNvCxnSpPr>
              <a:cxnSpLocks/>
            </p:cNvCxnSpPr>
            <p:nvPr/>
          </p:nvCxnSpPr>
          <p:spPr>
            <a:xfrm>
              <a:off x="8608409" y="4878827"/>
              <a:ext cx="0" cy="169409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Slide Number Placeholder 1">
              <a:extLst>
                <a:ext uri="{FF2B5EF4-FFF2-40B4-BE49-F238E27FC236}">
                  <a16:creationId xmlns:a16="http://schemas.microsoft.com/office/drawing/2014/main" id="{84E05054-827E-51AD-34F9-1752A5B6D0E7}"/>
                </a:ext>
              </a:extLst>
            </p:cNvPr>
            <p:cNvSpPr txBox="1">
              <a:spLocks/>
            </p:cNvSpPr>
            <p:nvPr/>
          </p:nvSpPr>
          <p:spPr>
            <a:xfrm>
              <a:off x="8288598" y="4893575"/>
              <a:ext cx="315114" cy="4571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8000 w 10000"/>
                <a:gd name="connsiteY3" fmla="*/ 10021 h 10021"/>
                <a:gd name="connsiteX4" fmla="*/ 0 w 10000"/>
                <a:gd name="connsiteY4" fmla="*/ 10021 h 10021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7492 w 10000"/>
                <a:gd name="connsiteY3" fmla="*/ 9989 h 10021"/>
                <a:gd name="connsiteX4" fmla="*/ 0 w 10000"/>
                <a:gd name="connsiteY4" fmla="*/ 10021 h 10021"/>
                <a:gd name="connsiteX0" fmla="*/ 0 w 10000"/>
                <a:gd name="connsiteY0" fmla="*/ 10000 h 10000"/>
                <a:gd name="connsiteX1" fmla="*/ 2522 w 10000"/>
                <a:gd name="connsiteY1" fmla="*/ 0 h 10000"/>
                <a:gd name="connsiteX2" fmla="*/ 10000 w 10000"/>
                <a:gd name="connsiteY2" fmla="*/ 0 h 10000"/>
                <a:gd name="connsiteX3" fmla="*/ 7492 w 10000"/>
                <a:gd name="connsiteY3" fmla="*/ 9968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2522" y="0"/>
                  </a:lnTo>
                  <a:lnTo>
                    <a:pt x="10000" y="0"/>
                  </a:lnTo>
                  <a:lnTo>
                    <a:pt x="7492" y="9968"/>
                  </a:lnTo>
                  <a:lnTo>
                    <a:pt x="0" y="10000"/>
                  </a:lnTo>
                  <a:close/>
                </a:path>
              </a:pathLst>
            </a:cu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accent4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fld id="{03146621-A186-7042-92FB-FE96DCD689CA}" type="slidenum">
                <a:rPr lang="en-ES" sz="800" smtClean="0">
                  <a:solidFill>
                    <a:srgbClr val="00488E"/>
                  </a:solidFill>
                  <a:latin typeface="Futura PT Light" panose="020B0402020204020303"/>
                  <a:cs typeface="Arial" panose="020B0604020202020204" pitchFamily="34" charset="0"/>
                </a:rPr>
                <a:pPr marL="0" indent="0" algn="ctr">
                  <a:buNone/>
                </a:pPr>
                <a:t>8</a:t>
              </a:fld>
              <a:endParaRPr lang="en-ES" sz="800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6">
            <a:extLst>
              <a:ext uri="{FF2B5EF4-FFF2-40B4-BE49-F238E27FC236}">
                <a16:creationId xmlns:a16="http://schemas.microsoft.com/office/drawing/2014/main" id="{8BD14974-5692-5D8D-B96B-04104A6CC45A}"/>
              </a:ext>
            </a:extLst>
          </p:cNvPr>
          <p:cNvSpPr txBox="1"/>
          <p:nvPr/>
        </p:nvSpPr>
        <p:spPr>
          <a:xfrm>
            <a:off x="666767" y="1585471"/>
            <a:ext cx="2749494" cy="1820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</a:rPr>
              <a:t>R</a:t>
            </a:r>
            <a:r>
              <a:rPr lang="en-US" sz="1400" b="1" dirty="0" smtClean="0">
                <a:solidFill>
                  <a:schemeClr val="accent1"/>
                </a:solidFill>
                <a:latin typeface="Futura PT Light" panose="020B0402020204020303"/>
              </a:rPr>
              <a:t>efillable </a:t>
            </a:r>
            <a:r>
              <a:rPr lang="en-US" sz="1400" b="1" dirty="0">
                <a:solidFill>
                  <a:schemeClr val="accent1"/>
                </a:solidFill>
                <a:latin typeface="Futura PT Light" panose="020B0402020204020303"/>
              </a:rPr>
              <a:t>jar</a:t>
            </a:r>
            <a:r>
              <a:rPr lang="en-US" sz="1400" b="1" dirty="0" smtClean="0">
                <a:solidFill>
                  <a:schemeClr val="accent1"/>
                </a:solidFill>
                <a:latin typeface="Futura PT Light" panose="020B0402020204020303"/>
              </a:rPr>
              <a:t>: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Features components that are easy to separate and 100%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recyclable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rgbClr val="00488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Aligns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with the growing trend of refillable packaging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algn="r">
              <a:lnSpc>
                <a:spcPct val="114000"/>
              </a:lnSpc>
            </a:pPr>
            <a:endParaRPr lang="en-US" sz="1100" dirty="0">
              <a:solidFill>
                <a:srgbClr val="000000"/>
              </a:solidFill>
              <a:latin typeface="Futura PT Light" panose="020B04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84606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>
            <a:extLst>
              <a:ext uri="{FF2B5EF4-FFF2-40B4-BE49-F238E27FC236}">
                <a16:creationId xmlns:a16="http://schemas.microsoft.com/office/drawing/2014/main" id="{8EF7961A-B37C-454E-AC3D-91E5F21D6A5C}"/>
              </a:ext>
            </a:extLst>
          </p:cNvPr>
          <p:cNvSpPr txBox="1"/>
          <p:nvPr/>
        </p:nvSpPr>
        <p:spPr>
          <a:xfrm>
            <a:off x="395539" y="814369"/>
            <a:ext cx="7128551" cy="25391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en-US" sz="1050" spc="375" dirty="0">
                <a:solidFill>
                  <a:srgbClr val="00488E"/>
                </a:solidFill>
                <a:latin typeface="Futura PT Light"/>
                <a:cs typeface="Arial" panose="020B0604020202020204" pitchFamily="34" charset="0"/>
              </a:rPr>
              <a:t>REFILLABLE PERFUME BOTTLES 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161" y="4898686"/>
            <a:ext cx="300927" cy="194129"/>
          </a:xfrm>
          <a:prstGeom prst="rect">
            <a:avLst/>
          </a:prstGeom>
        </p:spPr>
      </p:pic>
      <p:sp>
        <p:nvSpPr>
          <p:cNvPr id="6" name="TextBox 32">
            <a:extLst>
              <a:ext uri="{FF2B5EF4-FFF2-40B4-BE49-F238E27FC236}">
                <a16:creationId xmlns:a16="http://schemas.microsoft.com/office/drawing/2014/main" id="{3DAF59E3-83D2-E846-61C3-C57977938FFC}"/>
              </a:ext>
            </a:extLst>
          </p:cNvPr>
          <p:cNvSpPr txBox="1"/>
          <p:nvPr/>
        </p:nvSpPr>
        <p:spPr>
          <a:xfrm>
            <a:off x="315031" y="1115279"/>
            <a:ext cx="3993581" cy="50013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914378">
              <a:defRPr/>
            </a:pPr>
            <a:r>
              <a:rPr lang="en-GB" sz="1400" b="1" spc="50" dirty="0" smtClean="0">
                <a:solidFill>
                  <a:schemeClr val="accent1">
                    <a:lumMod val="75000"/>
                  </a:schemeClr>
                </a:solidFill>
                <a:latin typeface="Futura PT Light" panose="020B0402020204020303"/>
                <a:cs typeface="Arial"/>
              </a:rPr>
              <a:t>Bottles for </a:t>
            </a:r>
            <a:r>
              <a:rPr lang="en-GB" sz="1400" b="1" spc="50" dirty="0">
                <a:solidFill>
                  <a:schemeClr val="accent1">
                    <a:lumMod val="75000"/>
                  </a:schemeClr>
                </a:solidFill>
                <a:latin typeface="Futura PT Light" panose="020B0402020204020303"/>
                <a:cs typeface="Arial"/>
              </a:rPr>
              <a:t>perfumery designed to </a:t>
            </a:r>
            <a:r>
              <a:rPr lang="en-GB" sz="1400" b="1" spc="50" dirty="0" smtClean="0">
                <a:solidFill>
                  <a:schemeClr val="accent1">
                    <a:lumMod val="75000"/>
                  </a:schemeClr>
                </a:solidFill>
                <a:latin typeface="Futura PT Light" panose="020B0402020204020303"/>
                <a:cs typeface="Arial"/>
              </a:rPr>
              <a:t>improve recycling rate.  </a:t>
            </a:r>
            <a:endParaRPr lang="en-GB" sz="1400" b="1" spc="50" dirty="0">
              <a:solidFill>
                <a:schemeClr val="accent1">
                  <a:lumMod val="75000"/>
                </a:schemeClr>
              </a:solidFill>
              <a:latin typeface="Futura PT Light" panose="020B0402020204020303"/>
              <a:cs typeface="Arial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D29E1E7-2D30-BC54-84BE-0484EC60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421" y="4903319"/>
            <a:ext cx="325419" cy="200367"/>
          </a:xfrm>
        </p:spPr>
        <p:txBody>
          <a:bodyPr/>
          <a:lstStyle/>
          <a:p>
            <a:fld id="{03146621-A186-7042-92FB-FE96DCD689CA}" type="slidenum">
              <a:rPr lang="en-ES" smtClean="0">
                <a:latin typeface="Futura PT Light" panose="020B0402020204020303"/>
                <a:cs typeface="Arial" panose="020B0604020202020204" pitchFamily="34" charset="0"/>
              </a:rPr>
              <a:pPr/>
              <a:t>9</a:t>
            </a:fld>
            <a:endParaRPr lang="en-ES" dirty="0">
              <a:latin typeface="Futura PT Light" panose="020B0402020204020303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79EFD9-FA6D-BADE-5BD6-778BE7103E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9390" y="4830096"/>
            <a:ext cx="762488" cy="273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17B23F-0438-D1BA-7710-8B9D5379875B}"/>
              </a:ext>
            </a:extLst>
          </p:cNvPr>
          <p:cNvGrpSpPr/>
          <p:nvPr/>
        </p:nvGrpSpPr>
        <p:grpSpPr>
          <a:xfrm>
            <a:off x="8288598" y="4878827"/>
            <a:ext cx="688520" cy="169409"/>
            <a:chOff x="8288598" y="4878827"/>
            <a:chExt cx="688520" cy="169409"/>
          </a:xfrm>
        </p:grpSpPr>
        <p:pic>
          <p:nvPicPr>
            <p:cNvPr id="29" name="Picture 28" descr="A blue number on a black background&#10;&#10;Description automatically generated">
              <a:extLst>
                <a:ext uri="{FF2B5EF4-FFF2-40B4-BE49-F238E27FC236}">
                  <a16:creationId xmlns:a16="http://schemas.microsoft.com/office/drawing/2014/main" id="{4DCDB0EF-7450-D038-8662-6F3CE2DF8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11" y="4878827"/>
              <a:ext cx="262607" cy="169409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93DD1D-FA2B-E2DB-2342-CF2E6DA47D80}"/>
                </a:ext>
              </a:extLst>
            </p:cNvPr>
            <p:cNvCxnSpPr>
              <a:cxnSpLocks/>
            </p:cNvCxnSpPr>
            <p:nvPr/>
          </p:nvCxnSpPr>
          <p:spPr>
            <a:xfrm>
              <a:off x="8608409" y="4878827"/>
              <a:ext cx="0" cy="169409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Slide Number Placeholder 1">
              <a:extLst>
                <a:ext uri="{FF2B5EF4-FFF2-40B4-BE49-F238E27FC236}">
                  <a16:creationId xmlns:a16="http://schemas.microsoft.com/office/drawing/2014/main" id="{1768B235-966C-2FF7-A65B-C4C07449D330}"/>
                </a:ext>
              </a:extLst>
            </p:cNvPr>
            <p:cNvSpPr txBox="1">
              <a:spLocks/>
            </p:cNvSpPr>
            <p:nvPr/>
          </p:nvSpPr>
          <p:spPr>
            <a:xfrm>
              <a:off x="8288598" y="4900949"/>
              <a:ext cx="315114" cy="4571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8000 w 10000"/>
                <a:gd name="connsiteY3" fmla="*/ 10021 h 10021"/>
                <a:gd name="connsiteX4" fmla="*/ 0 w 10000"/>
                <a:gd name="connsiteY4" fmla="*/ 10021 h 10021"/>
                <a:gd name="connsiteX0" fmla="*/ 0 w 10000"/>
                <a:gd name="connsiteY0" fmla="*/ 10021 h 10021"/>
                <a:gd name="connsiteX1" fmla="*/ 2522 w 10000"/>
                <a:gd name="connsiteY1" fmla="*/ 0 h 10021"/>
                <a:gd name="connsiteX2" fmla="*/ 10000 w 10000"/>
                <a:gd name="connsiteY2" fmla="*/ 21 h 10021"/>
                <a:gd name="connsiteX3" fmla="*/ 7492 w 10000"/>
                <a:gd name="connsiteY3" fmla="*/ 9989 h 10021"/>
                <a:gd name="connsiteX4" fmla="*/ 0 w 10000"/>
                <a:gd name="connsiteY4" fmla="*/ 10021 h 10021"/>
                <a:gd name="connsiteX0" fmla="*/ 0 w 10000"/>
                <a:gd name="connsiteY0" fmla="*/ 10000 h 10000"/>
                <a:gd name="connsiteX1" fmla="*/ 2522 w 10000"/>
                <a:gd name="connsiteY1" fmla="*/ 0 h 10000"/>
                <a:gd name="connsiteX2" fmla="*/ 10000 w 10000"/>
                <a:gd name="connsiteY2" fmla="*/ 0 h 10000"/>
                <a:gd name="connsiteX3" fmla="*/ 7492 w 10000"/>
                <a:gd name="connsiteY3" fmla="*/ 9968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2522" y="0"/>
                  </a:lnTo>
                  <a:lnTo>
                    <a:pt x="10000" y="0"/>
                  </a:lnTo>
                  <a:lnTo>
                    <a:pt x="7492" y="9968"/>
                  </a:lnTo>
                  <a:lnTo>
                    <a:pt x="0" y="10000"/>
                  </a:lnTo>
                  <a:close/>
                </a:path>
              </a:pathLst>
            </a:cu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accent4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fld id="{03146621-A186-7042-92FB-FE96DCD689CA}" type="slidenum">
                <a:rPr lang="en-ES" sz="800" smtClean="0">
                  <a:solidFill>
                    <a:srgbClr val="00488E"/>
                  </a:solidFill>
                  <a:latin typeface="Futura PT Light" panose="020B0402020204020303"/>
                  <a:cs typeface="Arial" panose="020B0604020202020204" pitchFamily="34" charset="0"/>
                </a:rPr>
                <a:pPr marL="0" indent="0" algn="ctr">
                  <a:buNone/>
                </a:pPr>
                <a:t>9</a:t>
              </a:fld>
              <a:endParaRPr lang="en-ES" sz="800" dirty="0">
                <a:solidFill>
                  <a:srgbClr val="00488E"/>
                </a:solidFill>
                <a:latin typeface="Futura PT Light" panose="020B0402020204020303"/>
                <a:cs typeface="Arial" panose="020B0604020202020204" pitchFamily="34" charset="0"/>
              </a:endParaRPr>
            </a:p>
          </p:txBody>
        </p:sp>
      </p:grp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A37A3D4B-8A05-504D-1115-7EEB1E7A8481}"/>
              </a:ext>
            </a:extLst>
          </p:cNvPr>
          <p:cNvSpPr txBox="1">
            <a:spLocks/>
          </p:cNvSpPr>
          <p:nvPr/>
        </p:nvSpPr>
        <p:spPr>
          <a:xfrm>
            <a:off x="315031" y="1786625"/>
            <a:ext cx="4557009" cy="298235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Clr>
                <a:srgbClr val="00488E"/>
              </a:buClr>
              <a:buFont typeface="Wingdings" panose="05000000000000000000" pitchFamily="2" charset="2"/>
              <a:buChar char="§"/>
            </a:pPr>
            <a:r>
              <a:rPr lang="en-US" sz="1400" spc="75" dirty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Pumps and other components can be easily removed, simplifying proper recycling for the end </a:t>
            </a:r>
            <a:r>
              <a:rPr lang="en-US" sz="1400" spc="75" dirty="0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user.</a:t>
            </a:r>
            <a:endParaRPr lang="en-US" sz="1400" spc="75" dirty="0" smtClean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180975" indent="-180975">
              <a:buClr>
                <a:srgbClr val="00488E"/>
              </a:buClr>
              <a:buFont typeface="Wingdings" panose="05000000000000000000" pitchFamily="2" charset="2"/>
              <a:buChar char="§"/>
            </a:pP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180975" indent="-180975">
              <a:buClr>
                <a:srgbClr val="00488E"/>
              </a:buClr>
              <a:buFont typeface="Wingdings" panose="05000000000000000000" pitchFamily="2" charset="2"/>
              <a:buChar char="§"/>
            </a:pPr>
            <a:r>
              <a:rPr lang="en-US" sz="1400" spc="75" dirty="0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Due </a:t>
            </a:r>
            <a:r>
              <a:rPr lang="en-US" sz="1400" spc="75" dirty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to their neck design and larger capacities, </a:t>
            </a:r>
            <a:r>
              <a:rPr lang="en-US" sz="1400" spc="75" dirty="0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bottles </a:t>
            </a:r>
            <a:r>
              <a:rPr lang="en-US" sz="1400" spc="75" dirty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are ideal for fragrance refills, as well as cosmetic use, such as body </a:t>
            </a:r>
            <a:r>
              <a:rPr lang="en-US" sz="1400" spc="75" dirty="0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care in combination with proper removable accessory (</a:t>
            </a:r>
            <a:r>
              <a:rPr lang="en-US" sz="1400" spc="75" dirty="0" err="1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ie</a:t>
            </a:r>
            <a:r>
              <a:rPr lang="en-US" sz="1400" spc="75" dirty="0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. dispenser).</a:t>
            </a: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>
              <a:buClr>
                <a:srgbClr val="00488E"/>
              </a:buClr>
            </a:pP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180975" indent="-180975">
              <a:buClr>
                <a:srgbClr val="00488E"/>
              </a:buClr>
              <a:buFont typeface="Wingdings" panose="05000000000000000000" pitchFamily="2" charset="2"/>
              <a:buChar char="§"/>
            </a:pPr>
            <a:r>
              <a:rPr lang="en-US" sz="1400" spc="75" dirty="0" smtClean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15 % </a:t>
            </a:r>
            <a:r>
              <a:rPr lang="en-US" sz="1400" spc="75" dirty="0">
                <a:solidFill>
                  <a:schemeClr val="bg2">
                    <a:lumMod val="25000"/>
                  </a:schemeClr>
                </a:solidFill>
                <a:latin typeface="Futura PT Light" panose="020B0402020204020303"/>
                <a:cs typeface="Arial" panose="020B0604020202020204" pitchFamily="34" charset="0"/>
              </a:rPr>
              <a:t>PCR content and significant reduction of CO2 in their manufacturing due to lightweight design.</a:t>
            </a:r>
          </a:p>
          <a:p>
            <a:pPr marL="285750" indent="-285750">
              <a:buClr>
                <a:srgbClr val="00488E"/>
              </a:buClr>
              <a:buFont typeface="Wingdings" panose="05000000000000000000" pitchFamily="2" charset="2"/>
              <a:buChar char="§"/>
            </a:pP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171450" indent="-171450">
              <a:buClr>
                <a:srgbClr val="00488E"/>
              </a:buClr>
              <a:buFont typeface="Wingdings" panose="05000000000000000000" pitchFamily="2" charset="2"/>
              <a:buChar char="§"/>
            </a:pP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171450" indent="-171450">
              <a:buClr>
                <a:srgbClr val="00488E"/>
              </a:buClr>
              <a:buFont typeface="Wingdings" panose="05000000000000000000" pitchFamily="2" charset="2"/>
              <a:buChar char="§"/>
            </a:pP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  <a:p>
            <a:pPr marL="171450" indent="-171450">
              <a:buClr>
                <a:srgbClr val="00488E"/>
              </a:buClr>
              <a:buFont typeface="Wingdings" panose="05000000000000000000" pitchFamily="2" charset="2"/>
              <a:buChar char="§"/>
            </a:pPr>
            <a:endParaRPr lang="en-US" sz="1400" spc="75" dirty="0">
              <a:solidFill>
                <a:schemeClr val="bg2">
                  <a:lumMod val="25000"/>
                </a:schemeClr>
              </a:solidFill>
              <a:latin typeface="Futura PT Light" panose="020B0402020204020303"/>
              <a:cs typeface="Arial" panose="020B0604020202020204" pitchFamily="34" charset="0"/>
            </a:endParaRPr>
          </a:p>
        </p:txBody>
      </p:sp>
      <p:pic>
        <p:nvPicPr>
          <p:cNvPr id="35" name="Picture 34" descr="A group of small bottles falling&#10;&#10;Description automatically generated">
            <a:extLst>
              <a:ext uri="{FF2B5EF4-FFF2-40B4-BE49-F238E27FC236}">
                <a16:creationId xmlns:a16="http://schemas.microsoft.com/office/drawing/2014/main" id="{01E964FF-11FC-1B0E-DA2E-CD4604F58E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r="34276"/>
          <a:stretch/>
        </p:blipFill>
        <p:spPr>
          <a:xfrm>
            <a:off x="5136204" y="0"/>
            <a:ext cx="4085617" cy="5143500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43594C51-35F4-B84F-B89D-99BE29CAC0FA}"/>
              </a:ext>
            </a:extLst>
          </p:cNvPr>
          <p:cNvSpPr txBox="1"/>
          <p:nvPr/>
        </p:nvSpPr>
        <p:spPr>
          <a:xfrm>
            <a:off x="360099" y="371619"/>
            <a:ext cx="7845146" cy="44275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en-GB" sz="3200" spc="75" dirty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Designing </a:t>
            </a:r>
            <a:r>
              <a:rPr lang="en-GB" sz="3200" b="1" spc="75" dirty="0" smtClean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Easy </a:t>
            </a:r>
            <a:r>
              <a:rPr lang="en-GB" sz="3200" b="1" spc="75" dirty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to </a:t>
            </a:r>
            <a:r>
              <a:rPr lang="en-GB" sz="3200" b="1" spc="75" dirty="0" smtClean="0">
                <a:solidFill>
                  <a:srgbClr val="00488E"/>
                </a:solidFill>
                <a:latin typeface="Futura PT Light"/>
                <a:cs typeface="Futura Medium" panose="020B0602020204020303" pitchFamily="34" charset="-79"/>
              </a:rPr>
              <a:t>Recycle </a:t>
            </a:r>
            <a:r>
              <a:rPr lang="en-GB" sz="3200" b="1" spc="75" dirty="0" smtClean="0">
                <a:solidFill>
                  <a:schemeClr val="bg1"/>
                </a:solidFill>
                <a:latin typeface="Futura PT Light"/>
                <a:cs typeface="Futura Medium" panose="020B0602020204020303" pitchFamily="34" charset="-79"/>
              </a:rPr>
              <a:t>Products</a:t>
            </a:r>
            <a:endParaRPr lang="en-GB" sz="3200" b="1" spc="75" dirty="0">
              <a:solidFill>
                <a:schemeClr val="bg1"/>
              </a:solidFill>
              <a:latin typeface="Futura PT Light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1083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88E"/>
      </a:accent1>
      <a:accent2>
        <a:srgbClr val="454545"/>
      </a:accent2>
      <a:accent3>
        <a:srgbClr val="5F5F5F"/>
      </a:accent3>
      <a:accent4>
        <a:srgbClr val="848484"/>
      </a:accent4>
      <a:accent5>
        <a:srgbClr val="A0A0A0"/>
      </a:accent5>
      <a:accent6>
        <a:srgbClr val="E3E3E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Do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88E"/>
      </a:accent1>
      <a:accent2>
        <a:srgbClr val="454545"/>
      </a:accent2>
      <a:accent3>
        <a:srgbClr val="5F5F5F"/>
      </a:accent3>
      <a:accent4>
        <a:srgbClr val="848484"/>
      </a:accent4>
      <a:accent5>
        <a:srgbClr val="A0A0A0"/>
      </a:accent5>
      <a:accent6>
        <a:srgbClr val="E3E3E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19" ma:contentTypeDescription="Create a new document." ma:contentTypeScope="" ma:versionID="6438b3e967e23b6f23f1874e7c3224b7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ad9ec84f3c6b41dbd2acb09eba29044c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2e048e-c197-44bb-bccc-392928027841">
      <UserInfo>
        <DisplayName>Stern Alexander</DisplayName>
        <AccountId>124</AccountId>
        <AccountType/>
      </UserInfo>
    </SharedWithUsers>
    <Selected xmlns="a25d1b78-52d7-4aa6-98a8-603488bf7179" xsi:nil="true"/>
    <TaxCatchAll xmlns="172e048e-c197-44bb-bccc-392928027841" xsi:nil="true"/>
    <lcf76f155ced4ddcb4097134ff3c332f xmlns="a25d1b78-52d7-4aa6-98a8-603488bf71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B3F1E0-DCEF-451E-8760-A3A9C5D3CD48}"/>
</file>

<file path=customXml/itemProps2.xml><?xml version="1.0" encoding="utf-8"?>
<ds:datastoreItem xmlns:ds="http://schemas.openxmlformats.org/officeDocument/2006/customXml" ds:itemID="{2E3557D4-EB0D-47DD-9755-00163B5DB7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3DC3A4-F521-40FA-9F19-F40B5E2A5B41}">
  <ds:schemaRefs>
    <ds:schemaRef ds:uri="http://purl.org/dc/terms/"/>
    <ds:schemaRef ds:uri="f83d006a-6659-4e4d-add6-d1bd7e69beca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ce074fb-19aa-40c4-be3e-0a9b66456e7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926</Words>
  <Application>Microsoft Office PowerPoint</Application>
  <PresentationFormat>On-screen Show (16:9)</PresentationFormat>
  <Paragraphs>170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Lato</vt:lpstr>
      <vt:lpstr>Futura PT Bold</vt:lpstr>
      <vt:lpstr>Futura Medium</vt:lpstr>
      <vt:lpstr>Futura PT Light</vt:lpstr>
      <vt:lpstr>Calibri Light</vt:lpstr>
      <vt:lpstr>Calibri</vt:lpstr>
      <vt:lpstr>Wingdings</vt:lpstr>
      <vt:lpstr>Roboto Light</vt:lpstr>
      <vt:lpstr>Futura PT Book</vt:lpstr>
      <vt:lpstr>Office Theme</vt:lpstr>
      <vt:lpstr>Benutzerdefiniertes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Ferrozzi Corrado</cp:lastModifiedBy>
  <cp:revision>1776</cp:revision>
  <cp:lastPrinted>2022-03-10T07:52:12Z</cp:lastPrinted>
  <dcterms:created xsi:type="dcterms:W3CDTF">2016-02-17T14:20:29Z</dcterms:created>
  <dcterms:modified xsi:type="dcterms:W3CDTF">2024-11-28T09:28:48Z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0x010100541AE3660D83574ABA2FAE6F0119FD7B</vt:lpwstr>
  </property>
  <property fmtid="{D5CDD505-2E9C-101B-9397-08002B2CF9AE}" pid="3" name="MediaServiceImageTags">
    <vt:lpwstr/>
  </property>
</Properties>
</file>