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3" r:id="rId3"/>
    <p:sldId id="301" r:id="rId4"/>
    <p:sldId id="305" r:id="rId5"/>
    <p:sldId id="303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E803-8675-47D2-9396-3DDAECD5609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312A-1422-4BC7-95C8-EF383B52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7B5E18-DFF5-7BA0-8C90-8651B1490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3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8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9994D-C4C1-D40C-57B1-E41938A2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3DC5C-2A49-218E-4A58-032DB1BBC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21F69-5548-C85E-806F-549D47764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0F58-E90C-A318-8307-81ED5B94F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3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FAA8-A835-05E3-777F-5866DEB9C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2D94E-D66F-EB0A-9F95-C8F3D4F51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5CBD0-CA62-6ABC-3968-CEA77607B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78B5-5781-F733-718E-DC36DFC14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5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146FB-8B56-D5E8-CBB4-F021F6BF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96067-CE62-A519-810B-131DF43A1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3A729-442C-69B7-E003-507CD4727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4A703-BF77-3C8B-9011-23A3CF5E7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B51E-E45D-7BDC-BED1-0E44E657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93475-4C3E-41B3-BB61-28D38E4AB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00027-F189-8B25-536E-7719CAE22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C4AF9-6D0E-789B-7492-BDE6420D6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0948A-42D1-48F9-8C6A-C1BF80966D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0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D82D-E5D7-8162-7EF1-D059AC9FF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0D045-CA0D-7868-71EB-9EC31DCA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E9C4-138A-1D4D-F59A-3071C35E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FA8F2-EF2C-4316-E62C-C5FC7D0B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184E1-41AD-B228-90F2-A843505A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A582-3574-CAB2-0789-A650EDC9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52397-6C8A-0FDF-69EB-D0430261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EC2B-E84C-ADBC-BCE5-2FC4993D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D3B0-AC0D-6976-E7F1-FA338AB1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7F1B6-321C-1BC7-C289-D3FA0D3E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F332C-D042-C5B0-F4BC-F3EC8D5A2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0929B-C2A9-4DDB-6327-D10178326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1446-FFD8-273A-6099-6595343E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5A37-59EB-717E-7F13-C505C7DE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2DB1-F478-CE27-1269-D075774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473B-1BA5-DD6F-5A90-ACFC3F1F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FE5E-40F0-372B-A21F-087D4E664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45531-1890-D398-6396-D1A784D3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F3C0-52BB-951D-45CC-43595FAE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999B2-5E46-312D-5A77-94C70EC9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7A47-254F-8BFB-0390-31CA6353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6FD7-3947-EB13-CE16-6E2B08C8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4B210-D9E0-C857-397B-73800A34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0033-A795-C32D-3E64-0CA23118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FE2C-302D-6520-9EE0-B1A34C4D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3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6C94-6A9A-23F4-6956-B93F57E2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DC1C-64D2-6F72-04BD-613B01A7D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9A554-81E7-DEEE-69C3-6C3C44ED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A1D47-A089-EBCD-6786-6D8E424C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A8570-3D9C-F447-FAB0-478924B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BA558-C2E1-E811-CE2B-619D22B0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4165-F49F-3173-4925-CE6FCF4C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D630-EF20-900D-5B9B-AAC3D5DE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1DBA9-567D-B5DE-37A6-74621B018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48556-1DD0-6CB7-E8FE-EA75B71C3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1DCBC-1932-0296-CC08-35C9D8E9C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F4606-E6CA-B840-5B58-FD6E3593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B3221-4BC1-1570-2874-51C3AC1B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7F229-AA33-BB3C-44E7-E6670436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2772-DFE1-E4C2-15AB-F4C188AC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19886-3765-7BAA-7BB6-F12226CD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2D867-DEDE-8E31-B79F-47FC7DA9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D7D85-E894-E733-8B00-B8AB877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79734-BF6F-4276-B653-4B25C0C9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FA444-7A90-0C36-F2EB-A312CF90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E4541-A627-5E8F-923F-515B5558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B462-58C9-0DDB-D304-CEEEFF3B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405D-10A2-C8C0-55D5-75C0E1B8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CD18-9F7F-4048-CFC6-496D549D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6345-0808-490C-5979-4F0E4986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05927-CDFE-EE6E-CF28-D29807B5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6AE45-125F-D15E-4C75-E855B50A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8991-C236-544A-3E61-4BBC16F7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FEFF9-B73A-EB71-D7F6-0685A06F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1BB5B-577A-41A0-710E-EF83523A4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F89-58A9-FF05-30B7-E0EC83DD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CD19D-C3B2-D831-4E73-1E74676B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2A28-FB4F-0C17-DFED-E93422D7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58DE1-7CF8-77F2-65F4-FB407B49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D3638-14B8-4D58-668B-2FDAD44F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9604-CA56-BC4A-6147-5880C3FCA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53767-A5DA-4E0E-9BE8-2B7829341CE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AABA-A92B-A2AC-C02F-73F82838E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DF61-AF70-A343-DFBA-569555691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079B5-1055-4690-91AE-6AE33429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omen wor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C9BAA4AB-3165-45EC-90E2-477AA458D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63"/>
          <a:stretch/>
        </p:blipFill>
        <p:spPr>
          <a:xfrm>
            <a:off x="4881275" y="-2"/>
            <a:ext cx="6731005" cy="6858000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CFC73D-241C-88D1-F204-CF68A3F980C4}"/>
              </a:ext>
            </a:extLst>
          </p:cNvPr>
          <p:cNvSpPr/>
          <p:nvPr/>
        </p:nvSpPr>
        <p:spPr>
          <a:xfrm rot="16200000">
            <a:off x="2667000" y="-2667001"/>
            <a:ext cx="6857999" cy="12191999"/>
          </a:xfrm>
          <a:prstGeom prst="rect">
            <a:avLst/>
          </a:prstGeom>
          <a:gradFill>
            <a:gsLst>
              <a:gs pos="21000">
                <a:srgbClr val="004052"/>
              </a:gs>
              <a:gs pos="51000">
                <a:srgbClr val="004052">
                  <a:alpha val="90000"/>
                </a:srgbClr>
              </a:gs>
              <a:gs pos="83000">
                <a:srgbClr val="004052">
                  <a:alpha val="52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EE4EE9-3BAA-A8B7-314D-7B73D13AD891}"/>
              </a:ext>
            </a:extLst>
          </p:cNvPr>
          <p:cNvSpPr/>
          <p:nvPr/>
        </p:nvSpPr>
        <p:spPr>
          <a:xfrm>
            <a:off x="0" y="6236208"/>
            <a:ext cx="12192000" cy="621792"/>
          </a:xfrm>
          <a:prstGeom prst="rect">
            <a:avLst/>
          </a:prstGeom>
          <a:solidFill>
            <a:srgbClr val="D6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pic>
        <p:nvPicPr>
          <p:cNvPr id="10" name="Picture 9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46BF51FA-2636-60DA-7518-59B6C1CE0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61" y="6312682"/>
            <a:ext cx="692845" cy="409408"/>
          </a:xfrm>
          <a:prstGeom prst="rect">
            <a:avLst/>
          </a:prstGeom>
        </p:spPr>
      </p:pic>
      <p:pic>
        <p:nvPicPr>
          <p:cNvPr id="12" name="Picture 11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3B7826BA-ABA7-4DFC-A420-B5250063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783" y="527558"/>
            <a:ext cx="2942432" cy="17387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9C32F8-CF5A-4D42-95EC-03A3BEE1CDBC}"/>
              </a:ext>
            </a:extLst>
          </p:cNvPr>
          <p:cNvSpPr txBox="1"/>
          <p:nvPr/>
        </p:nvSpPr>
        <p:spPr>
          <a:xfrm>
            <a:off x="2957774" y="2544704"/>
            <a:ext cx="6276450" cy="310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344" b="1" dirty="0">
                <a:solidFill>
                  <a:srgbClr val="FFFFFF"/>
                </a:solidFill>
                <a:latin typeface="Raleway" pitchFamily="2" charset="0"/>
              </a:rPr>
              <a:t>The UK’s hospitality sector – sustainability and glass </a:t>
            </a:r>
          </a:p>
          <a:p>
            <a:pPr algn="ctr"/>
            <a:endParaRPr lang="en-GB" sz="3258" i="1" dirty="0">
              <a:solidFill>
                <a:srgbClr val="FFFFFF"/>
              </a:solidFill>
              <a:latin typeface="Raleway" pitchFamily="2" charset="0"/>
            </a:endParaRPr>
          </a:p>
          <a:p>
            <a:pPr algn="ctr"/>
            <a:r>
              <a:rPr lang="en-GB" sz="3258" i="1" dirty="0">
                <a:solidFill>
                  <a:srgbClr val="FFFFFF"/>
                </a:solidFill>
                <a:latin typeface="Raleway" pitchFamily="2" charset="0"/>
              </a:rPr>
              <a:t>Jack Quick, UKHospitality </a:t>
            </a:r>
            <a:endParaRPr lang="en-GB" sz="2534" b="1" i="1" dirty="0">
              <a:solidFill>
                <a:srgbClr val="FFFFFF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1760F-E4E4-1323-70BD-462D05DDDB12}"/>
              </a:ext>
            </a:extLst>
          </p:cNvPr>
          <p:cNvSpPr/>
          <p:nvPr/>
        </p:nvSpPr>
        <p:spPr>
          <a:xfrm>
            <a:off x="0" y="2448"/>
            <a:ext cx="12192000" cy="6855551"/>
          </a:xfrm>
          <a:prstGeom prst="rect">
            <a:avLst/>
          </a:prstGeom>
          <a:solidFill>
            <a:srgbClr val="004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6A7DF-291B-02A3-52D5-BC08AE7F92F5}"/>
              </a:ext>
            </a:extLst>
          </p:cNvPr>
          <p:cNvSpPr txBox="1"/>
          <p:nvPr/>
        </p:nvSpPr>
        <p:spPr>
          <a:xfrm>
            <a:off x="1497664" y="1479105"/>
            <a:ext cx="5893676" cy="321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34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UKHospitality is the </a:t>
            </a:r>
            <a:r>
              <a:rPr lang="en-GB" sz="2534" b="1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authoritative</a:t>
            </a:r>
            <a:r>
              <a:rPr lang="en-GB" sz="2534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 voice for over 750 companies operating around 130,000 venues in a sector that employs 3.5 million people. </a:t>
            </a:r>
          </a:p>
          <a:p>
            <a:endParaRPr lang="en-GB" sz="2534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  <a:p>
            <a:r>
              <a:rPr lang="en-GB" sz="2534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Our role is to represent the sector to Government, influence policy and shape debate.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ABDB7-DC26-D7CB-AD91-1B9877F12483}"/>
              </a:ext>
            </a:extLst>
          </p:cNvPr>
          <p:cNvSpPr txBox="1"/>
          <p:nvPr/>
        </p:nvSpPr>
        <p:spPr>
          <a:xfrm>
            <a:off x="1497664" y="649596"/>
            <a:ext cx="5763341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solidFill>
                  <a:schemeClr val="bg1"/>
                </a:solidFill>
                <a:latin typeface="DM Serif Display" pitchFamily="2" charset="0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D2EF3-0F12-DB1A-6411-F2D2BBDB0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27"/>
          <a:stretch/>
        </p:blipFill>
        <p:spPr>
          <a:xfrm>
            <a:off x="8442376" y="0"/>
            <a:ext cx="3749624" cy="6887552"/>
          </a:xfrm>
          <a:prstGeom prst="rect">
            <a:avLst/>
          </a:prstGeom>
        </p:spPr>
      </p:pic>
      <p:pic>
        <p:nvPicPr>
          <p:cNvPr id="7" name="Picture 6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C59DEEAF-B511-7C5F-A75D-9A379480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61" y="6322173"/>
            <a:ext cx="692845" cy="4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48708-8FA6-3FAF-974A-782A27E8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562FE-3494-631C-7CFE-7EC01883C77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4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A82F6-F7E5-712C-E5A0-20F4E0E56C8E}"/>
              </a:ext>
            </a:extLst>
          </p:cNvPr>
          <p:cNvSpPr txBox="1"/>
          <p:nvPr/>
        </p:nvSpPr>
        <p:spPr>
          <a:xfrm>
            <a:off x="1463868" y="1607120"/>
            <a:ext cx="6978508" cy="436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Overarching aim in hospitality to reach net zero by 2040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Upcoming target of removing all avoidable direct emissions (scopes 1 and 2) by 2030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solidFill>
                <a:srgbClr val="FFFFFF"/>
              </a:solidFill>
              <a:latin typeface="HK Grotesk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K Grotesk"/>
                <a:ea typeface="+mn-ea"/>
                <a:cs typeface="+mn-cs"/>
              </a:rPr>
              <a:t>Slow progress on Scope 3 emissions 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GB" sz="2172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ABFD3-702D-CBEF-6725-8620A02497F9}"/>
              </a:ext>
            </a:extLst>
          </p:cNvPr>
          <p:cNvSpPr txBox="1"/>
          <p:nvPr/>
        </p:nvSpPr>
        <p:spPr>
          <a:xfrm>
            <a:off x="1497664" y="649596"/>
            <a:ext cx="6576488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solidFill>
                  <a:schemeClr val="bg1"/>
                </a:solidFill>
                <a:latin typeface="DM Serif Display" pitchFamily="2" charset="0"/>
              </a:rPr>
              <a:t>Sustainability in hospitality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45078-BE6C-9C28-BA99-7794032F6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27"/>
          <a:stretch/>
        </p:blipFill>
        <p:spPr>
          <a:xfrm>
            <a:off x="8442376" y="0"/>
            <a:ext cx="3749624" cy="6887552"/>
          </a:xfrm>
          <a:prstGeom prst="rect">
            <a:avLst/>
          </a:prstGeom>
        </p:spPr>
      </p:pic>
      <p:pic>
        <p:nvPicPr>
          <p:cNvPr id="7" name="Picture 6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9B27DE8D-643F-F13D-C047-B8FCAC78D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61" y="6322173"/>
            <a:ext cx="692845" cy="4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5A02-C2AC-F54D-792E-DC652020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43829B-7620-8A9F-CE0F-DA8FBF5F5D7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4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97532-E109-779E-78DF-D575C2C6EAAE}"/>
              </a:ext>
            </a:extLst>
          </p:cNvPr>
          <p:cNvSpPr txBox="1"/>
          <p:nvPr/>
        </p:nvSpPr>
        <p:spPr>
          <a:xfrm>
            <a:off x="1187084" y="1860131"/>
            <a:ext cx="6978508" cy="442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3720" indent="-41372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Significant increase in business taxation has led to 100,000 job losses in hospitality in 18 months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Third of hospitality businesses operating at a loss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More than half have had to cut staff numbers   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K Grotesk"/>
                <a:ea typeface="Inter" panose="02000503000000020004" pitchFamily="2" charset="0"/>
              </a:rPr>
              <a:t>This is impacting investment in sustainability 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GB" sz="2172" dirty="0">
              <a:solidFill>
                <a:schemeClr val="bg1"/>
              </a:solidFill>
              <a:latin typeface="HK Grotesk"/>
              <a:ea typeface="Inter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721C3-BD6B-8A6E-3103-86852055B835}"/>
              </a:ext>
            </a:extLst>
          </p:cNvPr>
          <p:cNvSpPr txBox="1"/>
          <p:nvPr/>
        </p:nvSpPr>
        <p:spPr>
          <a:xfrm>
            <a:off x="1589104" y="274827"/>
            <a:ext cx="6576488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solidFill>
                  <a:schemeClr val="bg1"/>
                </a:solidFill>
                <a:latin typeface="DM Serif Display" pitchFamily="2" charset="0"/>
              </a:rPr>
              <a:t>…but cost increases having an impact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50445-5BDA-7076-AB99-00B5CE660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27"/>
          <a:stretch/>
        </p:blipFill>
        <p:spPr>
          <a:xfrm>
            <a:off x="8442376" y="0"/>
            <a:ext cx="3749624" cy="6887552"/>
          </a:xfrm>
          <a:prstGeom prst="rect">
            <a:avLst/>
          </a:prstGeom>
        </p:spPr>
      </p:pic>
      <p:pic>
        <p:nvPicPr>
          <p:cNvPr id="7" name="Picture 6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A10DE463-30A4-8C27-8988-16B44974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61" y="6322173"/>
            <a:ext cx="692845" cy="4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0B58D-7AB5-BEDF-A3AC-851E7EBCE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34DD6-4570-A964-D356-632B7BAD09B6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4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pic>
        <p:nvPicPr>
          <p:cNvPr id="7" name="Picture 6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7AB43F3A-AEBB-A40C-1344-46DE51AE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661" y="6322173"/>
            <a:ext cx="692845" cy="409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2F175-8B6A-C1A2-E446-9520C76BEBE1}"/>
              </a:ext>
            </a:extLst>
          </p:cNvPr>
          <p:cNvSpPr txBox="1"/>
          <p:nvPr/>
        </p:nvSpPr>
        <p:spPr>
          <a:xfrm>
            <a:off x="1497664" y="480034"/>
            <a:ext cx="9321651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solidFill>
                  <a:schemeClr val="bg1"/>
                </a:solidFill>
                <a:latin typeface="DM Serif Display" pitchFamily="2" charset="0"/>
              </a:rPr>
              <a:t>Glass in the context of ongoing regulation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A8C4C-88BB-0A8A-F1F5-49FA8685B0D5}"/>
              </a:ext>
            </a:extLst>
          </p:cNvPr>
          <p:cNvSpPr txBox="1"/>
          <p:nvPr/>
        </p:nvSpPr>
        <p:spPr>
          <a:xfrm>
            <a:off x="1497664" y="1797959"/>
            <a:ext cx="8171925" cy="463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FFFF"/>
              </a:solidFill>
              <a:latin typeface="HK Grotesk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HK Grotesk"/>
              </a:rPr>
              <a:t>Simpler recycling </a:t>
            </a:r>
          </a:p>
          <a:p>
            <a:endParaRPr lang="en-US" sz="3600" dirty="0">
              <a:solidFill>
                <a:srgbClr val="FFFFFF"/>
              </a:solidFill>
              <a:latin typeface="HK Grotesk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HK Grotesk"/>
              </a:rPr>
              <a:t>Extended producer responsibility</a:t>
            </a:r>
          </a:p>
          <a:p>
            <a:pPr marL="413720" indent="-41372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latin typeface="HK Grotesk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HK Grotesk"/>
              </a:rPr>
              <a:t>Deposit return scheme </a:t>
            </a:r>
            <a:endParaRPr lang="en-US" sz="2800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US" sz="2172" dirty="0">
              <a:solidFill>
                <a:srgbClr val="FFFFFF"/>
              </a:solidFill>
              <a:latin typeface="HK Grotes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EC480-31B0-237E-F936-CE939DDB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24582">
            <a:off x="3433326" y="1716049"/>
            <a:ext cx="15564941" cy="38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1BB0-A991-48EF-CB31-45B90F10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A5A5B-8909-858C-B509-3FF30F9F53D1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4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9"/>
          </a:p>
        </p:txBody>
      </p:sp>
      <p:pic>
        <p:nvPicPr>
          <p:cNvPr id="7" name="Picture 6" descr="A picture containing text, candelabrum, clipart, vector graphics&#10;&#10;Description automatically generated">
            <a:extLst>
              <a:ext uri="{FF2B5EF4-FFF2-40B4-BE49-F238E27FC236}">
                <a16:creationId xmlns:a16="http://schemas.microsoft.com/office/drawing/2014/main" id="{0087CC9D-A2EC-B62D-D8A4-6D42B029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661" y="6322173"/>
            <a:ext cx="692845" cy="409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88DB0-7443-9EA3-EE2C-6CF620A121B3}"/>
              </a:ext>
            </a:extLst>
          </p:cNvPr>
          <p:cNvSpPr txBox="1"/>
          <p:nvPr/>
        </p:nvSpPr>
        <p:spPr>
          <a:xfrm>
            <a:off x="1497664" y="480034"/>
            <a:ext cx="9321651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solidFill>
                  <a:schemeClr val="bg1"/>
                </a:solidFill>
                <a:latin typeface="DM Serif Display" pitchFamily="2" charset="0"/>
              </a:rPr>
              <a:t>Importance of the campaign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CFF64-BAF4-27A2-1A29-643DC355B139}"/>
              </a:ext>
            </a:extLst>
          </p:cNvPr>
          <p:cNvSpPr txBox="1"/>
          <p:nvPr/>
        </p:nvSpPr>
        <p:spPr>
          <a:xfrm>
            <a:off x="1497664" y="1433101"/>
            <a:ext cx="8171925" cy="467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72" dirty="0">
              <a:solidFill>
                <a:srgbClr val="FFFFFF"/>
              </a:solidFill>
              <a:latin typeface="HK Grotesk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HK Grotesk"/>
              </a:rPr>
              <a:t>UKHospitality is pleased to be supporting this campaign </a:t>
            </a:r>
          </a:p>
          <a:p>
            <a:endParaRPr lang="en-US" sz="3200" dirty="0">
              <a:solidFill>
                <a:srgbClr val="FFFFFF"/>
              </a:solidFill>
              <a:latin typeface="HK Grotesk"/>
            </a:endParaRPr>
          </a:p>
          <a:p>
            <a:pPr marL="413720" indent="-41372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HK Grotesk"/>
              </a:rPr>
              <a:t>Ensuring glass is properly separated is good for business and good for the environment </a:t>
            </a:r>
          </a:p>
          <a:p>
            <a:endParaRPr lang="en-US" sz="2896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GB" sz="2172" dirty="0">
              <a:solidFill>
                <a:srgbClr val="FFFFFF"/>
              </a:solidFill>
              <a:latin typeface="HK Grotesk"/>
            </a:endParaRPr>
          </a:p>
          <a:p>
            <a:pPr marL="310290" indent="-310290">
              <a:buFont typeface="Arial" panose="020B0604020202020204" pitchFamily="34" charset="0"/>
              <a:buChar char="•"/>
            </a:pPr>
            <a:endParaRPr lang="en-US" sz="2172" dirty="0">
              <a:solidFill>
                <a:srgbClr val="FFFFFF"/>
              </a:solidFill>
              <a:latin typeface="HK Grotes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BCD9A-22F6-26F4-B760-C3F69EACC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24582">
            <a:off x="3433326" y="1716049"/>
            <a:ext cx="15564941" cy="38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56EBEA-951B-4344-AF8E-B16FD5A667DD}"/>
</file>

<file path=customXml/itemProps2.xml><?xml version="1.0" encoding="utf-8"?>
<ds:datastoreItem xmlns:ds="http://schemas.openxmlformats.org/officeDocument/2006/customXml" ds:itemID="{341E2A3C-CF4F-4D72-8CAA-1370A0CF5C45}"/>
</file>

<file path=customXml/itemProps3.xml><?xml version="1.0" encoding="utf-8"?>
<ds:datastoreItem xmlns:ds="http://schemas.openxmlformats.org/officeDocument/2006/customXml" ds:itemID="{D4B1F5D8-7BDD-4835-BE6A-784838517C83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179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DM Serif Display</vt:lpstr>
      <vt:lpstr>HK Grotesk</vt:lpstr>
      <vt:lpstr>Inter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Quick</dc:creator>
  <cp:lastModifiedBy>Jack Quick</cp:lastModifiedBy>
  <cp:revision>17</cp:revision>
  <dcterms:created xsi:type="dcterms:W3CDTF">2026-01-26T12:00:21Z</dcterms:created>
  <dcterms:modified xsi:type="dcterms:W3CDTF">2026-01-27T15:23:04Z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</Properties>
</file>