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4"/>
  </p:sldMasterIdLst>
  <p:notesMasterIdLst>
    <p:notesMasterId r:id="rId11"/>
  </p:notesMasterIdLst>
  <p:handoutMasterIdLst>
    <p:handoutMasterId r:id="rId12"/>
  </p:handoutMasterIdLst>
  <p:sldIdLst>
    <p:sldId id="773" r:id="rId5"/>
    <p:sldId id="950" r:id="rId6"/>
    <p:sldId id="1007" r:id="rId7"/>
    <p:sldId id="889" r:id="rId8"/>
    <p:sldId id="898" r:id="rId9"/>
    <p:sldId id="1008" r:id="rId10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0FC"/>
    <a:srgbClr val="F1F8FF"/>
    <a:srgbClr val="ED7D31"/>
    <a:srgbClr val="1DB14A"/>
    <a:srgbClr val="BDBCBA"/>
    <a:srgbClr val="71BF44"/>
    <a:srgbClr val="4472C4"/>
    <a:srgbClr val="71BC42"/>
    <a:srgbClr val="C4C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DFFAF0-65D0-4700-94C3-B4C63876E4C2}" v="66" dt="2026-03-19T10:15:30.5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005" autoAdjust="0"/>
  </p:normalViewPr>
  <p:slideViewPr>
    <p:cSldViewPr snapToGrid="0">
      <p:cViewPr varScale="1">
        <p:scale>
          <a:sx n="59" d="100"/>
          <a:sy n="59" d="100"/>
        </p:scale>
        <p:origin x="964" y="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0"/>
            <a:ext cx="3078427" cy="513508"/>
          </a:xfrm>
          <a:prstGeom prst="rect">
            <a:avLst/>
          </a:prstGeom>
        </p:spPr>
        <p:txBody>
          <a:bodyPr vert="horz" lIns="97631" tIns="48815" rIns="97631" bIns="488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001" y="0"/>
            <a:ext cx="3078427" cy="513508"/>
          </a:xfrm>
          <a:prstGeom prst="rect">
            <a:avLst/>
          </a:prstGeom>
        </p:spPr>
        <p:txBody>
          <a:bodyPr vert="horz" lIns="97631" tIns="48815" rIns="97631" bIns="48815" rtlCol="0"/>
          <a:lstStyle>
            <a:lvl1pPr algn="r">
              <a:defRPr sz="1200"/>
            </a:lvl1pPr>
          </a:lstStyle>
          <a:p>
            <a:fld id="{65700FC0-9E7A-4C53-8A3B-3C3C9A736C4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9" y="9721115"/>
            <a:ext cx="3078427" cy="513507"/>
          </a:xfrm>
          <a:prstGeom prst="rect">
            <a:avLst/>
          </a:prstGeom>
        </p:spPr>
        <p:txBody>
          <a:bodyPr vert="horz" lIns="97631" tIns="48815" rIns="97631" bIns="488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001" y="9721115"/>
            <a:ext cx="3078427" cy="513507"/>
          </a:xfrm>
          <a:prstGeom prst="rect">
            <a:avLst/>
          </a:prstGeom>
        </p:spPr>
        <p:txBody>
          <a:bodyPr vert="horz" lIns="97631" tIns="48815" rIns="97631" bIns="48815" rtlCol="0" anchor="b"/>
          <a:lstStyle>
            <a:lvl1pPr algn="r">
              <a:defRPr sz="1200"/>
            </a:lvl1pPr>
          </a:lstStyle>
          <a:p>
            <a:fld id="{CB48944F-81ED-4843-A3E6-D41A690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0"/>
            <a:ext cx="3078427" cy="513508"/>
          </a:xfrm>
          <a:prstGeom prst="rect">
            <a:avLst/>
          </a:prstGeom>
        </p:spPr>
        <p:txBody>
          <a:bodyPr vert="horz" lIns="97631" tIns="48815" rIns="97631" bIns="488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001" y="0"/>
            <a:ext cx="3078427" cy="513508"/>
          </a:xfrm>
          <a:prstGeom prst="rect">
            <a:avLst/>
          </a:prstGeom>
        </p:spPr>
        <p:txBody>
          <a:bodyPr vert="horz" lIns="97631" tIns="48815" rIns="97631" bIns="48815" rtlCol="0"/>
          <a:lstStyle>
            <a:lvl1pPr algn="r">
              <a:defRPr sz="1200"/>
            </a:lvl1pPr>
          </a:lstStyle>
          <a:p>
            <a:fld id="{8AF122B6-E47E-4A80-A9F3-23FD10D674FE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7938"/>
            <a:ext cx="6145213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631" tIns="48815" rIns="97631" bIns="488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16"/>
            <a:ext cx="5683250" cy="4029880"/>
          </a:xfrm>
          <a:prstGeom prst="rect">
            <a:avLst/>
          </a:prstGeom>
        </p:spPr>
        <p:txBody>
          <a:bodyPr vert="horz" lIns="97631" tIns="48815" rIns="97631" bIns="488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9" y="9721115"/>
            <a:ext cx="3078427" cy="513507"/>
          </a:xfrm>
          <a:prstGeom prst="rect">
            <a:avLst/>
          </a:prstGeom>
        </p:spPr>
        <p:txBody>
          <a:bodyPr vert="horz" lIns="97631" tIns="48815" rIns="97631" bIns="488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001" y="9721115"/>
            <a:ext cx="3078427" cy="513507"/>
          </a:xfrm>
          <a:prstGeom prst="rect">
            <a:avLst/>
          </a:prstGeom>
        </p:spPr>
        <p:txBody>
          <a:bodyPr vert="horz" lIns="97631" tIns="48815" rIns="97631" bIns="48815" rtlCol="0" anchor="b"/>
          <a:lstStyle>
            <a:lvl1pPr algn="r">
              <a:defRPr sz="1200"/>
            </a:lvl1pPr>
          </a:lstStyle>
          <a:p>
            <a:fld id="{3DF1C5CE-222C-4659-9A99-B99FC42A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90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EC0F6-1B7F-4DE6-9614-CF7D9827C9C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316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EC0F6-1B7F-4DE6-9614-CF7D9827C9C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12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530AA-C312-45C9-AF2C-2E0EED6E5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ed Hat Display" panose="02010503040201060303" pitchFamily="2" charset="0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907F44-7B47-432A-9DBC-5F5A6BB95E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1" t="40063" r="67099" b="34711"/>
          <a:stretch/>
        </p:blipFill>
        <p:spPr>
          <a:xfrm>
            <a:off x="-4276" y="0"/>
            <a:ext cx="12196276" cy="287188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C93F6C7-FB8D-4F7C-8FC3-DEBE1582C7A2}"/>
              </a:ext>
            </a:extLst>
          </p:cNvPr>
          <p:cNvSpPr/>
          <p:nvPr userDrawn="1"/>
        </p:nvSpPr>
        <p:spPr>
          <a:xfrm>
            <a:off x="275179" y="4291244"/>
            <a:ext cx="45719" cy="2065106"/>
          </a:xfrm>
          <a:prstGeom prst="rect">
            <a:avLst/>
          </a:prstGeom>
          <a:solidFill>
            <a:srgbClr val="6DB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22801-A047-415D-AE74-0E47755B6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8" y="4610672"/>
            <a:ext cx="5561862" cy="6514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Red Hat Display" panose="02010503040201060303" pitchFamily="2" charset="0"/>
              </a:defRPr>
            </a:lvl1pPr>
          </a:lstStyle>
          <a:p>
            <a:r>
              <a:rPr lang="en-US"/>
              <a:t>Click to edit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857F3-E9B2-4CD4-8E65-668DC7034D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368" y="5332483"/>
            <a:ext cx="4235570" cy="388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Red Hat Display" panose="02010503040201060303" pitchFamily="2" charset="0"/>
              </a:defRPr>
            </a:lvl1pPr>
          </a:lstStyle>
          <a:p>
            <a:pPr lvl="0"/>
            <a:r>
              <a:rPr lang="en-US"/>
              <a:t>By: Click to edit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C90D5B9-C8AD-4356-9CF1-34A714F78B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3488" y="5791789"/>
            <a:ext cx="4235450" cy="388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Red Hat Display" panose="02010503040201060303" pitchFamily="2" charset="0"/>
              </a:defRPr>
            </a:lvl1pPr>
          </a:lstStyle>
          <a:p>
            <a:pPr lvl="0"/>
            <a:r>
              <a:rPr lang="en-US"/>
              <a:t>Date: Click to edit </a:t>
            </a:r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9216CC-9EBC-43E5-8C0E-37034A17D1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"/>
          </a:blip>
          <a:srcRect l="20056" t="50000" r="76213" b="20861"/>
          <a:stretch/>
        </p:blipFill>
        <p:spPr>
          <a:xfrm>
            <a:off x="9431315" y="1884218"/>
            <a:ext cx="2760685" cy="548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8BF1D2-BE2D-41BF-8CD7-3AE5458535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3936" t="11254" r="13614" b="12178"/>
          <a:stretch/>
        </p:blipFill>
        <p:spPr>
          <a:xfrm>
            <a:off x="331245" y="1110126"/>
            <a:ext cx="1711521" cy="16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2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C904D-F47E-42A1-9108-346154D24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4CE91A-FC36-4479-B802-D51AF277E0DD}"/>
              </a:ext>
            </a:extLst>
          </p:cNvPr>
          <p:cNvSpPr/>
          <p:nvPr userDrawn="1"/>
        </p:nvSpPr>
        <p:spPr>
          <a:xfrm>
            <a:off x="0" y="435185"/>
            <a:ext cx="12204000" cy="98554"/>
          </a:xfrm>
          <a:prstGeom prst="rect">
            <a:avLst/>
          </a:prstGeom>
          <a:solidFill>
            <a:srgbClr val="71BC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A1B27-7AB6-4A63-B4F6-12E55BC863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20056" t="50000" r="76213" b="20861"/>
          <a:stretch/>
        </p:blipFill>
        <p:spPr>
          <a:xfrm>
            <a:off x="9431315" y="1884218"/>
            <a:ext cx="2760685" cy="54864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3359C5D-E816-4983-A3D1-E75F0DEE01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495" y="35344"/>
            <a:ext cx="4249737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Red Hat Display" panose="02010503040201060303" pitchFamily="2" charset="0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C3B2E2-72E7-429E-A88C-BA1EA08A3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3936" t="11254" r="13614" b="12178"/>
          <a:stretch/>
        </p:blipFill>
        <p:spPr>
          <a:xfrm>
            <a:off x="114910" y="72356"/>
            <a:ext cx="339675" cy="32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8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94E15-C896-4090-9DC8-B86955C2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E04B6E-F365-4AFA-BBA0-B5D064175C93}"/>
              </a:ext>
            </a:extLst>
          </p:cNvPr>
          <p:cNvSpPr/>
          <p:nvPr userDrawn="1"/>
        </p:nvSpPr>
        <p:spPr>
          <a:xfrm>
            <a:off x="0" y="435185"/>
            <a:ext cx="12204000" cy="98554"/>
          </a:xfrm>
          <a:prstGeom prst="rect">
            <a:avLst/>
          </a:prstGeom>
          <a:solidFill>
            <a:srgbClr val="71BC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BAA0FB-13FC-4894-B731-93AC690E5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20056" t="50000" r="76213" b="20861"/>
          <a:stretch/>
        </p:blipFill>
        <p:spPr>
          <a:xfrm>
            <a:off x="9431315" y="1884218"/>
            <a:ext cx="2760685" cy="54864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91B4BB2-C97B-4B0B-9844-D9EFC50350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495" y="35344"/>
            <a:ext cx="4249737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Red Hat Display" panose="02010503040201060303" pitchFamily="2" charset="0"/>
              </a:defRPr>
            </a:lvl1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56CF40-8859-40BD-BE96-EB6E2E51F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3936" t="11254" r="13614" b="12178"/>
          <a:stretch/>
        </p:blipFill>
        <p:spPr>
          <a:xfrm>
            <a:off x="114910" y="72356"/>
            <a:ext cx="339675" cy="32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77D7-4423-4BFA-AB39-AC7E97C0342E}" type="datetime1">
              <a:rPr lang="en-GB" smtClean="0"/>
              <a:t>19/03/2026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120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752" y="6138120"/>
            <a:ext cx="1072899" cy="45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0" y="1221317"/>
            <a:ext cx="670720" cy="4703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2" name="Rectangle 21"/>
          <p:cNvSpPr/>
          <p:nvPr userDrawn="1"/>
        </p:nvSpPr>
        <p:spPr>
          <a:xfrm>
            <a:off x="815413" y="1221317"/>
            <a:ext cx="1440160" cy="4703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458773" y="1221318"/>
            <a:ext cx="9492929" cy="6709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subheading – 24pt</a:t>
            </a:r>
            <a:endParaRPr lang="en-GB"/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0" y="452669"/>
            <a:ext cx="11639041" cy="36036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3733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1067" cap="all" baseline="0"/>
            </a:lvl2pPr>
            <a:lvl3pPr>
              <a:defRPr sz="1067" cap="all" baseline="0"/>
            </a:lvl3pPr>
            <a:lvl4pPr>
              <a:defRPr sz="1067" cap="all" baseline="0"/>
            </a:lvl4pPr>
            <a:lvl5pPr>
              <a:defRPr sz="1067" cap="all" baseline="0"/>
            </a:lvl5pPr>
          </a:lstStyle>
          <a:p>
            <a:pPr lvl="0"/>
            <a:r>
              <a:rPr lang="en-GB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335360" y="1028733"/>
            <a:ext cx="19202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2458773" y="1028733"/>
            <a:ext cx="267712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5327915" y="1028733"/>
            <a:ext cx="662490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2458774" y="1989667"/>
            <a:ext cx="9493877" cy="39348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43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70D685-B553-447A-A834-777F71B0D524}"/>
              </a:ext>
            </a:extLst>
          </p:cNvPr>
          <p:cNvSpPr/>
          <p:nvPr userDrawn="1"/>
        </p:nvSpPr>
        <p:spPr>
          <a:xfrm>
            <a:off x="0" y="435185"/>
            <a:ext cx="12204000" cy="98554"/>
          </a:xfrm>
          <a:prstGeom prst="rect">
            <a:avLst/>
          </a:prstGeom>
          <a:solidFill>
            <a:srgbClr val="71BC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091E1A-FC8F-4730-8717-8ADAB82122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45" t="13578" r="4578" b="16291"/>
          <a:stretch/>
        </p:blipFill>
        <p:spPr>
          <a:xfrm>
            <a:off x="38494" y="0"/>
            <a:ext cx="440596" cy="431320"/>
          </a:xfrm>
          <a:prstGeom prst="rect">
            <a:avLst/>
          </a:prstGeom>
        </p:spPr>
      </p:pic>
      <p:sp>
        <p:nvSpPr>
          <p:cNvPr id="16" name="Footer Placeholder 23">
            <a:extLst>
              <a:ext uri="{FF2B5EF4-FFF2-40B4-BE49-F238E27FC236}">
                <a16:creationId xmlns:a16="http://schemas.microsoft.com/office/drawing/2014/main" id="{63245E54-2A4D-4BB3-9E28-1C7ABE334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CONFIDENTIAL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F6DE12-37A6-45F4-B6AD-78BDD669F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55" y="1"/>
            <a:ext cx="10515600" cy="43132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98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F19A6-8B46-45A7-A465-F9E82F194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ed Hat Display" panose="02010503040201060303" pitchFamily="2" charset="0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5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9" r:id="rId2"/>
    <p:sldLayoutId id="2147483710" r:id="rId3"/>
    <p:sldLayoutId id="2147483713" r:id="rId4"/>
    <p:sldLayoutId id="2147483714" r:id="rId5"/>
    <p:sldLayoutId id="214748371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5F5276E-50D1-CDEE-9D78-4DA77B1751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001" y="-960918"/>
            <a:ext cx="3205799" cy="45482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119BDF-C191-F7A1-44AF-4DB987741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5" y="774126"/>
            <a:ext cx="3533256" cy="10628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0AB995-89A8-8DFF-4B30-E60F6D1B1C35}"/>
              </a:ext>
            </a:extLst>
          </p:cNvPr>
          <p:cNvSpPr txBox="1"/>
          <p:nvPr/>
        </p:nvSpPr>
        <p:spPr>
          <a:xfrm>
            <a:off x="269235" y="3587354"/>
            <a:ext cx="905354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ed Hat Display"/>
                <a:cs typeface="Arial"/>
              </a:rPr>
              <a:t>BCRS Introduction</a:t>
            </a:r>
            <a:br>
              <a:rPr lang="en-GB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ed Hat Display"/>
                <a:cs typeface="Arial"/>
              </a:rPr>
            </a:b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ed Hat Display"/>
                <a:cs typeface="Arial"/>
              </a:rPr>
              <a:t>Thursday 19</a:t>
            </a:r>
            <a:r>
              <a:rPr lang="en-GB" sz="14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Red Hat Display"/>
                <a:cs typeface="Arial"/>
              </a:rPr>
              <a:t>th 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ed Hat Display"/>
                <a:cs typeface="Arial"/>
              </a:rPr>
              <a:t>March 2026</a:t>
            </a:r>
          </a:p>
          <a:p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ed Hat Display"/>
                <a:cs typeface="Arial"/>
              </a:rPr>
              <a:t>Alexander Galea - CEO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1C56E6-AEA1-F137-D8F6-2ED0E51DBF78}"/>
              </a:ext>
            </a:extLst>
          </p:cNvPr>
          <p:cNvSpPr txBox="1"/>
          <p:nvPr/>
        </p:nvSpPr>
        <p:spPr>
          <a:xfrm>
            <a:off x="0" y="6459347"/>
            <a:ext cx="11195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71BC42"/>
                </a:solidFill>
                <a:latin typeface="Red Hat Display" panose="02010503040201060303" pitchFamily="2" charset="0"/>
              </a:rPr>
              <a:t>BCRS Malta Ltd - The licenced not-for-profit operator of the Maltese Beverage Container Refund Scheme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CA876F-2F42-53F6-A2F9-A38E534B2D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9495" y="67243"/>
            <a:ext cx="8174907" cy="431800"/>
          </a:xfrm>
        </p:spPr>
        <p:txBody>
          <a:bodyPr/>
          <a:lstStyle/>
          <a:p>
            <a:r>
              <a:rPr lang="en-GB" sz="2000"/>
              <a:t>THE BEVERAGE CONTAINER REFUND SCHEME</a:t>
            </a:r>
          </a:p>
        </p:txBody>
      </p:sp>
    </p:spTree>
    <p:extLst>
      <p:ext uri="{BB962C8B-B14F-4D97-AF65-F5344CB8AC3E}">
        <p14:creationId xmlns:p14="http://schemas.microsoft.com/office/powerpoint/2010/main" val="312065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158452-A7FE-1BD0-BE82-4652F80A26CE}"/>
              </a:ext>
            </a:extLst>
          </p:cNvPr>
          <p:cNvSpPr txBox="1"/>
          <p:nvPr/>
        </p:nvSpPr>
        <p:spPr>
          <a:xfrm>
            <a:off x="4991099" y="805542"/>
            <a:ext cx="19812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dirty="0"/>
          </a:p>
          <a:p>
            <a:pPr algn="ctr"/>
            <a:r>
              <a:rPr lang="en-GB" dirty="0"/>
              <a:t>BCRS Structure</a:t>
            </a:r>
          </a:p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6C28FF-EF58-EA19-FEDD-0E4876BAF09A}"/>
              </a:ext>
            </a:extLst>
          </p:cNvPr>
          <p:cNvSpPr txBox="1"/>
          <p:nvPr/>
        </p:nvSpPr>
        <p:spPr>
          <a:xfrm>
            <a:off x="1279070" y="3550699"/>
            <a:ext cx="230233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Malta Beverage Producers Association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2351F9-2411-78ED-4FAE-5546DE1AD1B6}"/>
              </a:ext>
            </a:extLst>
          </p:cNvPr>
          <p:cNvSpPr txBox="1"/>
          <p:nvPr/>
        </p:nvSpPr>
        <p:spPr>
          <a:xfrm>
            <a:off x="4830534" y="3550699"/>
            <a:ext cx="230233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Malta Beverage Importers Association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3A62F1-3159-C59A-BF51-97057CF129A5}"/>
              </a:ext>
            </a:extLst>
          </p:cNvPr>
          <p:cNvSpPr txBox="1"/>
          <p:nvPr/>
        </p:nvSpPr>
        <p:spPr>
          <a:xfrm>
            <a:off x="8512631" y="3539422"/>
            <a:ext cx="214176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Malta Beverage Retailers Association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43BEA-C0C0-8D7D-9414-1B1662EB10BF}"/>
              </a:ext>
            </a:extLst>
          </p:cNvPr>
          <p:cNvSpPr txBox="1"/>
          <p:nvPr/>
        </p:nvSpPr>
        <p:spPr>
          <a:xfrm>
            <a:off x="4991099" y="2127568"/>
            <a:ext cx="19812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1400" dirty="0"/>
          </a:p>
          <a:p>
            <a:pPr algn="ctr"/>
            <a:r>
              <a:rPr lang="en-GB" dirty="0"/>
              <a:t>Raphael Aloisio </a:t>
            </a:r>
            <a:r>
              <a:rPr lang="en-GB" sz="1200" dirty="0"/>
              <a:t>Chairman</a:t>
            </a:r>
          </a:p>
          <a:p>
            <a:pPr algn="ctr"/>
            <a:endParaRPr lang="en-GB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156370-5C9B-EBF1-656C-1F81C55FF18B}"/>
              </a:ext>
            </a:extLst>
          </p:cNvPr>
          <p:cNvSpPr txBox="1"/>
          <p:nvPr/>
        </p:nvSpPr>
        <p:spPr>
          <a:xfrm>
            <a:off x="4830534" y="4703801"/>
            <a:ext cx="23023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CEO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FA2BAA-304C-C021-EFEB-4A850EA85FF8}"/>
              </a:ext>
            </a:extLst>
          </p:cNvPr>
          <p:cNvSpPr txBox="1"/>
          <p:nvPr/>
        </p:nvSpPr>
        <p:spPr>
          <a:xfrm>
            <a:off x="1279069" y="5574659"/>
            <a:ext cx="23023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DRS and BS Manager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350851-858D-2EE5-A75A-E8102206FB33}"/>
              </a:ext>
            </a:extLst>
          </p:cNvPr>
          <p:cNvSpPr txBox="1"/>
          <p:nvPr/>
        </p:nvSpPr>
        <p:spPr>
          <a:xfrm>
            <a:off x="4830534" y="5572934"/>
            <a:ext cx="23023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DRS Ops Manager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44F3A5-8585-3304-50B6-DF0961DAB20D}"/>
              </a:ext>
            </a:extLst>
          </p:cNvPr>
          <p:cNvSpPr txBox="1"/>
          <p:nvPr/>
        </p:nvSpPr>
        <p:spPr>
          <a:xfrm>
            <a:off x="8352067" y="5572934"/>
            <a:ext cx="23023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Head of Finance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BA2971-8B41-6ABA-F662-218397D434FE}"/>
              </a:ext>
            </a:extLst>
          </p:cNvPr>
          <p:cNvCxnSpPr>
            <a:stCxn id="3" idx="2"/>
            <a:endCxn id="7" idx="0"/>
          </p:cNvCxnSpPr>
          <p:nvPr/>
        </p:nvCxnSpPr>
        <p:spPr>
          <a:xfrm>
            <a:off x="5981699" y="1728872"/>
            <a:ext cx="0" cy="398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991AC543-DDE0-E099-B903-F6F625EBB232}"/>
              </a:ext>
            </a:extLst>
          </p:cNvPr>
          <p:cNvCxnSpPr>
            <a:cxnSpLocks/>
            <a:stCxn id="7" idx="2"/>
            <a:endCxn id="4" idx="0"/>
          </p:cNvCxnSpPr>
          <p:nvPr/>
        </p:nvCxnSpPr>
        <p:spPr>
          <a:xfrm rot="5400000">
            <a:off x="4002233" y="1571233"/>
            <a:ext cx="407468" cy="355146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4F87A1B4-7B4E-31AC-E4AB-48CD25E4EDBC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 rot="16200000" flipH="1">
            <a:off x="7584511" y="1540418"/>
            <a:ext cx="396191" cy="360181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35FF0C1E-8992-7A60-9ECC-3BEDD2AA7343}"/>
              </a:ext>
            </a:extLst>
          </p:cNvPr>
          <p:cNvCxnSpPr>
            <a:stCxn id="8" idx="2"/>
            <a:endCxn id="9" idx="0"/>
          </p:cNvCxnSpPr>
          <p:nvPr/>
        </p:nvCxnSpPr>
        <p:spPr>
          <a:xfrm rot="5400000">
            <a:off x="3955204" y="3548164"/>
            <a:ext cx="501526" cy="355146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DA0CF51-E367-0519-910D-F67B2AD8245E}"/>
              </a:ext>
            </a:extLst>
          </p:cNvPr>
          <p:cNvCxnSpPr>
            <a:stCxn id="8" idx="2"/>
            <a:endCxn id="11" idx="0"/>
          </p:cNvCxnSpPr>
          <p:nvPr/>
        </p:nvCxnSpPr>
        <p:spPr>
          <a:xfrm rot="16200000" flipH="1">
            <a:off x="7492565" y="3562266"/>
            <a:ext cx="499801" cy="352153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797ACF4-C590-5294-72FE-55684ECDC750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5981699" y="5073133"/>
            <a:ext cx="0" cy="499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8FBFCD6-0DBB-793E-7D0F-36396F5D69AD}"/>
              </a:ext>
            </a:extLst>
          </p:cNvPr>
          <p:cNvSpPr txBox="1"/>
          <p:nvPr/>
        </p:nvSpPr>
        <p:spPr>
          <a:xfrm>
            <a:off x="609600" y="0"/>
            <a:ext cx="3973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ORGANISATION INTRODUCTION</a:t>
            </a:r>
          </a:p>
        </p:txBody>
      </p:sp>
    </p:spTree>
    <p:extLst>
      <p:ext uri="{BB962C8B-B14F-4D97-AF65-F5344CB8AC3E}">
        <p14:creationId xmlns:p14="http://schemas.microsoft.com/office/powerpoint/2010/main" val="39121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34B22D4-1860-251F-6681-0C7151478A9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5544" y="1154759"/>
            <a:ext cx="6959351" cy="1375540"/>
          </a:xfrm>
          <a:prstGeom prst="wedgeRoundRectCallout">
            <a:avLst>
              <a:gd name="adj1" fmla="val 58294"/>
              <a:gd name="adj2" fmla="val -7723"/>
              <a:gd name="adj3" fmla="val 16667"/>
            </a:avLst>
          </a:prstGeom>
          <a:noFill/>
          <a:ln>
            <a:solidFill>
              <a:srgbClr val="60A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0261C0-B2A4-8B33-F202-144F1F1FBBA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DD5B5A-632D-A277-9A36-A613A266F330}"/>
              </a:ext>
            </a:extLst>
          </p:cNvPr>
          <p:cNvSpPr>
            <a:spLocks noGrp="1"/>
          </p:cNvSpPr>
          <p:nvPr>
            <p:ph type="ftr" sz="quarter" idx="4294967295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spcAft>
                <a:spcPts val="600"/>
              </a:spcAft>
            </a:pPr>
            <a:r>
              <a:rPr lang="en-GB"/>
              <a:t>CONFIDENTIAL</a:t>
            </a:r>
            <a:endParaRPr lang="en-US" sz="900" kern="1200" cap="all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FD59CD-2BF4-1EBB-3B9B-63E6C483ED2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5390" y="685269"/>
            <a:ext cx="695935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75756"/>
                </a:solidFill>
              </a:rPr>
              <a:t>COLLECTION</a:t>
            </a:r>
          </a:p>
          <a:p>
            <a:r>
              <a:rPr lang="en-GB" sz="6600" b="1" dirty="0">
                <a:solidFill>
                  <a:srgbClr val="60A33A"/>
                </a:solidFill>
              </a:rPr>
              <a:t>737 million</a:t>
            </a:r>
            <a:r>
              <a:rPr lang="en-GB" sz="4800" dirty="0"/>
              <a:t> </a:t>
            </a:r>
            <a:r>
              <a:rPr lang="en-GB" sz="2000" b="1" dirty="0">
                <a:solidFill>
                  <a:srgbClr val="575756"/>
                </a:solidFill>
              </a:rPr>
              <a:t>bottles &amp; cans</a:t>
            </a:r>
          </a:p>
          <a:p>
            <a:r>
              <a:rPr lang="en-GB" sz="2000" b="1" dirty="0">
                <a:solidFill>
                  <a:srgbClr val="575756"/>
                </a:solidFill>
              </a:rPr>
              <a:t>242million collected IN 2025 (2024: 236m)</a:t>
            </a:r>
            <a:endParaRPr lang="en-GB" b="1" dirty="0">
              <a:solidFill>
                <a:srgbClr val="57575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C87A49-727E-4544-C257-AAC4DC39CDE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3875" y="2947869"/>
            <a:ext cx="5047670" cy="1508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CHARITY DONATION</a:t>
            </a:r>
          </a:p>
          <a:p>
            <a:r>
              <a:rPr lang="en-GB" sz="5400" b="1" dirty="0">
                <a:solidFill>
                  <a:srgbClr val="00B0F0"/>
                </a:solidFill>
              </a:rPr>
              <a:t>€378k</a:t>
            </a:r>
          </a:p>
          <a:p>
            <a:r>
              <a:rPr lang="en-GB" sz="2000" b="1" dirty="0">
                <a:solidFill>
                  <a:srgbClr val="575756"/>
                </a:solidFill>
              </a:rPr>
              <a:t>&gt; €80k this year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2D8EE5-63D7-830E-EF2C-50C01B8AF62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185064" y="2947869"/>
            <a:ext cx="6798231" cy="20005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MATERIAL RECYCLED</a:t>
            </a:r>
          </a:p>
          <a:p>
            <a:r>
              <a:rPr lang="en-GB" sz="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 32K 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tonnes</a:t>
            </a:r>
          </a:p>
          <a:p>
            <a:r>
              <a:rPr lang="en-GB" sz="2000" b="1" dirty="0">
                <a:solidFill>
                  <a:srgbClr val="575756"/>
                </a:solidFill>
              </a:rPr>
              <a:t>10,965 tonnes DURING 2025</a:t>
            </a:r>
          </a:p>
          <a:p>
            <a:endParaRPr lang="en-GB" sz="2000" b="1" dirty="0">
              <a:solidFill>
                <a:srgbClr val="57575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0F8726-5DAC-E214-DB6B-58E63242975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71898" y="0"/>
            <a:ext cx="6026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STATISTICS – 2025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B8A5CB-A261-A6B5-4A96-4F62C6948D8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9338" y="571651"/>
            <a:ext cx="2534577" cy="24117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39B598-6C4D-99E5-9C9F-0388214DEFA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3875" y="4973157"/>
            <a:ext cx="5047670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COLLECTION RATE	IN QUANTITY</a:t>
            </a:r>
          </a:p>
          <a:p>
            <a:r>
              <a:rPr lang="en-GB" sz="5400" b="1" dirty="0">
                <a:solidFill>
                  <a:srgbClr val="7030A0"/>
                </a:solidFill>
              </a:rPr>
              <a:t>2025 86%</a:t>
            </a:r>
            <a:r>
              <a:rPr lang="en-GB" sz="2000" b="1" dirty="0">
                <a:solidFill>
                  <a:srgbClr val="575756"/>
                </a:solidFill>
              </a:rPr>
              <a:t> </a:t>
            </a:r>
          </a:p>
          <a:p>
            <a:r>
              <a:rPr lang="en-GB" sz="2000" b="1" dirty="0">
                <a:solidFill>
                  <a:srgbClr val="575756"/>
                </a:solidFill>
              </a:rPr>
              <a:t>2024 84% (FULL YEAR)</a:t>
            </a:r>
          </a:p>
          <a:p>
            <a:r>
              <a:rPr lang="en-GB" sz="2000" b="1" dirty="0">
                <a:solidFill>
                  <a:srgbClr val="575756"/>
                </a:solidFill>
              </a:rPr>
              <a:t>2023 80% (FULL YEAR)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015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  <p:bldP spid="7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3349D3-62F8-8A95-8C7C-972ED568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03" y="65807"/>
            <a:ext cx="11077575" cy="431320"/>
          </a:xfrm>
        </p:spPr>
        <p:txBody>
          <a:bodyPr lIns="91440" tIns="45720" rIns="91440" bIns="45720" anchor="t"/>
          <a:lstStyle/>
          <a:p>
            <a:r>
              <a:rPr lang="en-GB" sz="2000" b="1" dirty="0">
                <a:solidFill>
                  <a:schemeClr val="tx1"/>
                </a:solidFill>
                <a:latin typeface="Red Hat Display"/>
              </a:rPr>
              <a:t>REGISTRATIONS</a:t>
            </a:r>
            <a:endParaRPr lang="en-GB" sz="1400" dirty="0">
              <a:solidFill>
                <a:schemeClr val="tx1"/>
              </a:solidFill>
              <a:latin typeface="Red Hat Display" panose="02010503040201060303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C51A10-5B4D-1B3D-3583-C6920F956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205"/>
            <a:ext cx="4102609" cy="631779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6A14AD6-316A-142F-6233-82CE297878E6}"/>
              </a:ext>
            </a:extLst>
          </p:cNvPr>
          <p:cNvSpPr/>
          <p:nvPr/>
        </p:nvSpPr>
        <p:spPr>
          <a:xfrm>
            <a:off x="4209654" y="557097"/>
            <a:ext cx="1525718" cy="365125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ed Hat Display"/>
              </a:rPr>
              <a:t>CATEGORY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5E77C0-56CB-87DB-3E8A-DBAC6F0FAF0D}"/>
              </a:ext>
            </a:extLst>
          </p:cNvPr>
          <p:cNvSpPr/>
          <p:nvPr/>
        </p:nvSpPr>
        <p:spPr>
          <a:xfrm>
            <a:off x="4405239" y="1144197"/>
            <a:ext cx="1328449" cy="45720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Lato Light"/>
                <a:ea typeface="Lato Light"/>
                <a:cs typeface="Lato Light"/>
              </a:rPr>
              <a:t>Producers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B876FB-E3FA-EFD6-F4EE-7E8DF8C7B1A3}"/>
              </a:ext>
            </a:extLst>
          </p:cNvPr>
          <p:cNvSpPr/>
          <p:nvPr/>
        </p:nvSpPr>
        <p:spPr>
          <a:xfrm>
            <a:off x="7390511" y="1089757"/>
            <a:ext cx="1329651" cy="477725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>
                <a:latin typeface="Lato Light"/>
                <a:ea typeface="Lato Light"/>
                <a:cs typeface="Lato Light"/>
              </a:rPr>
              <a:t>11</a:t>
            </a:r>
            <a:endParaRPr lang="en-US" sz="16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Lato Light" panose="020F0502020204030203" pitchFamily="34" charset="0"/>
              <a:ea typeface="Lato Light"/>
              <a:cs typeface="Lato Ligh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A7B2CBF-F07D-539C-6CCA-CF333C5D60B3}"/>
              </a:ext>
            </a:extLst>
          </p:cNvPr>
          <p:cNvSpPr/>
          <p:nvPr/>
        </p:nvSpPr>
        <p:spPr>
          <a:xfrm>
            <a:off x="4405239" y="1601397"/>
            <a:ext cx="1328449" cy="45720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Lato Light"/>
                <a:ea typeface="Lato Light"/>
                <a:cs typeface="Lato Light"/>
              </a:rPr>
              <a:t>Importers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B2E0C4C-3A81-B99B-A828-F48BEC159F27}"/>
              </a:ext>
            </a:extLst>
          </p:cNvPr>
          <p:cNvSpPr/>
          <p:nvPr/>
        </p:nvSpPr>
        <p:spPr>
          <a:xfrm>
            <a:off x="7381695" y="1562336"/>
            <a:ext cx="1324705" cy="45720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914217">
              <a:defRPr/>
            </a:pPr>
            <a:r>
              <a:rPr lang="en-US" kern="0">
                <a:latin typeface="Lato Light"/>
                <a:ea typeface="Lato Light"/>
                <a:cs typeface="Lato Light"/>
              </a:rPr>
              <a:t>196</a:t>
            </a:r>
            <a:endParaRPr lang="en-US" kern="0">
              <a:latin typeface="Lato Light" panose="020F0502020204030203" pitchFamily="34" charset="0"/>
              <a:ea typeface="Lato Light"/>
              <a:cs typeface="Lato Ligh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33C09AF-349E-2CBD-76E8-79ACF0EFD791}"/>
              </a:ext>
            </a:extLst>
          </p:cNvPr>
          <p:cNvSpPr/>
          <p:nvPr/>
        </p:nvSpPr>
        <p:spPr>
          <a:xfrm>
            <a:off x="4405239" y="2066688"/>
            <a:ext cx="1328449" cy="45720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Lato Light"/>
                <a:ea typeface="Lato Light"/>
                <a:cs typeface="Lato Light"/>
              </a:rPr>
              <a:t>Distributors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61E7ED5-08E6-2FAC-9D7E-67EBD6C46BEA}"/>
              </a:ext>
            </a:extLst>
          </p:cNvPr>
          <p:cNvSpPr/>
          <p:nvPr/>
        </p:nvSpPr>
        <p:spPr>
          <a:xfrm>
            <a:off x="7375582" y="1991827"/>
            <a:ext cx="1329651" cy="509751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>
                <a:latin typeface="Lato Light"/>
                <a:ea typeface="Lato Light"/>
                <a:cs typeface="Lato Light"/>
              </a:rPr>
              <a:t>84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4176C8B-D188-122B-5A18-70DE17B9B693}"/>
              </a:ext>
            </a:extLst>
          </p:cNvPr>
          <p:cNvSpPr/>
          <p:nvPr/>
        </p:nvSpPr>
        <p:spPr>
          <a:xfrm>
            <a:off x="4405239" y="2515797"/>
            <a:ext cx="1328449" cy="45720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Lato Light"/>
                <a:ea typeface="Lato Light"/>
                <a:cs typeface="Lato Light"/>
              </a:rPr>
              <a:t>Retailers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68C1EEA-849A-0B35-F64F-FE35F2B5D9CB}"/>
              </a:ext>
            </a:extLst>
          </p:cNvPr>
          <p:cNvSpPr/>
          <p:nvPr/>
        </p:nvSpPr>
        <p:spPr>
          <a:xfrm>
            <a:off x="7381170" y="2482024"/>
            <a:ext cx="1317996" cy="446668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>
                <a:latin typeface="Lato Light"/>
                <a:ea typeface="Lato Light"/>
                <a:cs typeface="Lato Light"/>
              </a:rPr>
              <a:t>1715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C2A4AEE-C3A0-9A35-B63F-BB9A49DB5550}"/>
              </a:ext>
            </a:extLst>
          </p:cNvPr>
          <p:cNvSpPr/>
          <p:nvPr/>
        </p:nvSpPr>
        <p:spPr>
          <a:xfrm>
            <a:off x="7482924" y="3802282"/>
            <a:ext cx="1329651" cy="532299"/>
          </a:xfrm>
          <a:prstGeom prst="rect">
            <a:avLst/>
          </a:prstGeom>
          <a:solidFill>
            <a:srgbClr val="FFFFFF">
              <a:lumMod val="75000"/>
            </a:srgbClr>
          </a:solidFill>
          <a:ln w="38100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>
                <a:latin typeface="Lato Light"/>
                <a:ea typeface="Lato Light"/>
                <a:cs typeface="Lato Light"/>
              </a:rPr>
              <a:t>4,857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141E2476-2396-7AFE-C071-271E2A678428}"/>
              </a:ext>
            </a:extLst>
          </p:cNvPr>
          <p:cNvSpPr txBox="1">
            <a:spLocks/>
          </p:cNvSpPr>
          <p:nvPr/>
        </p:nvSpPr>
        <p:spPr>
          <a:xfrm>
            <a:off x="4787439" y="3941376"/>
            <a:ext cx="736990" cy="254109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750"/>
              </a:lnSpc>
              <a:defRPr/>
            </a:pPr>
            <a:r>
              <a:rPr lang="en-US" sz="120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TOTAL</a:t>
            </a: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AEE80C1E-E2F4-CFF0-A546-F938B877A912}"/>
              </a:ext>
            </a:extLst>
          </p:cNvPr>
          <p:cNvSpPr txBox="1">
            <a:spLocks/>
          </p:cNvSpPr>
          <p:nvPr/>
        </p:nvSpPr>
        <p:spPr>
          <a:xfrm>
            <a:off x="6047215" y="1190116"/>
            <a:ext cx="1051656" cy="276999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18">
              <a:lnSpc>
                <a:spcPts val="1750"/>
              </a:lnSpc>
              <a:defRPr/>
            </a:pPr>
            <a:r>
              <a:rPr lang="en-US" sz="1600" b="1">
                <a:solidFill>
                  <a:schemeClr val="tx1"/>
                </a:solidFill>
                <a:latin typeface="Lato Light"/>
                <a:ea typeface="Lato Light"/>
                <a:cs typeface="Lato Light"/>
              </a:rPr>
              <a:t>11</a:t>
            </a:r>
            <a:endParaRPr lang="en-US" sz="1600" b="1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4BE710D6-A81C-0AC8-B2E4-056BAFDB8DAB}"/>
              </a:ext>
            </a:extLst>
          </p:cNvPr>
          <p:cNvSpPr txBox="1">
            <a:spLocks/>
          </p:cNvSpPr>
          <p:nvPr/>
        </p:nvSpPr>
        <p:spPr>
          <a:xfrm>
            <a:off x="6073433" y="2153738"/>
            <a:ext cx="1051656" cy="292388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18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b="1">
                <a:solidFill>
                  <a:schemeClr val="tx1"/>
                </a:solidFill>
                <a:latin typeface="Lato Light"/>
                <a:ea typeface="Lato Light"/>
                <a:cs typeface="Lato Light"/>
              </a:rPr>
              <a:t>84</a:t>
            </a:r>
            <a:endParaRPr lang="en-US" sz="1600" b="1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7D2ED2B7-B938-0600-9E04-576A4A257C48}"/>
              </a:ext>
            </a:extLst>
          </p:cNvPr>
          <p:cNvSpPr txBox="1">
            <a:spLocks/>
          </p:cNvSpPr>
          <p:nvPr/>
        </p:nvSpPr>
        <p:spPr>
          <a:xfrm>
            <a:off x="6051855" y="2605842"/>
            <a:ext cx="1051656" cy="292388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18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b="1">
                <a:solidFill>
                  <a:schemeClr val="tx1"/>
                </a:solidFill>
                <a:latin typeface="Lato Light"/>
                <a:ea typeface="Lato Light"/>
                <a:cs typeface="Lato Light"/>
              </a:rPr>
              <a:t>1728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A2DED12-106E-11F9-23D8-18155A585597}"/>
              </a:ext>
            </a:extLst>
          </p:cNvPr>
          <p:cNvSpPr txBox="1"/>
          <p:nvPr/>
        </p:nvSpPr>
        <p:spPr>
          <a:xfrm>
            <a:off x="5804710" y="564864"/>
            <a:ext cx="1573434" cy="338554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 rtlCol="0" anchor="ctr" anchorCtr="0">
            <a:spAutoFit/>
          </a:bodyPr>
          <a:lstStyle/>
          <a:p>
            <a:pPr algn="ctr" defTabSz="914217">
              <a:defRPr/>
            </a:pPr>
            <a:r>
              <a:rPr lang="en-US" sz="1600" b="1">
                <a:solidFill>
                  <a:schemeClr val="bg1"/>
                </a:solidFill>
                <a:latin typeface="Red Hat Display"/>
                <a:ea typeface="League Spartan" charset="0"/>
                <a:cs typeface="Poppins"/>
              </a:rPr>
              <a:t>POPULATION</a:t>
            </a: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5B45A4BB-42B8-04B6-C345-8788F4B4A79C}"/>
              </a:ext>
            </a:extLst>
          </p:cNvPr>
          <p:cNvSpPr txBox="1">
            <a:spLocks/>
          </p:cNvSpPr>
          <p:nvPr/>
        </p:nvSpPr>
        <p:spPr>
          <a:xfrm>
            <a:off x="6103491" y="3070820"/>
            <a:ext cx="1051656" cy="292388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18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b="1">
                <a:solidFill>
                  <a:schemeClr val="tx1"/>
                </a:solidFill>
                <a:latin typeface="Lato Light"/>
                <a:ea typeface="Lato Light"/>
                <a:cs typeface="Lato Light"/>
              </a:rPr>
              <a:t>3001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D03786C-FB15-7E8A-C403-D0CE268C10E9}"/>
              </a:ext>
            </a:extLst>
          </p:cNvPr>
          <p:cNvSpPr txBox="1"/>
          <p:nvPr/>
        </p:nvSpPr>
        <p:spPr>
          <a:xfrm>
            <a:off x="7447482" y="570382"/>
            <a:ext cx="1573434" cy="338554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 rtlCol="0" anchor="ctr" anchorCtr="0">
            <a:spAutoFit/>
          </a:bodyPr>
          <a:lstStyle/>
          <a:p>
            <a:pPr algn="ctr" defTabSz="914217">
              <a:defRPr/>
            </a:pPr>
            <a:r>
              <a:rPr lang="en-US" sz="1600" b="1">
                <a:solidFill>
                  <a:schemeClr val="bg1"/>
                </a:solidFill>
                <a:latin typeface="Red Hat Display"/>
                <a:ea typeface="League Spartan" charset="0"/>
                <a:cs typeface="Poppins"/>
              </a:rPr>
              <a:t>REGISTERED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78FADC0-38C3-F6E0-51F2-E9B9C3ED8593}"/>
              </a:ext>
            </a:extLst>
          </p:cNvPr>
          <p:cNvSpPr/>
          <p:nvPr/>
        </p:nvSpPr>
        <p:spPr>
          <a:xfrm>
            <a:off x="4398737" y="2980073"/>
            <a:ext cx="1328449" cy="45720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Lato Light"/>
                <a:ea typeface="Lato Light"/>
                <a:cs typeface="Lato Light"/>
              </a:rPr>
              <a:t>Catering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5873DA3-0A66-232C-AABF-E71D664D71E3}"/>
              </a:ext>
            </a:extLst>
          </p:cNvPr>
          <p:cNvSpPr/>
          <p:nvPr/>
        </p:nvSpPr>
        <p:spPr>
          <a:xfrm>
            <a:off x="7374229" y="2929329"/>
            <a:ext cx="1328449" cy="45720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914217">
              <a:defRPr/>
            </a:pPr>
            <a:r>
              <a:rPr lang="en-US" sz="1600" kern="0">
                <a:latin typeface="Lato Light"/>
                <a:ea typeface="Lato Light"/>
                <a:cs typeface="Lato Light"/>
              </a:rPr>
              <a:t>2851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01209F2-4E35-1E72-5921-7B662D531A76}"/>
              </a:ext>
            </a:extLst>
          </p:cNvPr>
          <p:cNvSpPr/>
          <p:nvPr/>
        </p:nvSpPr>
        <p:spPr>
          <a:xfrm>
            <a:off x="6107841" y="3802282"/>
            <a:ext cx="1163238" cy="532299"/>
          </a:xfrm>
          <a:prstGeom prst="rect">
            <a:avLst/>
          </a:prstGeom>
          <a:solidFill>
            <a:srgbClr val="FFFFFF">
              <a:lumMod val="75000"/>
            </a:srgbClr>
          </a:solidFill>
          <a:ln w="38100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>
                <a:solidFill>
                  <a:srgbClr val="000000"/>
                </a:solidFill>
                <a:latin typeface="Lato Light"/>
                <a:ea typeface="Lato Light"/>
                <a:cs typeface="Lato Light"/>
              </a:rPr>
              <a:t>5020</a:t>
            </a: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64FA287-A3ED-C099-B8C2-7601348688F8}"/>
              </a:ext>
            </a:extLst>
          </p:cNvPr>
          <p:cNvSpPr txBox="1">
            <a:spLocks/>
          </p:cNvSpPr>
          <p:nvPr/>
        </p:nvSpPr>
        <p:spPr>
          <a:xfrm>
            <a:off x="8803530" y="1243262"/>
            <a:ext cx="1051656" cy="254109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18">
              <a:lnSpc>
                <a:spcPts val="1750"/>
              </a:lnSpc>
              <a:defRPr/>
            </a:pPr>
            <a:r>
              <a:rPr lang="en-US" sz="1200" b="1">
                <a:solidFill>
                  <a:schemeClr val="tx1"/>
                </a:solidFill>
                <a:latin typeface="Lato Light"/>
                <a:ea typeface="Lato Light"/>
                <a:cs typeface="Lato Light"/>
              </a:rPr>
              <a:t>100%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410592F-055A-7FC3-F0BC-25E015323879}"/>
              </a:ext>
            </a:extLst>
          </p:cNvPr>
          <p:cNvSpPr txBox="1">
            <a:spLocks/>
          </p:cNvSpPr>
          <p:nvPr/>
        </p:nvSpPr>
        <p:spPr>
          <a:xfrm>
            <a:off x="8827340" y="1684895"/>
            <a:ext cx="1051656" cy="254109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18">
              <a:lnSpc>
                <a:spcPts val="1750"/>
              </a:lnSpc>
              <a:defRPr/>
            </a:pPr>
            <a:r>
              <a:rPr lang="en-US" sz="1200" b="1">
                <a:solidFill>
                  <a:schemeClr val="tx1"/>
                </a:solidFill>
                <a:latin typeface="Lato Light"/>
                <a:ea typeface="Lato Light"/>
                <a:cs typeface="Lato Light"/>
              </a:rPr>
              <a:t>100%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09BC15B-3EF8-D94B-A412-5403BE66B027}"/>
              </a:ext>
            </a:extLst>
          </p:cNvPr>
          <p:cNvSpPr txBox="1">
            <a:spLocks/>
          </p:cNvSpPr>
          <p:nvPr/>
        </p:nvSpPr>
        <p:spPr>
          <a:xfrm>
            <a:off x="8832325" y="2149807"/>
            <a:ext cx="1051656" cy="254109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18">
              <a:lnSpc>
                <a:spcPts val="1750"/>
              </a:lnSpc>
              <a:defRPr/>
            </a:pPr>
            <a:r>
              <a:rPr lang="en-US" sz="1200" b="1">
                <a:solidFill>
                  <a:schemeClr val="tx1"/>
                </a:solidFill>
                <a:latin typeface="Lato Light"/>
                <a:ea typeface="Lato Light"/>
                <a:cs typeface="Lato Light"/>
              </a:rPr>
              <a:t>100%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62755A9-25BA-F66D-CCAB-5473EBB6906E}"/>
              </a:ext>
            </a:extLst>
          </p:cNvPr>
          <p:cNvSpPr txBox="1">
            <a:spLocks/>
          </p:cNvSpPr>
          <p:nvPr/>
        </p:nvSpPr>
        <p:spPr>
          <a:xfrm>
            <a:off x="8809619" y="2602080"/>
            <a:ext cx="1051656" cy="254109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18">
              <a:lnSpc>
                <a:spcPts val="1750"/>
              </a:lnSpc>
              <a:defRPr/>
            </a:pPr>
            <a:r>
              <a:rPr lang="en-US" sz="1200" b="1">
                <a:solidFill>
                  <a:schemeClr val="tx1"/>
                </a:solidFill>
                <a:latin typeface="Lato Light"/>
                <a:ea typeface="Lato Light"/>
                <a:cs typeface="Lato Light"/>
              </a:rPr>
              <a:t>99%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7CC86BC-BB07-E1F5-A762-1E7DA9E58EEF}"/>
              </a:ext>
            </a:extLst>
          </p:cNvPr>
          <p:cNvSpPr txBox="1">
            <a:spLocks/>
          </p:cNvSpPr>
          <p:nvPr/>
        </p:nvSpPr>
        <p:spPr>
          <a:xfrm>
            <a:off x="8817237" y="3073775"/>
            <a:ext cx="1051656" cy="254109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18">
              <a:lnSpc>
                <a:spcPts val="1750"/>
              </a:lnSpc>
              <a:defRPr/>
            </a:pPr>
            <a:r>
              <a:rPr lang="en-US" sz="1200" b="1">
                <a:solidFill>
                  <a:schemeClr val="tx1"/>
                </a:solidFill>
                <a:latin typeface="Lato Light"/>
                <a:ea typeface="Lato Light"/>
                <a:cs typeface="Lato Light"/>
              </a:rPr>
              <a:t>95%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B28BD68-AD57-EB9E-C486-D213F4CC10E5}"/>
              </a:ext>
            </a:extLst>
          </p:cNvPr>
          <p:cNvSpPr txBox="1">
            <a:spLocks/>
          </p:cNvSpPr>
          <p:nvPr/>
        </p:nvSpPr>
        <p:spPr>
          <a:xfrm>
            <a:off x="6052795" y="1685289"/>
            <a:ext cx="1051656" cy="276999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18">
              <a:lnSpc>
                <a:spcPts val="1750"/>
              </a:lnSpc>
              <a:defRPr/>
            </a:pPr>
            <a:r>
              <a:rPr lang="en-US" sz="1600" b="1">
                <a:solidFill>
                  <a:schemeClr val="tx1"/>
                </a:solidFill>
                <a:latin typeface="Lato Light"/>
                <a:ea typeface="Lato Light"/>
                <a:cs typeface="Lato Light"/>
              </a:rPr>
              <a:t>196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80F2A3E-E318-65E7-1216-C06EEF89B584}"/>
              </a:ext>
            </a:extLst>
          </p:cNvPr>
          <p:cNvSpPr txBox="1">
            <a:spLocks/>
          </p:cNvSpPr>
          <p:nvPr/>
        </p:nvSpPr>
        <p:spPr>
          <a:xfrm>
            <a:off x="8872993" y="3937994"/>
            <a:ext cx="1051656" cy="254109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18">
              <a:lnSpc>
                <a:spcPts val="1750"/>
              </a:lnSpc>
              <a:defRPr/>
            </a:pPr>
            <a:r>
              <a:rPr lang="en-US" sz="1200" b="1">
                <a:solidFill>
                  <a:schemeClr val="tx1"/>
                </a:solidFill>
                <a:latin typeface="Lato Light"/>
                <a:ea typeface="Lato Light"/>
                <a:cs typeface="Lato Light"/>
              </a:rPr>
              <a:t>97%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0D9B76D4-CFCA-9F5E-3CE5-D2A169BDA00E}"/>
              </a:ext>
            </a:extLst>
          </p:cNvPr>
          <p:cNvSpPr txBox="1">
            <a:spLocks/>
          </p:cNvSpPr>
          <p:nvPr/>
        </p:nvSpPr>
        <p:spPr>
          <a:xfrm>
            <a:off x="10493922" y="6127083"/>
            <a:ext cx="15752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CONFIDENTIAL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D6698-2895-2010-76F9-E423C5103974}"/>
              </a:ext>
            </a:extLst>
          </p:cNvPr>
          <p:cNvSpPr txBox="1"/>
          <p:nvPr/>
        </p:nvSpPr>
        <p:spPr>
          <a:xfrm>
            <a:off x="3408426" y="3299752"/>
            <a:ext cx="68168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br>
              <a:rPr lang="en-GB"/>
            </a:br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>
              <a:buNone/>
            </a:pPr>
            <a:br>
              <a:rPr lang="en-GB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548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4D96C9-872D-2748-5207-60E2DBC2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40482"/>
            <a:ext cx="11153775" cy="390837"/>
          </a:xfrm>
        </p:spPr>
        <p:txBody>
          <a:bodyPr lIns="91440" tIns="45720" rIns="91440" bIns="45720" anchor="t"/>
          <a:lstStyle/>
          <a:p>
            <a:r>
              <a:rPr lang="en-GB" sz="2000" b="1" dirty="0">
                <a:solidFill>
                  <a:schemeClr val="tx1"/>
                </a:solidFill>
                <a:latin typeface="Red Hat Display" panose="02010503040201060303"/>
              </a:rPr>
              <a:t>TOTAL COLLECTION STATISTICS – PROGRESS YEAR ON YEAR</a:t>
            </a:r>
            <a:endParaRPr lang="en-GB" sz="2000" b="1" dirty="0">
              <a:solidFill>
                <a:schemeClr val="accent2">
                  <a:lumMod val="75000"/>
                </a:schemeClr>
              </a:solidFill>
              <a:latin typeface="Red Hat Display" panose="02010503040201060303"/>
              <a:cs typeface="Calibri Light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55521D27-FE82-30B4-D468-9AF7CCE74622}"/>
              </a:ext>
            </a:extLst>
          </p:cNvPr>
          <p:cNvSpPr txBox="1">
            <a:spLocks/>
          </p:cNvSpPr>
          <p:nvPr/>
        </p:nvSpPr>
        <p:spPr>
          <a:xfrm>
            <a:off x="5298955" y="6461799"/>
            <a:ext cx="1594090" cy="3557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CONFIDENTIAL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E82A93-02A1-EC41-9BA1-731E4E4C4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42" y="626264"/>
            <a:ext cx="11026514" cy="583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95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A73E5-CC9F-1B0A-0756-FB55AEE9B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41" y="32657"/>
            <a:ext cx="10515600" cy="431320"/>
          </a:xfrm>
        </p:spPr>
        <p:txBody>
          <a:bodyPr/>
          <a:lstStyle/>
          <a:p>
            <a:r>
              <a:rPr lang="en-GB" sz="2000" b="1" dirty="0"/>
              <a:t>COLLECTION BY MATERIAL STREAM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592142-85A7-D8E1-E48B-2D0804A46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04" y="1702737"/>
            <a:ext cx="10209591" cy="403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432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LIDE_ID" val="afcf733f-b7c5-4efb-94da-3aa66e34cb0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2e2f4270-887e-425b-8c0e-9b5faaad6d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ffb50ff3-d1ef-42f0-a009-e693dc5c9cb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cc1242cf-3de0-4673-8936-3b0f7762db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0f85315b-c7e9-44e6-bbfa-83a7b434430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fd255d53-b37c-40d3-8035-953141435cb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2e2f4270-887e-425b-8c0e-9b5faaad6d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267f1769-d66b-4093-a518-55277e6feef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33bbb15a-d27a-45e0-aa88-218d09d6aeb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COMPARE_SHAPE_ID" val="23c4e5f9-525e-430d-bd49-ffaae64898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1AE3660D83574ABA2FAE6F0119FD7B" ma:contentTypeVersion="20" ma:contentTypeDescription="Create a new document." ma:contentTypeScope="" ma:versionID="c8c7d03709b8ca2720c9993c7821dde2">
  <xsd:schema xmlns:xsd="http://www.w3.org/2001/XMLSchema" xmlns:xs="http://www.w3.org/2001/XMLSchema" xmlns:p="http://schemas.microsoft.com/office/2006/metadata/properties" xmlns:ns2="a25d1b78-52d7-4aa6-98a8-603488bf7179" xmlns:ns3="172e048e-c197-44bb-bccc-392928027841" targetNamespace="http://schemas.microsoft.com/office/2006/metadata/properties" ma:root="true" ma:fieldsID="fde5c09d3ba4007c12e9457a126f57c8" ns2:_="" ns3:_="">
    <xsd:import namespace="a25d1b78-52d7-4aa6-98a8-603488bf7179"/>
    <xsd:import namespace="172e048e-c197-44bb-bccc-3929280278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Selected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5d1b78-52d7-4aa6-98a8-603488bf71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Selected" ma:index="18" nillable="true" ma:displayName="Selected" ma:format="Dropdown" ma:internalName="Selected">
      <xsd:simpleType>
        <xsd:restriction base="dms:Choice">
          <xsd:enumeration value="Choice 1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faeeadd-7529-4f90-84e0-6a3de6292b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e048e-c197-44bb-bccc-39292802784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d0544aa-3cb5-420f-a8fb-97a76f6143c7}" ma:internalName="TaxCatchAll" ma:showField="CatchAllData" ma:web="172e048e-c197-44bb-bccc-3929280278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25d1b78-52d7-4aa6-98a8-603488bf7179">
      <Terms xmlns="http://schemas.microsoft.com/office/infopath/2007/PartnerControls"/>
    </lcf76f155ced4ddcb4097134ff3c332f>
    <TaxCatchAll xmlns="172e048e-c197-44bb-bccc-392928027841" xsi:nil="true"/>
    <Selected xmlns="a25d1b78-52d7-4aa6-98a8-603488bf7179" xsi:nil="true"/>
  </documentManagement>
</p:properties>
</file>

<file path=customXml/itemProps1.xml><?xml version="1.0" encoding="utf-8"?>
<ds:datastoreItem xmlns:ds="http://schemas.openxmlformats.org/officeDocument/2006/customXml" ds:itemID="{202BA8DA-498E-4631-981F-E325F1BDBF44}"/>
</file>

<file path=customXml/itemProps2.xml><?xml version="1.0" encoding="utf-8"?>
<ds:datastoreItem xmlns:ds="http://schemas.openxmlformats.org/officeDocument/2006/customXml" ds:itemID="{9C7DE1DB-05DC-43EC-9A7B-504854733E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8F4074-5FCF-4DC5-92C4-729585E0C592}">
  <ds:schemaRefs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a1cf88f1-39da-42cc-a717-2a6f6c1a8a1f"/>
    <ds:schemaRef ds:uri="206cea41-0794-42bd-b720-5093612ca29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33141</TotalTime>
  <Words>174</Words>
  <Application>Microsoft Office PowerPoint</Application>
  <PresentationFormat>Widescreen</PresentationFormat>
  <Paragraphs>69</Paragraphs>
  <Slides>6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Lato</vt:lpstr>
      <vt:lpstr>Lato Light</vt:lpstr>
      <vt:lpstr>Palatino Linotype</vt:lpstr>
      <vt:lpstr>Red Hat Display</vt:lpstr>
      <vt:lpstr>Segoe UI</vt:lpstr>
      <vt:lpstr>Office Theme</vt:lpstr>
      <vt:lpstr>PowerPoint Presentation</vt:lpstr>
      <vt:lpstr>PowerPoint Presentation</vt:lpstr>
      <vt:lpstr>PowerPoint Presentation</vt:lpstr>
      <vt:lpstr>REGISTRATIONS</vt:lpstr>
      <vt:lpstr>TOTAL COLLECTION STATISTICS – PROGRESS YEAR ON YEAR</vt:lpstr>
      <vt:lpstr>COLLECTION BY MATERIAL STREAM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Galea - BCRS Malta</dc:creator>
  <cp:keywords/>
  <cp:lastModifiedBy>Alexander Galea - BCRS Malta</cp:lastModifiedBy>
  <cp:revision>11</cp:revision>
  <cp:lastPrinted>2026-01-08T18:30:39Z</cp:lastPrinted>
  <dcterms:created xsi:type="dcterms:W3CDTF">2018-06-11T12:32:22Z</dcterms:created>
  <dcterms:modified xsi:type="dcterms:W3CDTF">2026-03-19T11:04:26Z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TC034605109991</vt:lpwstr>
  </property>
  <property fmtid="{D5CDD505-2E9C-101B-9397-08002B2CF9AE}" pid="3" name="ContentTypeId">
    <vt:lpwstr>0x010100541AE3660D83574ABA2FAE6F0119FD7B</vt:lpwstr>
  </property>
  <property fmtid="{D5CDD505-2E9C-101B-9397-08002B2CF9AE}" pid="4" name="MediaServiceImageTags">
    <vt:lpwstr/>
  </property>
</Properties>
</file>