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  <p:sldMasterId id="2147483678" r:id="rId6"/>
  </p:sldMasterIdLst>
  <p:notesMasterIdLst>
    <p:notesMasterId r:id="rId17"/>
  </p:notesMasterIdLst>
  <p:sldIdLst>
    <p:sldId id="2105884426" r:id="rId7"/>
    <p:sldId id="2105884439" r:id="rId8"/>
    <p:sldId id="2105884441" r:id="rId9"/>
    <p:sldId id="259" r:id="rId10"/>
    <p:sldId id="256" r:id="rId11"/>
    <p:sldId id="2105884442" r:id="rId12"/>
    <p:sldId id="2147481756" r:id="rId13"/>
    <p:sldId id="2105884433" r:id="rId14"/>
    <p:sldId id="2147481757" r:id="rId15"/>
    <p:sldId id="2105884436" r:id="rId1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00F563-CAE0-248D-6878-3B60D502462B}" name="Dina Cernahoschi" initials="DC" userId="S::dina.cernahoschi@returosgr.ro::98c8d663-38c9-4a96-905f-3eb801406c4b" providerId="AD"/>
  <p188:author id="{8B8C9DBF-F60D-D414-DEAD-11B5F7A2A3A6}" name="Bogdan Lupu" initials="BL" userId="S::bogdan.lupu@returosgr.ro::86ad53f7-74f1-44b2-a2af-b60fc56230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E6F"/>
    <a:srgbClr val="FFDF1C"/>
    <a:srgbClr val="FFD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C30A2-57AF-46AB-BB43-3D28CC331CE7}" v="6" dt="2026-03-17T10:32:58.309"/>
    <p1510:client id="{DA9E3EE6-2C76-E960-05EC-44E37A8231C7}" v="2" dt="2026-03-17T11:49:31.99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86325" autoAdjust="0"/>
  </p:normalViewPr>
  <p:slideViewPr>
    <p:cSldViewPr>
      <p:cViewPr varScale="1">
        <p:scale>
          <a:sx n="33" d="100"/>
          <a:sy n="33" d="100"/>
        </p:scale>
        <p:origin x="133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0603674540683"/>
          <c:y val="0.25138888888888888"/>
          <c:w val="0.82573840769903772"/>
          <c:h val="0.53530839895013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Sheet9!$B$13</c:f>
              <c:strCache>
                <c:ptCount val="1"/>
                <c:pt idx="0">
                  <c:v>Placed on Market (kt)</c:v>
                </c:pt>
              </c:strCache>
            </c:strRef>
          </c:tx>
          <c:spPr>
            <a:solidFill>
              <a:srgbClr val="FFDF1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Sheet9!$C$12:$E$12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Sheet9!$C$13:$E$13</c:f>
              <c:numCache>
                <c:formatCode>0</c:formatCode>
                <c:ptCount val="3"/>
                <c:pt idx="0">
                  <c:v>327.26</c:v>
                </c:pt>
                <c:pt idx="1">
                  <c:v>339.464</c:v>
                </c:pt>
                <c:pt idx="2">
                  <c:v>346.25299999999999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1-46D7-85FD-05E1DF8F6674}"/>
            </c:ext>
          </c:extLst>
        </c:ser>
        <c:ser>
          <c:idx val="1"/>
          <c:order val="1"/>
          <c:tx>
            <c:strRef>
              <c:f>Sheet9!$B$14</c:f>
              <c:strCache>
                <c:ptCount val="1"/>
                <c:pt idx="0">
                  <c:v>Collected (kt)</c:v>
                </c:pt>
              </c:strCache>
            </c:strRef>
          </c:tx>
          <c:spPr>
            <a:solidFill>
              <a:srgbClr val="3AAE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Sheet9!$C$12:$E$12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Sheet9!$C$14:$E$14</c:f>
              <c:numCache>
                <c:formatCode>0</c:formatCode>
                <c:ptCount val="3"/>
                <c:pt idx="0">
                  <c:v>160.89699999999999</c:v>
                </c:pt>
                <c:pt idx="1">
                  <c:v>275.93</c:v>
                </c:pt>
                <c:pt idx="2">
                  <c:v>281.82900000000001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41-46D7-85FD-05E1DF8F6674}"/>
            </c:ext>
          </c:extLst>
        </c:ser>
        <c:ser>
          <c:idx val="2"/>
          <c:order val="2"/>
          <c:tx>
            <c:strRef>
              <c:f>Sheet9!$B$15</c:f>
              <c:strCache>
                <c:ptCount val="1"/>
                <c:pt idx="0">
                  <c:v>Collection Rate (%)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8888888888888892E-2"/>
                  <c:y val="-0.592592592592592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41-46D7-85FD-05E1DF8F6674}"/>
                </c:ext>
              </c:extLst>
            </c:dLbl>
            <c:dLbl>
              <c:idx val="1"/>
              <c:layout>
                <c:manualLayout>
                  <c:x val="-9.166666666666666E-2"/>
                  <c:y val="-0.583333333333333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41-46D7-85FD-05E1DF8F6674}"/>
                </c:ext>
              </c:extLst>
            </c:dLbl>
            <c:dLbl>
              <c:idx val="2"/>
              <c:layout>
                <c:manualLayout>
                  <c:x val="-9.4444444444444442E-2"/>
                  <c:y val="-0.587962962962962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41-46D7-85FD-05E1DF8F6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Sheet9!$C$12:$E$12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Sheet9!$C$15:$E$15</c:f>
              <c:numCache>
                <c:formatCode>0%</c:formatCode>
                <c:ptCount val="3"/>
                <c:pt idx="0">
                  <c:v>0.53057646854585327</c:v>
                </c:pt>
                <c:pt idx="1">
                  <c:v>0.85736683827641358</c:v>
                </c:pt>
                <c:pt idx="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41-46D7-85FD-05E1DF8F66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9126504"/>
        <c:axId val="1209127944"/>
      </c:barChart>
      <c:catAx>
        <c:axId val="120912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9127944"/>
        <c:crosses val="autoZero"/>
        <c:auto val="1"/>
        <c:lblAlgn val="ctr"/>
        <c:lblOffset val="100"/>
        <c:noMultiLvlLbl val="0"/>
      </c:catAx>
      <c:valAx>
        <c:axId val="1209127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/>
                  <a:t>Glass Volume (kt)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9126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0.02708</cdr:x>
      <cdr:y>0.15741</cdr:y>
    </cdr:from>
    <cdr:to>
      <cdr:x>0.21042</cdr:x>
      <cdr:y>0.21528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83E3235-0C53-3B74-1455-D1A44DC6BA2B}"/>
            </a:ext>
          </a:extLst>
        </cdr:cNvPr>
        <cdr:cNvSpPr txBox="1"/>
      </cdr:nvSpPr>
      <cdr:spPr>
        <a:xfrm xmlns:a="http://schemas.openxmlformats.org/drawingml/2006/main">
          <a:off x="123825" y="431800"/>
          <a:ext cx="838200" cy="15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</cdr:x>
      <cdr:y>0.10417</cdr:y>
    </cdr:from>
    <cdr:to>
      <cdr:x>0.21944</cdr:x>
      <cdr:y>0.17593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5CAAF18-FD35-3096-64F3-538090220BC6}"/>
            </a:ext>
          </a:extLst>
        </cdr:cNvPr>
        <cdr:cNvSpPr txBox="1"/>
      </cdr:nvSpPr>
      <cdr:spPr>
        <a:xfrm xmlns:a="http://schemas.openxmlformats.org/drawingml/2006/main">
          <a:off x="0" y="285750"/>
          <a:ext cx="1003300" cy="196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kern="1200" dirty="0">
              <a:solidFill>
                <a:srgbClr val="002060"/>
              </a:solidFill>
            </a:rPr>
            <a:t>Collection Rate</a:t>
          </a:r>
        </a:p>
      </cdr:txBody>
    </cdr:sp>
  </cdr:relSizeAnchor>
  <cdr:relSizeAnchor xmlns:cdr="http://schemas.openxmlformats.org/drawingml/2006/chartDrawing">
    <cdr:from>
      <cdr:x>0.05347</cdr:x>
      <cdr:y>0.04861</cdr:y>
    </cdr:from>
    <cdr:to>
      <cdr:x>0.91875</cdr:x>
      <cdr:y>0.16667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73547FF-C628-6958-3262-2111762D04D5}"/>
            </a:ext>
          </a:extLst>
        </cdr:cNvPr>
        <cdr:cNvSpPr txBox="1"/>
      </cdr:nvSpPr>
      <cdr:spPr>
        <a:xfrm xmlns:a="http://schemas.openxmlformats.org/drawingml/2006/main">
          <a:off x="244475" y="133350"/>
          <a:ext cx="39560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</cdr:x>
      <cdr:y>0.0162</cdr:y>
    </cdr:from>
    <cdr:to>
      <cdr:x>0.97917</cdr:x>
      <cdr:y>0.11806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43F57232-B9F1-6F07-6250-49058FDDCB2C}"/>
            </a:ext>
          </a:extLst>
        </cdr:cNvPr>
        <cdr:cNvSpPr txBox="1"/>
      </cdr:nvSpPr>
      <cdr:spPr>
        <a:xfrm xmlns:a="http://schemas.openxmlformats.org/drawingml/2006/main">
          <a:off x="0" y="44450"/>
          <a:ext cx="44767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r>
            <a: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rPr>
            <a:t>DRS Glass Collection on increasing trend</a:t>
          </a:r>
          <a:r>
            <a:rPr kumimoji="0" lang="ro-RO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rPr>
            <a:t> 2024 – *Q1-2026</a:t>
          </a:r>
          <a:endParaRPr kumimoji="0" lang="en-US" sz="3200" b="1" i="0" u="none" strike="noStrike" kern="1200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</a:endParaRPr>
        </a:p>
        <a:p xmlns:a="http://schemas.openxmlformats.org/drawingml/2006/main">
          <a:endParaRPr lang="en-US" sz="3200" kern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523A4-AE30-5946-8EBC-A7A08CBFE7CF}" type="datetimeFigureOut">
              <a:rPr lang="en-RO" smtClean="0"/>
              <a:t>03/19/2026</a:t>
            </a:fld>
            <a:endParaRPr lang="en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6871A-6072-004E-9B39-65948BB337AF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04970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AB6A0-105A-5D48-8AC2-1E1AFB167F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1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6871A-6072-004E-9B39-65948BB337AF}" type="slidenum">
              <a:rPr kumimoji="0" lang="en-RO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R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4874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71A-6072-004E-9B39-65948BB337AF}" type="slidenum">
              <a:rPr lang="en-RO" smtClean="0"/>
              <a:t>3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81973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71A-6072-004E-9B39-65948BB337AF}" type="slidenum">
              <a:rPr lang="en-RO" smtClean="0"/>
              <a:t>4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899213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406EF-8CD0-D20C-48A1-F403A9E9B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C67E8-937B-FBFA-8F8B-08A14BBB7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B8A139-37C2-3FC9-A46B-A58F049FB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RO" dirty="0">
              <a:latin typeface="Euclid Circular A" panose="020B0504000000000000" pitchFamily="34" charset="77"/>
              <a:ea typeface="Euclid Circular A" panose="020B0504000000000000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767BF-2730-32C6-DD27-3E8FE5FEA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B30A4-4673-47BD-BE59-2CE37EE871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79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94B19-23B4-A66F-117F-F8616EF23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184296-CD3C-7898-409E-48226EB4F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88CF09-1B6E-6125-C399-4A616B1E1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RO" dirty="0">
              <a:latin typeface="Euclid Circular A" panose="020B0504000000000000" pitchFamily="34" charset="77"/>
              <a:ea typeface="Euclid Circular A" panose="020B0504000000000000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149E8-BE4A-5C97-6C66-1C33C9D77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B30A4-4673-47BD-BE59-2CE37EE871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7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EuclidCircularA-Bold"/>
                <a:cs typeface="EuclidCircularA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603" y="1687677"/>
            <a:ext cx="4441401" cy="703343"/>
          </a:xfrm>
        </p:spPr>
        <p:txBody>
          <a:bodyPr anchor="b"/>
          <a:lstStyle>
            <a:lvl1pPr marL="0" indent="0">
              <a:buNone/>
              <a:defRPr sz="2638" b="1"/>
            </a:lvl1pPr>
            <a:lvl2pPr marL="502600" indent="0">
              <a:buNone/>
              <a:defRPr sz="2199" b="1"/>
            </a:lvl2pPr>
            <a:lvl3pPr marL="1005200" indent="0">
              <a:buNone/>
              <a:defRPr sz="1979" b="1"/>
            </a:lvl3pPr>
            <a:lvl4pPr marL="1507800" indent="0">
              <a:buNone/>
              <a:defRPr sz="1759" b="1"/>
            </a:lvl4pPr>
            <a:lvl5pPr marL="2010400" indent="0">
              <a:buNone/>
              <a:defRPr sz="1759" b="1"/>
            </a:lvl5pPr>
            <a:lvl6pPr marL="2513000" indent="0">
              <a:buNone/>
              <a:defRPr sz="1759" b="1"/>
            </a:lvl6pPr>
            <a:lvl7pPr marL="3015600" indent="0">
              <a:buNone/>
              <a:defRPr sz="1759" b="1"/>
            </a:lvl7pPr>
            <a:lvl8pPr marL="3518200" indent="0">
              <a:buNone/>
              <a:defRPr sz="1759" b="1"/>
            </a:lvl8pPr>
            <a:lvl9pPr marL="4020800" indent="0">
              <a:buNone/>
              <a:defRPr sz="17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3" y="2391020"/>
            <a:ext cx="4441401" cy="4343978"/>
          </a:xfrm>
        </p:spPr>
        <p:txBody>
          <a:bodyPr/>
          <a:lstStyle>
            <a:lvl1pPr>
              <a:defRPr sz="2638"/>
            </a:lvl1pPr>
            <a:lvl2pPr>
              <a:defRPr sz="2199"/>
            </a:lvl2pPr>
            <a:lvl3pPr>
              <a:defRPr sz="1979"/>
            </a:lvl3pPr>
            <a:lvl4pPr>
              <a:defRPr sz="1759"/>
            </a:lvl4pPr>
            <a:lvl5pPr>
              <a:defRPr sz="1759"/>
            </a:lvl5pPr>
            <a:lvl6pPr>
              <a:defRPr sz="1759"/>
            </a:lvl6pPr>
            <a:lvl7pPr>
              <a:defRPr sz="1759"/>
            </a:lvl7pPr>
            <a:lvl8pPr>
              <a:defRPr sz="1759"/>
            </a:lvl8pPr>
            <a:lvl9pPr>
              <a:defRPr sz="17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302" y="1687677"/>
            <a:ext cx="4443146" cy="703343"/>
          </a:xfrm>
        </p:spPr>
        <p:txBody>
          <a:bodyPr anchor="b"/>
          <a:lstStyle>
            <a:lvl1pPr marL="0" indent="0">
              <a:buNone/>
              <a:defRPr sz="2638" b="1"/>
            </a:lvl1pPr>
            <a:lvl2pPr marL="502600" indent="0">
              <a:buNone/>
              <a:defRPr sz="2199" b="1"/>
            </a:lvl2pPr>
            <a:lvl3pPr marL="1005200" indent="0">
              <a:buNone/>
              <a:defRPr sz="1979" b="1"/>
            </a:lvl3pPr>
            <a:lvl4pPr marL="1507800" indent="0">
              <a:buNone/>
              <a:defRPr sz="1759" b="1"/>
            </a:lvl4pPr>
            <a:lvl5pPr marL="2010400" indent="0">
              <a:buNone/>
              <a:defRPr sz="1759" b="1"/>
            </a:lvl5pPr>
            <a:lvl6pPr marL="2513000" indent="0">
              <a:buNone/>
              <a:defRPr sz="1759" b="1"/>
            </a:lvl6pPr>
            <a:lvl7pPr marL="3015600" indent="0">
              <a:buNone/>
              <a:defRPr sz="1759" b="1"/>
            </a:lvl7pPr>
            <a:lvl8pPr marL="3518200" indent="0">
              <a:buNone/>
              <a:defRPr sz="1759" b="1"/>
            </a:lvl8pPr>
            <a:lvl9pPr marL="4020800" indent="0">
              <a:buNone/>
              <a:defRPr sz="17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302" y="2391020"/>
            <a:ext cx="4443146" cy="4343978"/>
          </a:xfrm>
        </p:spPr>
        <p:txBody>
          <a:bodyPr/>
          <a:lstStyle>
            <a:lvl1pPr>
              <a:defRPr sz="2638"/>
            </a:lvl1pPr>
            <a:lvl2pPr>
              <a:defRPr sz="2199"/>
            </a:lvl2pPr>
            <a:lvl3pPr>
              <a:defRPr sz="1979"/>
            </a:lvl3pPr>
            <a:lvl4pPr>
              <a:defRPr sz="1759"/>
            </a:lvl4pPr>
            <a:lvl5pPr>
              <a:defRPr sz="1759"/>
            </a:lvl5pPr>
            <a:lvl6pPr>
              <a:defRPr sz="1759"/>
            </a:lvl6pPr>
            <a:lvl7pPr>
              <a:defRPr sz="1759"/>
            </a:lvl7pPr>
            <a:lvl8pPr>
              <a:defRPr sz="1759"/>
            </a:lvl8pPr>
            <a:lvl9pPr>
              <a:defRPr sz="17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8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4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03" y="300186"/>
            <a:ext cx="3307055" cy="1277538"/>
          </a:xfrm>
        </p:spPr>
        <p:txBody>
          <a:bodyPr anchor="b"/>
          <a:lstStyle>
            <a:lvl1pPr algn="l">
              <a:defRPr sz="21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072" y="300187"/>
            <a:ext cx="5619375" cy="6434811"/>
          </a:xfrm>
        </p:spPr>
        <p:txBody>
          <a:bodyPr/>
          <a:lstStyle>
            <a:lvl1pPr>
              <a:defRPr sz="3518"/>
            </a:lvl1pPr>
            <a:lvl2pPr>
              <a:defRPr sz="3078"/>
            </a:lvl2pPr>
            <a:lvl3pPr>
              <a:defRPr sz="2638"/>
            </a:lvl3pPr>
            <a:lvl4pPr>
              <a:defRPr sz="2199"/>
            </a:lvl4pPr>
            <a:lvl5pPr>
              <a:defRPr sz="2199"/>
            </a:lvl5pPr>
            <a:lvl6pPr>
              <a:defRPr sz="2199"/>
            </a:lvl6pPr>
            <a:lvl7pPr>
              <a:defRPr sz="2199"/>
            </a:lvl7pPr>
            <a:lvl8pPr>
              <a:defRPr sz="2199"/>
            </a:lvl8pPr>
            <a:lvl9pPr>
              <a:defRPr sz="2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603" y="1577724"/>
            <a:ext cx="3307055" cy="5157274"/>
          </a:xfrm>
        </p:spPr>
        <p:txBody>
          <a:bodyPr/>
          <a:lstStyle>
            <a:lvl1pPr marL="0" indent="0">
              <a:buNone/>
              <a:defRPr sz="1539"/>
            </a:lvl1pPr>
            <a:lvl2pPr marL="502600" indent="0">
              <a:buNone/>
              <a:defRPr sz="1319"/>
            </a:lvl2pPr>
            <a:lvl3pPr marL="1005200" indent="0">
              <a:buNone/>
              <a:defRPr sz="1099"/>
            </a:lvl3pPr>
            <a:lvl4pPr marL="1507800" indent="0">
              <a:buNone/>
              <a:defRPr sz="989"/>
            </a:lvl4pPr>
            <a:lvl5pPr marL="2010400" indent="0">
              <a:buNone/>
              <a:defRPr sz="989"/>
            </a:lvl5pPr>
            <a:lvl6pPr marL="2513000" indent="0">
              <a:buNone/>
              <a:defRPr sz="989"/>
            </a:lvl6pPr>
            <a:lvl7pPr marL="3015600" indent="0">
              <a:buNone/>
              <a:defRPr sz="989"/>
            </a:lvl7pPr>
            <a:lvl8pPr marL="3518200" indent="0">
              <a:buNone/>
              <a:defRPr sz="989"/>
            </a:lvl8pPr>
            <a:lvl9pPr marL="4020800" indent="0">
              <a:buNone/>
              <a:defRPr sz="9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15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272" y="5277697"/>
            <a:ext cx="6031230" cy="623062"/>
          </a:xfrm>
        </p:spPr>
        <p:txBody>
          <a:bodyPr anchor="b"/>
          <a:lstStyle>
            <a:lvl1pPr algn="l">
              <a:defRPr sz="21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0272" y="673674"/>
            <a:ext cx="6031230" cy="4523740"/>
          </a:xfrm>
        </p:spPr>
        <p:txBody>
          <a:bodyPr/>
          <a:lstStyle>
            <a:lvl1pPr marL="0" indent="0">
              <a:buNone/>
              <a:defRPr sz="3518"/>
            </a:lvl1pPr>
            <a:lvl2pPr marL="502600" indent="0">
              <a:buNone/>
              <a:defRPr sz="3078"/>
            </a:lvl2pPr>
            <a:lvl3pPr marL="1005200" indent="0">
              <a:buNone/>
              <a:defRPr sz="2638"/>
            </a:lvl3pPr>
            <a:lvl4pPr marL="1507800" indent="0">
              <a:buNone/>
              <a:defRPr sz="2199"/>
            </a:lvl4pPr>
            <a:lvl5pPr marL="2010400" indent="0">
              <a:buNone/>
              <a:defRPr sz="2199"/>
            </a:lvl5pPr>
            <a:lvl6pPr marL="2513000" indent="0">
              <a:buNone/>
              <a:defRPr sz="2199"/>
            </a:lvl6pPr>
            <a:lvl7pPr marL="3015600" indent="0">
              <a:buNone/>
              <a:defRPr sz="2199"/>
            </a:lvl7pPr>
            <a:lvl8pPr marL="3518200" indent="0">
              <a:buNone/>
              <a:defRPr sz="2199"/>
            </a:lvl8pPr>
            <a:lvl9pPr marL="4020800" indent="0">
              <a:buNone/>
              <a:defRPr sz="21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272" y="5900759"/>
            <a:ext cx="6031230" cy="884851"/>
          </a:xfrm>
        </p:spPr>
        <p:txBody>
          <a:bodyPr/>
          <a:lstStyle>
            <a:lvl1pPr marL="0" indent="0">
              <a:buNone/>
              <a:defRPr sz="1539"/>
            </a:lvl1pPr>
            <a:lvl2pPr marL="502600" indent="0">
              <a:buNone/>
              <a:defRPr sz="1319"/>
            </a:lvl2pPr>
            <a:lvl3pPr marL="1005200" indent="0">
              <a:buNone/>
              <a:defRPr sz="1099"/>
            </a:lvl3pPr>
            <a:lvl4pPr marL="1507800" indent="0">
              <a:buNone/>
              <a:defRPr sz="989"/>
            </a:lvl4pPr>
            <a:lvl5pPr marL="2010400" indent="0">
              <a:buNone/>
              <a:defRPr sz="989"/>
            </a:lvl5pPr>
            <a:lvl6pPr marL="2513000" indent="0">
              <a:buNone/>
              <a:defRPr sz="989"/>
            </a:lvl6pPr>
            <a:lvl7pPr marL="3015600" indent="0">
              <a:buNone/>
              <a:defRPr sz="989"/>
            </a:lvl7pPr>
            <a:lvl8pPr marL="3518200" indent="0">
              <a:buNone/>
              <a:defRPr sz="989"/>
            </a:lvl8pPr>
            <a:lvl9pPr marL="4020800" indent="0">
              <a:buNone/>
              <a:defRPr sz="9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68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4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7736" y="301933"/>
            <a:ext cx="2261711" cy="64330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602" y="301933"/>
            <a:ext cx="6617600" cy="6433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37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86B1EF-58D0-B6DD-6A8D-3632CAE6D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162" y="1007664"/>
            <a:ext cx="4553340" cy="258884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7EC2F8-7F02-E17C-7C93-04CC290DB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2933" y="4442586"/>
            <a:ext cx="17909318" cy="12222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564"/>
              </a:lnSpc>
              <a:buNone/>
              <a:defRPr sz="10883" b="1"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titlu</a:t>
            </a:r>
            <a:endParaRPr lang="en-RO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FD6E79B-E0D1-B1D5-AF37-90CD136DA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2933" y="5790283"/>
            <a:ext cx="17909318" cy="12222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564"/>
              </a:lnSpc>
              <a:buNone/>
              <a:defRPr sz="10883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de </a:t>
            </a:r>
            <a:r>
              <a:rPr lang="en-GB" err="1"/>
              <a:t>coperta</a:t>
            </a:r>
            <a:endParaRPr lang="en-RO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BFD7CEE-063B-92B5-0709-46FD28A8D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2933" y="7897515"/>
            <a:ext cx="17909318" cy="12222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564"/>
              </a:lnSpc>
              <a:buNone/>
              <a:defRPr sz="8905" b="0" i="0">
                <a:solidFill>
                  <a:schemeClr val="bg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/>
              <a:t>2023</a:t>
            </a:r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756265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CB9C16-9CCA-5BE9-E9DB-C9A88B1A3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2933" y="4442586"/>
            <a:ext cx="17909318" cy="12222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564"/>
              </a:lnSpc>
              <a:buNone/>
              <a:defRPr sz="10883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titlu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5759382-2641-4F46-477C-48800150F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2933" y="5790283"/>
            <a:ext cx="17909318" cy="12222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564"/>
              </a:lnSpc>
              <a:buNone/>
              <a:defRPr sz="10883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de </a:t>
            </a:r>
            <a:r>
              <a:rPr lang="en-GB" err="1"/>
              <a:t>coperta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1484E0-0719-A5C6-8998-8E0A38D20C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2933" y="7897515"/>
            <a:ext cx="17909318" cy="12222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564"/>
              </a:lnSpc>
              <a:buNone/>
              <a:defRPr sz="8905" b="0" i="0">
                <a:solidFill>
                  <a:schemeClr val="bg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/>
              <a:t>2023</a:t>
            </a:r>
            <a:endParaRPr lang="en-RO"/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054F2AC6-73D7-FB12-A717-78964E25C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3458" y="1073445"/>
            <a:ext cx="4251179" cy="244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2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CB9C16-9CCA-5BE9-E9DB-C9A88B1A3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2933" y="4442586"/>
            <a:ext cx="17909318" cy="12222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564"/>
              </a:lnSpc>
              <a:buNone/>
              <a:defRPr sz="10883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titlu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5759382-2641-4F46-477C-48800150F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2933" y="5790283"/>
            <a:ext cx="17909318" cy="12222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564"/>
              </a:lnSpc>
              <a:buNone/>
              <a:defRPr sz="10883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de </a:t>
            </a:r>
            <a:r>
              <a:rPr lang="en-GB" err="1"/>
              <a:t>coperta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1484E0-0719-A5C6-8998-8E0A38D20C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2933" y="7897515"/>
            <a:ext cx="17909318" cy="12222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564"/>
              </a:lnSpc>
              <a:buNone/>
              <a:defRPr sz="8905" b="0" i="0">
                <a:solidFill>
                  <a:schemeClr val="tx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/>
              <a:t>2023</a:t>
            </a:r>
            <a:endParaRPr lang="en-RO"/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054F2AC6-73D7-FB12-A717-78964E25C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3458" y="1073445"/>
            <a:ext cx="4251179" cy="244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0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EuclidCircularA-Bold"/>
                <a:cs typeface="EuclidCircularA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80" y="3480641"/>
            <a:ext cx="10736632" cy="26810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575"/>
              </a:lnSpc>
              <a:buNone/>
              <a:defRPr sz="8905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r>
              <a:rPr lang="en-GB"/>
              <a:t>V1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6963" y="6214547"/>
            <a:ext cx="10685448" cy="39030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98"/>
              </a:lnSpc>
              <a:buNone/>
              <a:defRPr sz="2968"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16466115" y="846254"/>
            <a:ext cx="3637986" cy="94937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15820804" y="5035352"/>
            <a:ext cx="3751911" cy="62739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10080432" y="4110030"/>
            <a:ext cx="5680058" cy="719932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D7AAF70-C1BD-ACE7-D283-971F4B98973E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D58EF3E-FC69-97A5-839A-05FC8DA07C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11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80" y="3480641"/>
            <a:ext cx="10736632" cy="26810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575"/>
              </a:lnSpc>
              <a:buNone/>
              <a:defRPr sz="8905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r>
              <a:rPr lang="en-GB"/>
              <a:t>V1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6963" y="6214546"/>
            <a:ext cx="10685448" cy="3878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98"/>
              </a:lnSpc>
              <a:buNone/>
              <a:defRPr sz="2968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16466115" y="846254"/>
            <a:ext cx="3637986" cy="94937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15820804" y="5035352"/>
            <a:ext cx="3751911" cy="62739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10080432" y="4110030"/>
            <a:ext cx="5680058" cy="7199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DC54F6-7147-A854-FF6A-2FAF3F1828EA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C060E3FD-3294-A6BB-E971-06942C1570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05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1778" y="3480641"/>
            <a:ext cx="10710634" cy="26810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575"/>
              </a:lnSpc>
              <a:buNone/>
              <a:defRPr sz="8905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r>
              <a:rPr lang="en-GB"/>
              <a:t>V1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6963" y="6214547"/>
            <a:ext cx="10685448" cy="39030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98"/>
              </a:lnSpc>
              <a:buNone/>
              <a:defRPr sz="2968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16466115" y="846254"/>
            <a:ext cx="3637986" cy="94937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15820804" y="5035352"/>
            <a:ext cx="3751911" cy="62739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10080432" y="4110030"/>
            <a:ext cx="5680058" cy="7199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AFEEC5-B790-299A-0F04-F86D6D8F2549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57CDD-1513-B24E-535A-01032E91DB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96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81" y="3480641"/>
            <a:ext cx="8318939" cy="26810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575"/>
              </a:lnSpc>
              <a:buNone/>
              <a:defRPr sz="8905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6963" y="6214547"/>
            <a:ext cx="8293753" cy="39517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98"/>
              </a:lnSpc>
              <a:buNone/>
              <a:defRPr sz="2968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4FA1D1-0A59-8B73-F1E2-836C581DB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0070" y="2062068"/>
            <a:ext cx="6764476" cy="9247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F5031C-D15D-F939-6BCC-C38BD701153E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8997A32-C69F-9210-8F66-BB579A340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05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81" y="3480641"/>
            <a:ext cx="8318939" cy="26810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575"/>
              </a:lnSpc>
              <a:buNone/>
              <a:defRPr sz="8905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6963" y="6214546"/>
            <a:ext cx="8293753" cy="41705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98"/>
              </a:lnSpc>
              <a:buNone/>
              <a:defRPr sz="2968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CF4BC-D441-D547-C152-227AD553F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20318" y="2127234"/>
            <a:ext cx="7031778" cy="9182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62B058-D6CD-0E05-C647-9333D427EC5F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E3067-8DBA-9B99-5E7A-245959E200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05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81" y="3480641"/>
            <a:ext cx="8318939" cy="26810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575"/>
              </a:lnSpc>
              <a:buNone/>
              <a:defRPr sz="8905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6963" y="6214548"/>
            <a:ext cx="8293753" cy="40733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98"/>
              </a:lnSpc>
              <a:buNone/>
              <a:defRPr sz="2968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9129A5-EBF2-1D7D-8E57-16418E302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43289" y="2145683"/>
            <a:ext cx="6703311" cy="9163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B3A8E-77AB-8EC3-BBF3-5780A521E4F5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B5125-8639-C9A6-6E31-61A494CE1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66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81" y="3480641"/>
            <a:ext cx="8318939" cy="26810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575"/>
              </a:lnSpc>
              <a:buNone/>
              <a:defRPr sz="8905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6963" y="6214546"/>
            <a:ext cx="8293753" cy="40003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98"/>
              </a:lnSpc>
              <a:buNone/>
              <a:defRPr sz="2968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7B35DD-CDF6-97DE-6910-5C246D07A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6429" y="2090637"/>
            <a:ext cx="6941219" cy="9218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38FD5-8695-7C4D-FC82-1891DE0D5C05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ED230-EE59-1807-2F6E-E8CF632F6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03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81" y="3480641"/>
            <a:ext cx="8318939" cy="26810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575"/>
              </a:lnSpc>
              <a:buNone/>
              <a:defRPr sz="8905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6963" y="6214547"/>
            <a:ext cx="8293753" cy="40246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98"/>
              </a:lnSpc>
              <a:buNone/>
              <a:defRPr sz="2968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8105B-5A2D-818E-3D2A-1367B4E25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14179" y="2109272"/>
            <a:ext cx="7033470" cy="9200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BB0F6-4CF4-760B-1ADE-25BACA8BE744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5874C-213F-3C36-DA89-E041A044BB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50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FDD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80" y="3870619"/>
            <a:ext cx="11906480" cy="1381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575"/>
              </a:lnSpc>
              <a:buNone/>
              <a:defRPr sz="7915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6963" y="5330596"/>
            <a:ext cx="8293753" cy="4262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98"/>
              </a:lnSpc>
              <a:buNone/>
              <a:defRPr sz="2968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BF3AEA-67DF-CF66-EEA8-38AFAE269A7D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1B92E-809D-03F5-37D2-4D72CA0E2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04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80" y="3870619"/>
            <a:ext cx="11906480" cy="1381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575"/>
              </a:lnSpc>
              <a:buNone/>
              <a:defRPr sz="7915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6963" y="5330596"/>
            <a:ext cx="8293753" cy="4262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98"/>
              </a:lnSpc>
              <a:buNone/>
              <a:defRPr sz="2968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67F7E-F847-3B4A-C3FE-2B80362283C3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F83EC-5C46-9488-B443-FCB961235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7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EuclidCircularA-Bold"/>
                <a:cs typeface="EuclidCircularA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174" y="6708519"/>
            <a:ext cx="8293753" cy="3274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298"/>
              </a:lnSpc>
              <a:buNone/>
              <a:defRPr sz="2968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5FFDDD9A-FCB2-7F95-401F-EAF511F95F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5873" y="2051375"/>
            <a:ext cx="18876591" cy="51727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6ED64C-1668-C814-9FA3-E4F4DB4D392A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F384E41-3DA7-0C93-B1DA-4F9FA120EE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5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776797"/>
            <a:ext cx="7175086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617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5779" y="2923506"/>
            <a:ext cx="7149089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5779" y="4841708"/>
            <a:ext cx="7149089" cy="5154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FE442AE-8447-220A-8383-87461E2088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86604" y="230748"/>
            <a:ext cx="9621693" cy="1016710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1930A-A15C-E2D0-BDE8-B791721D6702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3" name="Picture 1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68A69D0-12C4-A2C0-1DFC-8B67DFBCF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0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6099118"/>
            <a:ext cx="7175086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617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5779" y="7930741"/>
            <a:ext cx="7149089" cy="20895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82057" y="6180438"/>
            <a:ext cx="9451926" cy="41949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86604" y="230748"/>
            <a:ext cx="9621693" cy="5420960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955" y="230748"/>
            <a:ext cx="9621693" cy="5420960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62D3B9-C1D2-9D49-CDFA-467191E7CB40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3" name="Picture 1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2DD3025-673E-4365-9BCC-E9304047E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61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7359462"/>
            <a:ext cx="7175086" cy="720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41"/>
              </a:lnSpc>
              <a:buNone/>
              <a:defRPr sz="2309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86604" y="230747"/>
            <a:ext cx="9621693" cy="6611128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955" y="230747"/>
            <a:ext cx="9621693" cy="6611128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6933DD5-D8A3-D93E-CD26-77A1DC590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40378" y="8413063"/>
            <a:ext cx="7126430" cy="16315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2CD4951-504A-771B-F6A4-498907FECC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70788" y="7359462"/>
            <a:ext cx="9408204" cy="720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41"/>
              </a:lnSpc>
              <a:buNone/>
              <a:defRPr sz="2309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480F7E-82BA-6E13-3B2E-0749E2D757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5387" y="8413062"/>
            <a:ext cx="9361100" cy="19847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773A9-1BCE-50DE-4FCB-98B7885E8201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9" name="Picture 8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B868C26-6320-FD6B-873C-4449B9568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0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955" y="230748"/>
            <a:ext cx="6322901" cy="539579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50148B-8491-8F48-13F9-560DC55CBE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13851" y="230748"/>
            <a:ext cx="6322901" cy="539579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1877C34-329A-71ED-CF85-0306BAD27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511748" y="230748"/>
            <a:ext cx="6322901" cy="539579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2096D8-502D-2BD5-3CC3-64E123A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6099118"/>
            <a:ext cx="4427974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287"/>
              </a:lnSpc>
              <a:buNone/>
              <a:defRPr sz="3958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6E3A70A-FBA1-E9D3-23D4-55A2FE62D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1817" y="6197766"/>
            <a:ext cx="6408378" cy="2422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2BFD969-C3E9-2986-F1A1-0245437F0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15279" y="6180437"/>
            <a:ext cx="5941210" cy="46900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693238D-C220-2E05-2960-84D376AD95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6120" y="8860832"/>
            <a:ext cx="6431589" cy="2009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719A5-AF37-5201-0F64-190E535ACF8E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20" name="Picture 19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C4B723C-3DA2-F705-3809-9D6242EAC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55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776797"/>
            <a:ext cx="7175086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617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5779" y="2923506"/>
            <a:ext cx="7149089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5779" y="4841708"/>
            <a:ext cx="7149089" cy="5154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FE442AE-8447-220A-8383-87461E2088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86604" y="230748"/>
            <a:ext cx="9621693" cy="1016710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0022-2932-F47A-15A4-9A8325E2ADC5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35D22-7EEC-9515-19E7-46CFA1BBA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2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6099118"/>
            <a:ext cx="7175086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617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5779" y="7930740"/>
            <a:ext cx="7149089" cy="21139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82057" y="6180438"/>
            <a:ext cx="9451926" cy="41949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86604" y="230748"/>
            <a:ext cx="9621693" cy="5420960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955" y="230748"/>
            <a:ext cx="9621693" cy="5420960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B4FCA2-3DCA-43CB-1A35-39C8692CE19C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32AE6-618B-2EE7-9640-7BEC39503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74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7359462"/>
            <a:ext cx="7175086" cy="720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41"/>
              </a:lnSpc>
              <a:buNone/>
              <a:defRPr sz="2309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86604" y="230747"/>
            <a:ext cx="9621693" cy="6611128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955" y="230747"/>
            <a:ext cx="9621693" cy="6611128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6933DD5-D8A3-D93E-CD26-77A1DC590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40378" y="8413062"/>
            <a:ext cx="7126430" cy="1680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2CD4951-504A-771B-F6A4-498907FECC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70788" y="7359462"/>
            <a:ext cx="9408204" cy="720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41"/>
              </a:lnSpc>
              <a:buNone/>
              <a:defRPr sz="2309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480F7E-82BA-6E13-3B2E-0749E2D757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5387" y="8413062"/>
            <a:ext cx="9361100" cy="19847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08679-26D1-A1DE-8B89-324C538E9F91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1441D-138C-46D4-B6AB-429482E3A1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0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955" y="230748"/>
            <a:ext cx="6322901" cy="539579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50148B-8491-8F48-13F9-560DC55CBE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13851" y="230748"/>
            <a:ext cx="6322901" cy="539579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1877C34-329A-71ED-CF85-0306BAD27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511748" y="230748"/>
            <a:ext cx="6322901" cy="539579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2096D8-502D-2BD5-3CC3-64E123A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6099118"/>
            <a:ext cx="4427974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287"/>
              </a:lnSpc>
              <a:buNone/>
              <a:defRPr sz="3958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6E3A70A-FBA1-E9D3-23D4-55A2FE62D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1817" y="6197766"/>
            <a:ext cx="6408378" cy="2422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2BFD969-C3E9-2986-F1A1-0245437F0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15279" y="6180437"/>
            <a:ext cx="5941210" cy="46900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693238D-C220-2E05-2960-84D376AD95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6120" y="8860832"/>
            <a:ext cx="6431589" cy="2009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A6817-B89D-3C02-DB93-70F067D588F4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C083A-5FDD-5007-C424-3FEACF9F5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38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955" y="230748"/>
            <a:ext cx="19533092" cy="9911186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4F309-D543-614C-FB6C-B811EB7E4724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6DF47D37-4C7A-FC93-3040-B89CA993F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9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3970" y="4784418"/>
            <a:ext cx="9662457" cy="65241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EuclidCircularA-Bold"/>
                <a:cs typeface="EuclidCircularA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6F139E4F-630D-0CE3-6486-34726824C3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238303" y="230748"/>
            <a:ext cx="9586064" cy="988686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955" y="230748"/>
            <a:ext cx="9586064" cy="988686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86614-BA11-12F4-534E-062DF234F347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B2FE99FD-FD8C-5A9A-3271-E92CC71BD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45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DBE692-FF94-4904-BF2C-DE7EDB4B6CD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13854" y="230748"/>
            <a:ext cx="6322899" cy="9935508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511750" y="230748"/>
            <a:ext cx="6322899" cy="9935508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956" y="230748"/>
            <a:ext cx="6322899" cy="9935508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BCE66-1AAF-5929-986F-C9DF42915A3E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DF906BF-2C15-DE50-2ECE-F497414F3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44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776797"/>
            <a:ext cx="7175086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617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5779" y="2923506"/>
            <a:ext cx="7149089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5779" y="4841708"/>
            <a:ext cx="7149089" cy="53002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933238" y="2228332"/>
            <a:ext cx="3687767" cy="6803603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F6B0F0A-FEDE-CC91-AF14-EB9DB9B9DD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292073" y="2228332"/>
            <a:ext cx="3687767" cy="6803603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F9F5AF-54BA-7458-60D3-F1CF1F7A854B}"/>
              </a:ext>
            </a:extLst>
          </p:cNvPr>
          <p:cNvGrpSpPr/>
          <p:nvPr userDrawn="1"/>
        </p:nvGrpSpPr>
        <p:grpSpPr>
          <a:xfrm>
            <a:off x="10913520" y="1911193"/>
            <a:ext cx="3716920" cy="7311627"/>
            <a:chOff x="6687881" y="1158949"/>
            <a:chExt cx="2254102" cy="443377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F5FE5DD-4E1B-EBB3-9A79-739838426894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E44E983-39A2-B51A-DF80-DC2B3B1041D8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E22FDB-0B10-D87C-0553-FE54F242C524}"/>
              </a:ext>
            </a:extLst>
          </p:cNvPr>
          <p:cNvGrpSpPr/>
          <p:nvPr userDrawn="1"/>
        </p:nvGrpSpPr>
        <p:grpSpPr>
          <a:xfrm>
            <a:off x="15276531" y="1911193"/>
            <a:ext cx="3716920" cy="7311627"/>
            <a:chOff x="6687881" y="1158949"/>
            <a:chExt cx="2254102" cy="443377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F8EC83B-FEBE-697D-0C00-B620763F220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B2230E4-4E50-1D99-489A-AFF09E156BDD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CE81F91-DE2B-5066-F2D6-4A14623819D0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0" name="Picture 49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0F257C0-3229-6F4E-6CDC-DA71079773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78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776797"/>
            <a:ext cx="7175086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617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5779" y="2923506"/>
            <a:ext cx="7149089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5779" y="4841708"/>
            <a:ext cx="7149089" cy="53002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933238" y="2228332"/>
            <a:ext cx="3687767" cy="6803603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F6B0F0A-FEDE-CC91-AF14-EB9DB9B9DD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292073" y="2228332"/>
            <a:ext cx="3687767" cy="6803603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F9F5AF-54BA-7458-60D3-F1CF1F7A854B}"/>
              </a:ext>
            </a:extLst>
          </p:cNvPr>
          <p:cNvGrpSpPr/>
          <p:nvPr userDrawn="1"/>
        </p:nvGrpSpPr>
        <p:grpSpPr>
          <a:xfrm>
            <a:off x="10913520" y="1911193"/>
            <a:ext cx="3716920" cy="7311627"/>
            <a:chOff x="6687881" y="1158949"/>
            <a:chExt cx="2254102" cy="443377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F5FE5DD-4E1B-EBB3-9A79-739838426894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E44E983-39A2-B51A-DF80-DC2B3B1041D8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E22FDB-0B10-D87C-0553-FE54F242C524}"/>
              </a:ext>
            </a:extLst>
          </p:cNvPr>
          <p:cNvGrpSpPr/>
          <p:nvPr userDrawn="1"/>
        </p:nvGrpSpPr>
        <p:grpSpPr>
          <a:xfrm>
            <a:off x="15276531" y="1911193"/>
            <a:ext cx="3716920" cy="7311627"/>
            <a:chOff x="6687881" y="1158949"/>
            <a:chExt cx="2254102" cy="443377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F8EC83B-FEBE-697D-0C00-B620763F220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B2230E4-4E50-1D99-489A-AFF09E156BDD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9CDCCF-B1A3-0BD3-F880-213EC6D18726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B7A4B-2D9A-1BE7-F2EB-169BCDF09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717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776797"/>
            <a:ext cx="7175086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617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B4E1E81E-B307-63A9-D5F1-92E735F14E4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76449" y="2778092"/>
            <a:ext cx="3375226" cy="6196592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E7A153-DC92-A3C9-9017-B3892D0177F2}"/>
              </a:ext>
            </a:extLst>
          </p:cNvPr>
          <p:cNvGrpSpPr/>
          <p:nvPr userDrawn="1"/>
        </p:nvGrpSpPr>
        <p:grpSpPr>
          <a:xfrm>
            <a:off x="1757972" y="2489628"/>
            <a:ext cx="3398914" cy="6686069"/>
            <a:chOff x="6687881" y="1158949"/>
            <a:chExt cx="2254102" cy="443377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1ABCC83-AA54-A516-64B2-0392F45E32C5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5203F7C-E965-3B7F-B83F-6663DEE22593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7E793DE4-754C-15C2-662A-31ED9F64A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36160" y="2778092"/>
            <a:ext cx="3375226" cy="6196592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90EFA6-A9FD-A1A0-8FA0-ED5115C73CF6}"/>
              </a:ext>
            </a:extLst>
          </p:cNvPr>
          <p:cNvGrpSpPr/>
          <p:nvPr userDrawn="1"/>
        </p:nvGrpSpPr>
        <p:grpSpPr>
          <a:xfrm>
            <a:off x="6417682" y="2489628"/>
            <a:ext cx="3398914" cy="6686069"/>
            <a:chOff x="6687881" y="1158949"/>
            <a:chExt cx="2254102" cy="4433777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6B53BFB1-B6B4-FAF2-CDF0-5CCD41702718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1088780-5994-D851-49D7-8A392DDF0A14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456C926E-1786-0CF4-685E-103AF8EF27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081698" y="2778092"/>
            <a:ext cx="3375226" cy="6196592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219376-7EB5-21D3-7048-3FBC9304978E}"/>
              </a:ext>
            </a:extLst>
          </p:cNvPr>
          <p:cNvGrpSpPr/>
          <p:nvPr userDrawn="1"/>
        </p:nvGrpSpPr>
        <p:grpSpPr>
          <a:xfrm>
            <a:off x="11063220" y="2489628"/>
            <a:ext cx="3398914" cy="6686069"/>
            <a:chOff x="6687881" y="1158949"/>
            <a:chExt cx="2254102" cy="4433777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5D5C20FA-9957-9A4F-3570-8BE4E5F70C7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52CA178D-AC23-BBCE-A92B-A7E6E82284A4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A9B5E663-96F4-9963-4311-CD3E987A42B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743964" y="2778092"/>
            <a:ext cx="3375226" cy="6196592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997D97A-765A-46D4-8802-BE4307450863}"/>
              </a:ext>
            </a:extLst>
          </p:cNvPr>
          <p:cNvGrpSpPr/>
          <p:nvPr userDrawn="1"/>
        </p:nvGrpSpPr>
        <p:grpSpPr>
          <a:xfrm>
            <a:off x="15725486" y="2489628"/>
            <a:ext cx="3398914" cy="6686069"/>
            <a:chOff x="6687881" y="1158949"/>
            <a:chExt cx="2254102" cy="4433777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D33F8A87-6036-BA63-B44A-C6B0D06E8F53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0B154D2-A9DB-08CB-A3D2-83D200F2E995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E0029ED-2BCE-4D12-9065-116B8700E4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5779" y="9573312"/>
            <a:ext cx="3245394" cy="5929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195BDABC-77FD-AF7D-5879-97FB9C0D15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9904" y="9573312"/>
            <a:ext cx="3245394" cy="5929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65D63A1A-0E2A-2D8D-2D45-6BB4EF2C12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239432" y="9573312"/>
            <a:ext cx="3245394" cy="5929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A2C48CB8-10A2-1249-6CCF-86AD8EB466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88960" y="9573312"/>
            <a:ext cx="3245394" cy="5929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1738F9-8C6C-0FB3-BEBE-63CDF62DCE94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03707CF-9E3F-4F4F-B551-092BC142D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599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776797"/>
            <a:ext cx="7175086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617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5778" y="2607330"/>
            <a:ext cx="16645425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5778" y="5668630"/>
            <a:ext cx="16645425" cy="1676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AC9DC4-C111-00BD-1580-1B70752A6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5778" y="4645348"/>
            <a:ext cx="6406927" cy="753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68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007B77B-1315-B358-C4D4-E4CD858FA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5778" y="8696650"/>
            <a:ext cx="16645425" cy="15425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8F6F320-9E4E-26DA-9449-D43810EEE1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15778" y="7673366"/>
            <a:ext cx="6406927" cy="753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68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9D3E3-C2A2-6C50-957E-28D4480A71AE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934807C-F6D3-F09B-A117-C5A215F0D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72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776797"/>
            <a:ext cx="7175086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617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5778" y="2607330"/>
            <a:ext cx="16645425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5778" y="5668630"/>
            <a:ext cx="16645425" cy="1676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AC9DC4-C111-00BD-1580-1B70752A6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5778" y="4645348"/>
            <a:ext cx="6406927" cy="753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68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007B77B-1315-B358-C4D4-E4CD858FA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5778" y="8696649"/>
            <a:ext cx="16645425" cy="13966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8F6F320-9E4E-26DA-9449-D43810EEE1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15778" y="7673366"/>
            <a:ext cx="6406927" cy="753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68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7FA83-3F6C-0772-1269-2BDF669311FD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C17CD-3C43-EFBA-2E50-FFA557C77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31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776797"/>
            <a:ext cx="7175086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617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5778" y="2607330"/>
            <a:ext cx="16645425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5778" y="4476893"/>
            <a:ext cx="16645425" cy="561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522A6-28A3-9116-9D24-D29A0042E53E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A4E4330B-A0E6-E85F-8378-9AA71F0C4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79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776797"/>
            <a:ext cx="7175086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617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5778" y="2607330"/>
            <a:ext cx="16645425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5778" y="4476893"/>
            <a:ext cx="16645425" cy="55434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8C087-6A53-B9A4-104D-FA605A22AC3D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C4147-6149-DA9F-15B4-1362CEA58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39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776797"/>
            <a:ext cx="7175086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617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5779" y="2607331"/>
            <a:ext cx="3537230" cy="11138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5778" y="4476894"/>
            <a:ext cx="5604386" cy="5616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30367" y="2607331"/>
            <a:ext cx="3537230" cy="11138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3A877E-263C-30B2-8E6A-9BD0D0C06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74716" y="2607331"/>
            <a:ext cx="3537230" cy="11138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DCA9B87-7240-263D-6E29-FA86BE7DD5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3094" y="4476894"/>
            <a:ext cx="5604386" cy="5616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9DD522D-1C49-5A38-4862-059233D696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970411" y="4476894"/>
            <a:ext cx="5604386" cy="5616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A3513-4D35-8F75-7CD2-C533FE0C0327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6800A649-2393-56B7-B1C1-A3ED4C993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8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776797"/>
            <a:ext cx="7175086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617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5779" y="2607331"/>
            <a:ext cx="3537230" cy="11138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5778" y="4476894"/>
            <a:ext cx="5604386" cy="56650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30367" y="2607331"/>
            <a:ext cx="3537230" cy="11138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3A877E-263C-30B2-8E6A-9BD0D0C06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74716" y="2607331"/>
            <a:ext cx="3537230" cy="11138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DCA9B87-7240-263D-6E29-FA86BE7DD5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3094" y="4476894"/>
            <a:ext cx="5604386" cy="56650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9DD522D-1C49-5A38-4862-059233D696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970411" y="4476894"/>
            <a:ext cx="5604386" cy="56650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70567-E4BC-37B3-96E0-250E7F5F70FF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CD60FC-E706-7607-AFFA-383F3F69B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30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776797"/>
            <a:ext cx="7175086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617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5779" y="2607331"/>
            <a:ext cx="3537230" cy="11138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5778" y="4476894"/>
            <a:ext cx="7185151" cy="5616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59414" y="2607331"/>
            <a:ext cx="3537230" cy="11138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39432" y="4476894"/>
            <a:ext cx="7185151" cy="5616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9F6A1-C2D3-497A-7468-77DBFDC301D7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87B94F8A-CBB5-D72A-A31B-A8BD34E33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23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776797"/>
            <a:ext cx="7175086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617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5779" y="2607331"/>
            <a:ext cx="3537230" cy="11138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5778" y="4476893"/>
            <a:ext cx="7185151" cy="5689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59414" y="2607331"/>
            <a:ext cx="3537230" cy="11138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39432" y="4476893"/>
            <a:ext cx="7185151" cy="5689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A203D-B09E-EFAA-4E65-FD98BAB113EE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9FF6F-1133-45C6-5A88-FA385E756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352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AB8E58-ACEF-734F-3629-64FD41DEFDC2}"/>
              </a:ext>
            </a:extLst>
          </p:cNvPr>
          <p:cNvSpPr/>
          <p:nvPr userDrawn="1"/>
        </p:nvSpPr>
        <p:spPr>
          <a:xfrm>
            <a:off x="10160113" y="224150"/>
            <a:ext cx="9687563" cy="9964441"/>
          </a:xfrm>
          <a:prstGeom prst="rect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5779" y="776797"/>
            <a:ext cx="7175086" cy="1537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617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5779" y="2607331"/>
            <a:ext cx="3537230" cy="11138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5778" y="4476893"/>
            <a:ext cx="7185151" cy="52272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59414" y="2607331"/>
            <a:ext cx="3537230" cy="11138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38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39432" y="4476893"/>
            <a:ext cx="7185151" cy="52272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14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F860-6BE1-D67C-2FDC-D4D7E81AAE23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C6F99-4ECB-AE1A-434D-01897BE44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25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15894733" y="9684238"/>
            <a:ext cx="0" cy="4958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10105458" y="9684238"/>
            <a:ext cx="0" cy="4958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4322652" y="9684238"/>
            <a:ext cx="0" cy="4958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780448" y="2439137"/>
            <a:ext cx="5107408" cy="7386269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329834" y="10188603"/>
            <a:ext cx="195161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4250516" y="10116462"/>
            <a:ext cx="144271" cy="144281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10042019" y="10116462"/>
            <a:ext cx="144271" cy="144281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15822598" y="10116462"/>
            <a:ext cx="144271" cy="144281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7657744" y="2439137"/>
            <a:ext cx="5107408" cy="7386269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13533758" y="2439137"/>
            <a:ext cx="5107408" cy="7386269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1556136" y="426424"/>
            <a:ext cx="13855836" cy="1608584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617" b="1" kern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4617" b="1" kern="0" err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4617">
              <a:solidFill>
                <a:srgbClr val="39AE70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754678" y="2367777"/>
            <a:ext cx="5156026" cy="668591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7625989" y="2367777"/>
            <a:ext cx="5156026" cy="668591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13520146" y="2367777"/>
            <a:ext cx="5156026" cy="668591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6251" y="3239683"/>
            <a:ext cx="4437050" cy="8705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70"/>
              </a:lnSpc>
              <a:buNone/>
              <a:defRPr sz="2309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ts val="2441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2272" y="4467210"/>
            <a:ext cx="4437050" cy="5018052"/>
          </a:xfrm>
          <a:prstGeom prst="rect">
            <a:avLst/>
          </a:prstGeom>
        </p:spPr>
        <p:txBody>
          <a:bodyPr/>
          <a:lstStyle>
            <a:lvl1pPr marL="282721" indent="-282721">
              <a:lnSpc>
                <a:spcPct val="100000"/>
              </a:lnSpc>
              <a:buFont typeface="Arial" panose="020B0604020202020204" pitchFamily="34" charset="0"/>
              <a:buChar char="•"/>
              <a:defRPr sz="1979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4863" y="4467210"/>
            <a:ext cx="4437050" cy="5018052"/>
          </a:xfrm>
          <a:prstGeom prst="rect">
            <a:avLst/>
          </a:prstGeom>
        </p:spPr>
        <p:txBody>
          <a:bodyPr/>
          <a:lstStyle>
            <a:lvl1pPr marL="282721" indent="-282721">
              <a:lnSpc>
                <a:spcPct val="100000"/>
              </a:lnSpc>
              <a:buFont typeface="Arial" panose="020B0604020202020204" pitchFamily="34" charset="0"/>
              <a:buChar char="•"/>
              <a:defRPr sz="1979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897454" y="4467210"/>
            <a:ext cx="4437050" cy="5018052"/>
          </a:xfrm>
          <a:prstGeom prst="rect">
            <a:avLst/>
          </a:prstGeom>
        </p:spPr>
        <p:txBody>
          <a:bodyPr/>
          <a:lstStyle>
            <a:lvl1pPr marL="282721" indent="-282721">
              <a:lnSpc>
                <a:spcPct val="100000"/>
              </a:lnSpc>
              <a:buFont typeface="Arial" panose="020B0604020202020204" pitchFamily="34" charset="0"/>
              <a:buChar char="•"/>
              <a:defRPr sz="1979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56251" y="2448521"/>
            <a:ext cx="4437050" cy="542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41"/>
              </a:lnSpc>
              <a:buNone/>
              <a:defRPr sz="2638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39081" y="2448521"/>
            <a:ext cx="4437050" cy="542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41"/>
              </a:lnSpc>
              <a:buNone/>
              <a:defRPr sz="2638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51672" y="2448521"/>
            <a:ext cx="4437050" cy="542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41"/>
              </a:lnSpc>
              <a:buNone/>
              <a:defRPr sz="2638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400" y="3239683"/>
            <a:ext cx="4437050" cy="8705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70"/>
              </a:lnSpc>
              <a:buNone/>
              <a:defRPr sz="2309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ts val="2441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875991" y="3239683"/>
            <a:ext cx="4437050" cy="8705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70"/>
              </a:lnSpc>
              <a:buNone/>
              <a:defRPr sz="2309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ts val="2441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3DC2E8-FF25-D543-F00B-C6C30A251DF6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8" name="Picture 47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BE67C358-037C-567A-04E9-2E63517B7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911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15894733" y="9684238"/>
            <a:ext cx="0" cy="4958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10105458" y="9684238"/>
            <a:ext cx="0" cy="4958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4322652" y="9684238"/>
            <a:ext cx="0" cy="4958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780448" y="2439137"/>
            <a:ext cx="5107408" cy="7386269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329834" y="10188603"/>
            <a:ext cx="195161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4250516" y="10116462"/>
            <a:ext cx="144271" cy="144281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10042019" y="10116462"/>
            <a:ext cx="144271" cy="144281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15822598" y="10116462"/>
            <a:ext cx="144271" cy="144281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7657744" y="2439137"/>
            <a:ext cx="5107408" cy="7386269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13533758" y="2439137"/>
            <a:ext cx="5107408" cy="7386269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1556136" y="426424"/>
            <a:ext cx="13855836" cy="1608584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617" b="1" kern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4617" b="1" kern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4617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754678" y="2367777"/>
            <a:ext cx="5156026" cy="668591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7625989" y="2367777"/>
            <a:ext cx="5156026" cy="668591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13520146" y="2367777"/>
            <a:ext cx="5156026" cy="668591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6251" y="3239683"/>
            <a:ext cx="4437050" cy="8705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70"/>
              </a:lnSpc>
              <a:buNone/>
              <a:defRPr sz="2309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ts val="2441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2272" y="4467210"/>
            <a:ext cx="4437050" cy="5018052"/>
          </a:xfrm>
          <a:prstGeom prst="rect">
            <a:avLst/>
          </a:prstGeom>
        </p:spPr>
        <p:txBody>
          <a:bodyPr/>
          <a:lstStyle>
            <a:lvl1pPr marL="282721" indent="-282721">
              <a:lnSpc>
                <a:spcPct val="100000"/>
              </a:lnSpc>
              <a:buFont typeface="Arial" panose="020B0604020202020204" pitchFamily="34" charset="0"/>
              <a:buChar char="•"/>
              <a:defRPr sz="1979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4863" y="4467210"/>
            <a:ext cx="4437050" cy="5018052"/>
          </a:xfrm>
          <a:prstGeom prst="rect">
            <a:avLst/>
          </a:prstGeom>
        </p:spPr>
        <p:txBody>
          <a:bodyPr/>
          <a:lstStyle>
            <a:lvl1pPr marL="282721" indent="-282721">
              <a:lnSpc>
                <a:spcPct val="100000"/>
              </a:lnSpc>
              <a:buFont typeface="Arial" panose="020B0604020202020204" pitchFamily="34" charset="0"/>
              <a:buChar char="•"/>
              <a:defRPr sz="1979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897454" y="4467210"/>
            <a:ext cx="4437050" cy="5018052"/>
          </a:xfrm>
          <a:prstGeom prst="rect">
            <a:avLst/>
          </a:prstGeom>
        </p:spPr>
        <p:txBody>
          <a:bodyPr/>
          <a:lstStyle>
            <a:lvl1pPr marL="282721" indent="-282721">
              <a:lnSpc>
                <a:spcPct val="100000"/>
              </a:lnSpc>
              <a:buFont typeface="Arial" panose="020B0604020202020204" pitchFamily="34" charset="0"/>
              <a:buChar char="•"/>
              <a:defRPr sz="1979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56251" y="2448521"/>
            <a:ext cx="4437050" cy="542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41"/>
              </a:lnSpc>
              <a:buNone/>
              <a:defRPr sz="2638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39081" y="2448521"/>
            <a:ext cx="4437050" cy="542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41"/>
              </a:lnSpc>
              <a:buNone/>
              <a:defRPr sz="2638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51672" y="2448521"/>
            <a:ext cx="4437050" cy="542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41"/>
              </a:lnSpc>
              <a:buNone/>
              <a:defRPr sz="2638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400" y="3239683"/>
            <a:ext cx="4437050" cy="8705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70"/>
              </a:lnSpc>
              <a:buNone/>
              <a:defRPr sz="2309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ts val="2441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875991" y="3239683"/>
            <a:ext cx="4437050" cy="8705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70"/>
              </a:lnSpc>
              <a:buNone/>
              <a:defRPr sz="2309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ts val="2441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DD98D-7818-9639-1A54-74783E4E9A92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A848-EAED-E108-D0E7-148FA67358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717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15894733" y="9684238"/>
            <a:ext cx="0" cy="4958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10105458" y="9684238"/>
            <a:ext cx="0" cy="4958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4322652" y="9684238"/>
            <a:ext cx="0" cy="4958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780448" y="2439137"/>
            <a:ext cx="5107408" cy="7386269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329834" y="10188603"/>
            <a:ext cx="195161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4250516" y="10116462"/>
            <a:ext cx="144271" cy="144281"/>
          </a:xfrm>
          <a:prstGeom prst="ellipse">
            <a:avLst/>
          </a:prstGeom>
          <a:solidFill>
            <a:srgbClr val="FD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10042019" y="10116462"/>
            <a:ext cx="144271" cy="144281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15822598" y="10116462"/>
            <a:ext cx="144271" cy="144281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7657744" y="2439137"/>
            <a:ext cx="5107408" cy="7386269"/>
          </a:xfrm>
          <a:prstGeom prst="roundRect">
            <a:avLst>
              <a:gd name="adj" fmla="val 6488"/>
            </a:avLst>
          </a:prstGeom>
          <a:noFill/>
          <a:ln>
            <a:solidFill>
              <a:srgbClr val="39AE70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13533758" y="2439137"/>
            <a:ext cx="5107408" cy="7386269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1556136" y="426424"/>
            <a:ext cx="13855836" cy="1608584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617" b="1" kern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4617" b="1" kern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4617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754678" y="2367777"/>
            <a:ext cx="5156026" cy="668591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7625989" y="2367777"/>
            <a:ext cx="5156026" cy="668591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13520146" y="2367777"/>
            <a:ext cx="5156026" cy="668591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6251" y="3239683"/>
            <a:ext cx="4437050" cy="8705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70"/>
              </a:lnSpc>
              <a:buNone/>
              <a:defRPr sz="2309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ts val="2441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2272" y="4467210"/>
            <a:ext cx="4437050" cy="5018052"/>
          </a:xfrm>
          <a:prstGeom prst="rect">
            <a:avLst/>
          </a:prstGeom>
        </p:spPr>
        <p:txBody>
          <a:bodyPr/>
          <a:lstStyle>
            <a:lvl1pPr marL="282721" indent="-282721">
              <a:lnSpc>
                <a:spcPct val="100000"/>
              </a:lnSpc>
              <a:buFont typeface="Arial" panose="020B0604020202020204" pitchFamily="34" charset="0"/>
              <a:buChar char="•"/>
              <a:defRPr sz="1979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4863" y="4467210"/>
            <a:ext cx="4437050" cy="5018052"/>
          </a:xfrm>
          <a:prstGeom prst="rect">
            <a:avLst/>
          </a:prstGeom>
        </p:spPr>
        <p:txBody>
          <a:bodyPr/>
          <a:lstStyle>
            <a:lvl1pPr marL="282721" indent="-282721">
              <a:lnSpc>
                <a:spcPct val="100000"/>
              </a:lnSpc>
              <a:buFont typeface="Arial" panose="020B0604020202020204" pitchFamily="34" charset="0"/>
              <a:buChar char="•"/>
              <a:defRPr sz="1979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897454" y="4467210"/>
            <a:ext cx="4437050" cy="5018052"/>
          </a:xfrm>
          <a:prstGeom prst="rect">
            <a:avLst/>
          </a:prstGeom>
        </p:spPr>
        <p:txBody>
          <a:bodyPr/>
          <a:lstStyle>
            <a:lvl1pPr marL="282721" indent="-282721">
              <a:lnSpc>
                <a:spcPct val="100000"/>
              </a:lnSpc>
              <a:buFont typeface="Arial" panose="020B0604020202020204" pitchFamily="34" charset="0"/>
              <a:buChar char="•"/>
              <a:defRPr sz="1979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56251" y="2448521"/>
            <a:ext cx="4437050" cy="542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41"/>
              </a:lnSpc>
              <a:buNone/>
              <a:defRPr sz="2638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39081" y="2448521"/>
            <a:ext cx="4437050" cy="542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41"/>
              </a:lnSpc>
              <a:buNone/>
              <a:defRPr sz="2638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51672" y="2448521"/>
            <a:ext cx="4437050" cy="542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41"/>
              </a:lnSpc>
              <a:buNone/>
              <a:defRPr sz="2638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400" y="3239683"/>
            <a:ext cx="4437050" cy="8705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70"/>
              </a:lnSpc>
              <a:buNone/>
              <a:defRPr sz="2309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ts val="2441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875991" y="3239683"/>
            <a:ext cx="4437050" cy="8705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70"/>
              </a:lnSpc>
              <a:buNone/>
              <a:defRPr sz="2309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ts val="2441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2A994-494C-5C01-D019-F4722E51DDA5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D5DE3-A0E5-C324-F94A-96E17D9C52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8065" y="10400802"/>
            <a:ext cx="1173765" cy="6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315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15894733" y="9684238"/>
            <a:ext cx="0" cy="4958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10105458" y="9684238"/>
            <a:ext cx="0" cy="4958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4322652" y="9684238"/>
            <a:ext cx="0" cy="4958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780448" y="2439137"/>
            <a:ext cx="5107408" cy="7386269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329834" y="10188603"/>
            <a:ext cx="195161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4250516" y="10116462"/>
            <a:ext cx="144271" cy="144281"/>
          </a:xfrm>
          <a:prstGeom prst="ellipse">
            <a:avLst/>
          </a:prstGeom>
          <a:solidFill>
            <a:srgbClr val="FD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10042019" y="10116462"/>
            <a:ext cx="144271" cy="144281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15822598" y="10116462"/>
            <a:ext cx="144271" cy="144281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7657744" y="2439137"/>
            <a:ext cx="5107408" cy="7386269"/>
          </a:xfrm>
          <a:prstGeom prst="roundRect">
            <a:avLst>
              <a:gd name="adj" fmla="val 6488"/>
            </a:avLst>
          </a:prstGeom>
          <a:noFill/>
          <a:ln>
            <a:solidFill>
              <a:srgbClr val="39AE70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13533758" y="2439137"/>
            <a:ext cx="5107408" cy="7386269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1556136" y="426424"/>
            <a:ext cx="13855836" cy="1608584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617" b="1" kern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4617" b="1" kern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4617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754678" y="2367777"/>
            <a:ext cx="5156026" cy="668591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7625989" y="2367777"/>
            <a:ext cx="5156026" cy="668591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13520146" y="2367777"/>
            <a:ext cx="5156026" cy="668591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6251" y="3239683"/>
            <a:ext cx="4437050" cy="8705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70"/>
              </a:lnSpc>
              <a:buNone/>
              <a:defRPr sz="2309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ts val="2441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2272" y="4467210"/>
            <a:ext cx="4437050" cy="5018052"/>
          </a:xfrm>
          <a:prstGeom prst="rect">
            <a:avLst/>
          </a:prstGeom>
        </p:spPr>
        <p:txBody>
          <a:bodyPr/>
          <a:lstStyle>
            <a:lvl1pPr marL="282721" indent="-282721">
              <a:lnSpc>
                <a:spcPct val="100000"/>
              </a:lnSpc>
              <a:buFont typeface="Arial" panose="020B0604020202020204" pitchFamily="34" charset="0"/>
              <a:buChar char="•"/>
              <a:defRPr sz="1979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4863" y="4467210"/>
            <a:ext cx="4437050" cy="5018052"/>
          </a:xfrm>
          <a:prstGeom prst="rect">
            <a:avLst/>
          </a:prstGeom>
        </p:spPr>
        <p:txBody>
          <a:bodyPr/>
          <a:lstStyle>
            <a:lvl1pPr marL="282721" indent="-282721">
              <a:lnSpc>
                <a:spcPct val="100000"/>
              </a:lnSpc>
              <a:buFont typeface="Arial" panose="020B0604020202020204" pitchFamily="34" charset="0"/>
              <a:buChar char="•"/>
              <a:defRPr sz="1979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897454" y="4467210"/>
            <a:ext cx="4437050" cy="5018052"/>
          </a:xfrm>
          <a:prstGeom prst="rect">
            <a:avLst/>
          </a:prstGeom>
        </p:spPr>
        <p:txBody>
          <a:bodyPr/>
          <a:lstStyle>
            <a:lvl1pPr marL="282721" indent="-282721">
              <a:lnSpc>
                <a:spcPct val="100000"/>
              </a:lnSpc>
              <a:buFont typeface="Arial" panose="020B0604020202020204" pitchFamily="34" charset="0"/>
              <a:buChar char="•"/>
              <a:defRPr sz="1979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282721" marR="0" lvl="0" indent="-282721" algn="l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56251" y="2448521"/>
            <a:ext cx="4437050" cy="542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41"/>
              </a:lnSpc>
              <a:buNone/>
              <a:defRPr sz="2638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39081" y="2448521"/>
            <a:ext cx="4437050" cy="542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41"/>
              </a:lnSpc>
              <a:buNone/>
              <a:defRPr sz="2638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51672" y="2448521"/>
            <a:ext cx="4437050" cy="542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41"/>
              </a:lnSpc>
              <a:buNone/>
              <a:defRPr sz="2638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400" y="3239683"/>
            <a:ext cx="4437050" cy="8705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70"/>
              </a:lnSpc>
              <a:buNone/>
              <a:defRPr sz="2309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ts val="2441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875991" y="3239683"/>
            <a:ext cx="4437050" cy="8705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70"/>
              </a:lnSpc>
              <a:buNone/>
              <a:defRPr sz="2309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ts val="2441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1B5DF-8373-3682-C1D9-77D34F9DFD92}"/>
              </a:ext>
            </a:extLst>
          </p:cNvPr>
          <p:cNvSpPr txBox="1"/>
          <p:nvPr userDrawn="1"/>
        </p:nvSpPr>
        <p:spPr>
          <a:xfrm>
            <a:off x="1812760" y="10560325"/>
            <a:ext cx="4374454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649" b="0" i="0" u="none" strike="noStrike" kern="1200" cap="none" spc="495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649" b="0" i="0" u="none" strike="noStrike" kern="1200" cap="none" spc="495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2F203C21-76B4-062B-9828-209C84037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305" y="10412565"/>
            <a:ext cx="1094973" cy="6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22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322B-C5DD-03B6-28B1-7E1611DA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6A99-EE44-C463-1E68-3C81BFE4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F5E-27B4-4298-8D81-9607A2203A08}" type="datetimeFigureOut">
              <a:rPr lang="ro-RO" smtClean="0"/>
              <a:t>19.03.2026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A7DC9-983F-295F-D981-C77A5294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8322C-FB3B-26B3-67A0-00528AB8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0DC3-76CC-4F7D-B9B4-2AFF35B91AE5}" type="slidenum">
              <a:rPr lang="ro-RO" smtClean="0"/>
              <a:t>‹#›</a:t>
            </a:fld>
            <a:endParaRPr lang="ro-R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9C5529-2340-7446-9034-57922FB1C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5549" y="4629764"/>
            <a:ext cx="3321888" cy="3322122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117E174-0D38-C541-892C-4412E44A61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5413" y="4629764"/>
            <a:ext cx="3321888" cy="3322122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89A87D-44F0-724A-ABC0-C308064E36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41037" y="4629764"/>
            <a:ext cx="3321888" cy="3322122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D13D667-DA12-9B40-A1AB-41D7C217C1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117341" y="4629764"/>
            <a:ext cx="3321888" cy="3322122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5139928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7BC1-8191-438F-5DA3-A6F06DE5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31C64-C56C-7CED-1006-B1C0109E5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88675-CDDD-8F00-9C04-4CE38668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D6D0-7661-6446-B648-EE1BB74DBC10}" type="datetimeFigureOut">
              <a:rPr lang="en-RO" smtClean="0"/>
              <a:t>03/19/2026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3E0A8-6C99-95CC-4B7E-240B6B67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00ED2-76E2-74E7-099C-0AE7C9ED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1F8-073F-1144-BEDC-1D682C40A97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3401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904" y="2342153"/>
            <a:ext cx="8544243" cy="161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808" y="4272421"/>
            <a:ext cx="7036435" cy="19267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008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77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3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42" y="4844870"/>
            <a:ext cx="8544243" cy="1497442"/>
          </a:xfrm>
        </p:spPr>
        <p:txBody>
          <a:bodyPr anchor="t"/>
          <a:lstStyle>
            <a:lvl1pPr algn="l">
              <a:defRPr sz="439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042" y="3195590"/>
            <a:ext cx="8544243" cy="1649280"/>
          </a:xfrm>
        </p:spPr>
        <p:txBody>
          <a:bodyPr anchor="b"/>
          <a:lstStyle>
            <a:lvl1pPr marL="0" indent="0">
              <a:buNone/>
              <a:defRPr sz="2199">
                <a:solidFill>
                  <a:schemeClr val="tx1">
                    <a:tint val="75000"/>
                  </a:schemeClr>
                </a:solidFill>
              </a:defRPr>
            </a:lvl1pPr>
            <a:lvl2pPr marL="502600" indent="0">
              <a:buNone/>
              <a:defRPr sz="1979">
                <a:solidFill>
                  <a:schemeClr val="tx1">
                    <a:tint val="75000"/>
                  </a:schemeClr>
                </a:solidFill>
              </a:defRPr>
            </a:lvl2pPr>
            <a:lvl3pPr marL="1005200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3pPr>
            <a:lvl4pPr marL="1507800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4pPr>
            <a:lvl5pPr marL="2010400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5pPr>
            <a:lvl6pPr marL="2513000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6pPr>
            <a:lvl7pPr marL="3015600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7pPr>
            <a:lvl8pPr marL="3518200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8pPr>
            <a:lvl9pPr marL="4020800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6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603" y="1759233"/>
            <a:ext cx="4439655" cy="4975765"/>
          </a:xfrm>
        </p:spPr>
        <p:txBody>
          <a:bodyPr/>
          <a:lstStyle>
            <a:lvl1pPr>
              <a:defRPr sz="3078"/>
            </a:lvl1pPr>
            <a:lvl2pPr>
              <a:defRPr sz="2638"/>
            </a:lvl2pPr>
            <a:lvl3pPr>
              <a:defRPr sz="2199"/>
            </a:lvl3pPr>
            <a:lvl4pPr>
              <a:defRPr sz="1979"/>
            </a:lvl4pPr>
            <a:lvl5pPr>
              <a:defRPr sz="1979"/>
            </a:lvl5pPr>
            <a:lvl6pPr>
              <a:defRPr sz="1979"/>
            </a:lvl6pPr>
            <a:lvl7pPr>
              <a:defRPr sz="1979"/>
            </a:lvl7pPr>
            <a:lvl8pPr>
              <a:defRPr sz="1979"/>
            </a:lvl8pPr>
            <a:lvl9pPr>
              <a:defRPr sz="19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792" y="1759233"/>
            <a:ext cx="4439655" cy="4975765"/>
          </a:xfrm>
        </p:spPr>
        <p:txBody>
          <a:bodyPr/>
          <a:lstStyle>
            <a:lvl1pPr>
              <a:defRPr sz="3078"/>
            </a:lvl1pPr>
            <a:lvl2pPr>
              <a:defRPr sz="2638"/>
            </a:lvl2pPr>
            <a:lvl3pPr>
              <a:defRPr sz="2199"/>
            </a:lvl3pPr>
            <a:lvl4pPr>
              <a:defRPr sz="1979"/>
            </a:lvl4pPr>
            <a:lvl5pPr>
              <a:defRPr sz="1979"/>
            </a:lvl5pPr>
            <a:lvl6pPr>
              <a:defRPr sz="1979"/>
            </a:lvl6pPr>
            <a:lvl7pPr>
              <a:defRPr sz="1979"/>
            </a:lvl7pPr>
            <a:lvl8pPr>
              <a:defRPr sz="1979"/>
            </a:lvl8pPr>
            <a:lvl9pPr>
              <a:defRPr sz="19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57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641" y="1726550"/>
            <a:ext cx="9843135" cy="578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EuclidCircularA-Bold"/>
                <a:cs typeface="EuclidCircularA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603" y="301932"/>
            <a:ext cx="9046845" cy="125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603" y="1759233"/>
            <a:ext cx="9046845" cy="4975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603" y="6988062"/>
            <a:ext cx="2345478" cy="401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4451" y="6988062"/>
            <a:ext cx="3183149" cy="401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3969" y="6988062"/>
            <a:ext cx="2345478" cy="401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3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1005200" rtl="0" eaLnBrk="1" latinLnBrk="0" hangingPunct="1">
        <a:spcBef>
          <a:spcPct val="0"/>
        </a:spcBef>
        <a:buNone/>
        <a:defRPr sz="48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50" indent="-376950" algn="l" defTabSz="1005200" rtl="0" eaLnBrk="1" latinLnBrk="0" hangingPunct="1">
        <a:spcBef>
          <a:spcPct val="20000"/>
        </a:spcBef>
        <a:buFont typeface="Arial" pitchFamily="34" charset="0"/>
        <a:buChar char="•"/>
        <a:defRPr sz="3518" kern="1200">
          <a:solidFill>
            <a:schemeClr val="tx1"/>
          </a:solidFill>
          <a:latin typeface="+mn-lt"/>
          <a:ea typeface="+mn-ea"/>
          <a:cs typeface="+mn-cs"/>
        </a:defRPr>
      </a:lvl1pPr>
      <a:lvl2pPr marL="816725" indent="-314125" algn="l" defTabSz="1005200" rtl="0" eaLnBrk="1" latinLnBrk="0" hangingPunct="1">
        <a:spcBef>
          <a:spcPct val="20000"/>
        </a:spcBef>
        <a:buFont typeface="Arial" pitchFamily="34" charset="0"/>
        <a:buChar char="–"/>
        <a:defRPr sz="3078" kern="1200">
          <a:solidFill>
            <a:schemeClr val="tx1"/>
          </a:solidFill>
          <a:latin typeface="+mn-lt"/>
          <a:ea typeface="+mn-ea"/>
          <a:cs typeface="+mn-cs"/>
        </a:defRPr>
      </a:lvl2pPr>
      <a:lvl3pPr marL="1256500" indent="-251300" algn="l" defTabSz="1005200" rtl="0" eaLnBrk="1" latinLnBrk="0" hangingPunct="1">
        <a:spcBef>
          <a:spcPct val="20000"/>
        </a:spcBef>
        <a:buFont typeface="Arial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1759100" indent="-251300" algn="l" defTabSz="1005200" rtl="0" eaLnBrk="1" latinLnBrk="0" hangingPunct="1">
        <a:spcBef>
          <a:spcPct val="20000"/>
        </a:spcBef>
        <a:buFont typeface="Arial" pitchFamily="34" charset="0"/>
        <a:buChar char="–"/>
        <a:defRPr sz="2199" kern="1200">
          <a:solidFill>
            <a:schemeClr val="tx1"/>
          </a:solidFill>
          <a:latin typeface="+mn-lt"/>
          <a:ea typeface="+mn-ea"/>
          <a:cs typeface="+mn-cs"/>
        </a:defRPr>
      </a:lvl4pPr>
      <a:lvl5pPr marL="2261700" indent="-251300" algn="l" defTabSz="1005200" rtl="0" eaLnBrk="1" latinLnBrk="0" hangingPunct="1">
        <a:spcBef>
          <a:spcPct val="20000"/>
        </a:spcBef>
        <a:buFont typeface="Arial" pitchFamily="34" charset="0"/>
        <a:buChar char="»"/>
        <a:defRPr sz="2199" kern="1200">
          <a:solidFill>
            <a:schemeClr val="tx1"/>
          </a:solidFill>
          <a:latin typeface="+mn-lt"/>
          <a:ea typeface="+mn-ea"/>
          <a:cs typeface="+mn-cs"/>
        </a:defRPr>
      </a:lvl5pPr>
      <a:lvl6pPr marL="2764300" indent="-251300" algn="l" defTabSz="1005200" rtl="0" eaLnBrk="1" latinLnBrk="0" hangingPunct="1">
        <a:spcBef>
          <a:spcPct val="20000"/>
        </a:spcBef>
        <a:buFont typeface="Arial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6pPr>
      <a:lvl7pPr marL="3266900" indent="-251300" algn="l" defTabSz="1005200" rtl="0" eaLnBrk="1" latinLnBrk="0" hangingPunct="1">
        <a:spcBef>
          <a:spcPct val="20000"/>
        </a:spcBef>
        <a:buFont typeface="Arial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7pPr>
      <a:lvl8pPr marL="3769500" indent="-251300" algn="l" defTabSz="1005200" rtl="0" eaLnBrk="1" latinLnBrk="0" hangingPunct="1">
        <a:spcBef>
          <a:spcPct val="20000"/>
        </a:spcBef>
        <a:buFont typeface="Arial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8pPr>
      <a:lvl9pPr marL="4272100" indent="-251300" algn="l" defTabSz="1005200" rtl="0" eaLnBrk="1" latinLnBrk="0" hangingPunct="1">
        <a:spcBef>
          <a:spcPct val="20000"/>
        </a:spcBef>
        <a:buFont typeface="Arial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200" rtl="0" eaLnBrk="1" latinLnBrk="0" hangingPunct="1">
        <a:defRPr sz="1979" kern="1200">
          <a:solidFill>
            <a:schemeClr val="tx1"/>
          </a:solidFill>
          <a:latin typeface="+mn-lt"/>
          <a:ea typeface="+mn-ea"/>
          <a:cs typeface="+mn-cs"/>
        </a:defRPr>
      </a:lvl1pPr>
      <a:lvl2pPr marL="502600" algn="l" defTabSz="1005200" rtl="0" eaLnBrk="1" latinLnBrk="0" hangingPunct="1">
        <a:defRPr sz="1979" kern="1200">
          <a:solidFill>
            <a:schemeClr val="tx1"/>
          </a:solidFill>
          <a:latin typeface="+mn-lt"/>
          <a:ea typeface="+mn-ea"/>
          <a:cs typeface="+mn-cs"/>
        </a:defRPr>
      </a:lvl2pPr>
      <a:lvl3pPr marL="1005200" algn="l" defTabSz="1005200" rtl="0" eaLnBrk="1" latinLnBrk="0" hangingPunct="1">
        <a:defRPr sz="1979" kern="1200">
          <a:solidFill>
            <a:schemeClr val="tx1"/>
          </a:solidFill>
          <a:latin typeface="+mn-lt"/>
          <a:ea typeface="+mn-ea"/>
          <a:cs typeface="+mn-cs"/>
        </a:defRPr>
      </a:lvl3pPr>
      <a:lvl4pPr marL="1507800" algn="l" defTabSz="1005200" rtl="0" eaLnBrk="1" latinLnBrk="0" hangingPunct="1">
        <a:defRPr sz="1979" kern="1200">
          <a:solidFill>
            <a:schemeClr val="tx1"/>
          </a:solidFill>
          <a:latin typeface="+mn-lt"/>
          <a:ea typeface="+mn-ea"/>
          <a:cs typeface="+mn-cs"/>
        </a:defRPr>
      </a:lvl4pPr>
      <a:lvl5pPr marL="2010400" algn="l" defTabSz="1005200" rtl="0" eaLnBrk="1" latinLnBrk="0" hangingPunct="1">
        <a:defRPr sz="1979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0" algn="l" defTabSz="1005200" rtl="0" eaLnBrk="1" latinLnBrk="0" hangingPunct="1">
        <a:defRPr sz="1979" kern="1200">
          <a:solidFill>
            <a:schemeClr val="tx1"/>
          </a:solidFill>
          <a:latin typeface="+mn-lt"/>
          <a:ea typeface="+mn-ea"/>
          <a:cs typeface="+mn-cs"/>
        </a:defRPr>
      </a:lvl6pPr>
      <a:lvl7pPr marL="3015600" algn="l" defTabSz="1005200" rtl="0" eaLnBrk="1" latinLnBrk="0" hangingPunct="1">
        <a:defRPr sz="1979" kern="1200">
          <a:solidFill>
            <a:schemeClr val="tx1"/>
          </a:solidFill>
          <a:latin typeface="+mn-lt"/>
          <a:ea typeface="+mn-ea"/>
          <a:cs typeface="+mn-cs"/>
        </a:defRPr>
      </a:lvl7pPr>
      <a:lvl8pPr marL="3518200" algn="l" defTabSz="1005200" rtl="0" eaLnBrk="1" latinLnBrk="0" hangingPunct="1">
        <a:defRPr sz="1979" kern="1200">
          <a:solidFill>
            <a:schemeClr val="tx1"/>
          </a:solidFill>
          <a:latin typeface="+mn-lt"/>
          <a:ea typeface="+mn-ea"/>
          <a:cs typeface="+mn-cs"/>
        </a:defRPr>
      </a:lvl8pPr>
      <a:lvl9pPr marL="4020800" algn="l" defTabSz="1005200" rtl="0" eaLnBrk="1" latinLnBrk="0" hangingPunct="1">
        <a:defRPr sz="19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9F89D-28B6-41FC-8884-D8143F0DD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87A5-41E3-2B4D-9577-8608C31F053A}" type="datetimeFigureOut">
              <a:rPr lang="en-RO" smtClean="0"/>
              <a:t>03/19/2026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3CA0-EB38-0C6C-6B5C-9DC8FD3A4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2944-F9FC-A95D-924A-85E37902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EEE0-6CCE-FD46-A74F-B66F52B7568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04947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  <p:sldLayoutId id="2147483715" r:id="rId37"/>
    <p:sldLayoutId id="2147483716" r:id="rId38"/>
    <p:sldLayoutId id="2147483717" r:id="rId39"/>
    <p:sldLayoutId id="2147483718" r:id="rId40"/>
    <p:sldLayoutId id="2147483719" r:id="rId41"/>
    <p:sldLayoutId id="2147483720" r:id="rId42"/>
    <p:sldLayoutId id="2147483721" r:id="rId43"/>
    <p:sldLayoutId id="2147483722" r:id="rId44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/databrowser/view/ten00062__custom_15820005/default/table?lang=en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0E4C46A-A402-CACB-8862-7C26347702A5}"/>
              </a:ext>
            </a:extLst>
          </p:cNvPr>
          <p:cNvSpPr txBox="1"/>
          <p:nvPr/>
        </p:nvSpPr>
        <p:spPr>
          <a:xfrm>
            <a:off x="1517650" y="4816475"/>
            <a:ext cx="1094342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507846" rtl="0">
              <a:defRPr/>
            </a:pPr>
            <a:r>
              <a:rPr lang="en-US" sz="7000" b="1" kern="1200" dirty="0">
                <a:solidFill>
                  <a:prstClr val="white"/>
                </a:solidFill>
                <a:latin typeface="Arial" panose="020B0604020202020204" pitchFamily="34" charset="0"/>
                <a:ea typeface="Euclid Circular A" panose="020B0504000000000000" pitchFamily="34" charset="77"/>
                <a:cs typeface="Arial" panose="020B0604020202020204" pitchFamily="34" charset="0"/>
              </a:rPr>
              <a:t>The Romanian DRS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AE13E-5D66-ED0F-8409-AD9E1AFB10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8065" y="10400469"/>
            <a:ext cx="1173765" cy="6673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6B745-59AA-591F-8151-C72C14BE39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533"/>
          <a:stretch/>
        </p:blipFill>
        <p:spPr>
          <a:xfrm>
            <a:off x="16128157" y="846591"/>
            <a:ext cx="3975944" cy="9493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0A6F1-997D-7FFF-BA87-005CEAB018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999"/>
          <a:stretch/>
        </p:blipFill>
        <p:spPr>
          <a:xfrm>
            <a:off x="15014907" y="5035395"/>
            <a:ext cx="3751911" cy="62735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EF495F-9DCA-7FA8-D59A-C6996591B3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557"/>
          <a:stretch/>
        </p:blipFill>
        <p:spPr>
          <a:xfrm>
            <a:off x="8832591" y="4110138"/>
            <a:ext cx="5680058" cy="71988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23C8FD-C89C-BA97-012E-BC22862BF7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8065" y="10400469"/>
            <a:ext cx="1173765" cy="6673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9B0690-8484-4BE2-24F7-DADEA2646C29}"/>
              </a:ext>
            </a:extLst>
          </p:cNvPr>
          <p:cNvSpPr txBox="1"/>
          <p:nvPr/>
        </p:nvSpPr>
        <p:spPr>
          <a:xfrm>
            <a:off x="1731830" y="10549455"/>
            <a:ext cx="527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err="1"/>
              <a:t>Proprietary</a:t>
            </a:r>
            <a:r>
              <a:rPr lang="ro-RO" b="1" dirty="0"/>
              <a:t>. For </a:t>
            </a:r>
            <a:r>
              <a:rPr lang="ro-RO" b="1" dirty="0" err="1"/>
              <a:t>informational</a:t>
            </a:r>
            <a:r>
              <a:rPr lang="ro-RO" b="1" dirty="0"/>
              <a:t> </a:t>
            </a:r>
            <a:r>
              <a:rPr lang="ro-RO" b="1" dirty="0" err="1"/>
              <a:t>purposes</a:t>
            </a:r>
            <a:r>
              <a:rPr lang="ro-RO" b="1" dirty="0"/>
              <a:t> </a:t>
            </a:r>
            <a:r>
              <a:rPr lang="ro-RO" b="1" dirty="0" err="1"/>
              <a:t>only</a:t>
            </a:r>
            <a:r>
              <a:rPr lang="ro-RO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101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0E4C46A-A402-CACB-8862-7C26347702A5}"/>
              </a:ext>
            </a:extLst>
          </p:cNvPr>
          <p:cNvSpPr txBox="1"/>
          <p:nvPr/>
        </p:nvSpPr>
        <p:spPr>
          <a:xfrm>
            <a:off x="6242050" y="4893409"/>
            <a:ext cx="7385125" cy="1462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507846" rtl="0">
              <a:defRPr/>
            </a:pPr>
            <a:r>
              <a:rPr lang="en-US" sz="8905" b="1" kern="120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THANK YOU!</a:t>
            </a:r>
            <a:endParaRPr lang="en-US" sz="2638" b="1" kern="1200" dirty="0">
              <a:solidFill>
                <a:prstClr val="black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C097ED-3C2E-7945-3DDA-48560FFD4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47365"/>
          <a:stretch/>
        </p:blipFill>
        <p:spPr>
          <a:xfrm>
            <a:off x="16806671" y="544065"/>
            <a:ext cx="3297430" cy="9493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2390C1-B8F1-896F-067C-17E5DA748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999"/>
          <a:stretch/>
        </p:blipFill>
        <p:spPr>
          <a:xfrm>
            <a:off x="1934677" y="5035395"/>
            <a:ext cx="3751911" cy="6273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76115E-7970-2A14-1054-57368B6FDE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557"/>
          <a:stretch/>
        </p:blipFill>
        <p:spPr>
          <a:xfrm>
            <a:off x="10717350" y="4110138"/>
            <a:ext cx="5680058" cy="71988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472805-58E4-BEBA-92DE-FD00BD0739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8065" y="10400469"/>
            <a:ext cx="1173765" cy="667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F60D93-BC4C-1A6F-7A9D-A127638B06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8065" y="10400469"/>
            <a:ext cx="1173765" cy="6673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1692C8-066F-5678-1992-70083C5DC9F7}"/>
              </a:ext>
            </a:extLst>
          </p:cNvPr>
          <p:cNvSpPr txBox="1"/>
          <p:nvPr/>
        </p:nvSpPr>
        <p:spPr>
          <a:xfrm>
            <a:off x="1731830" y="10549455"/>
            <a:ext cx="527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err="1"/>
              <a:t>Proprietary</a:t>
            </a:r>
            <a:r>
              <a:rPr lang="ro-RO" b="1" dirty="0"/>
              <a:t>. For </a:t>
            </a:r>
            <a:r>
              <a:rPr lang="ro-RO" b="1" dirty="0" err="1"/>
              <a:t>informational</a:t>
            </a:r>
            <a:r>
              <a:rPr lang="ro-RO" b="1" dirty="0"/>
              <a:t> </a:t>
            </a:r>
            <a:r>
              <a:rPr lang="ro-RO" b="1" dirty="0" err="1"/>
              <a:t>purposes</a:t>
            </a:r>
            <a:r>
              <a:rPr lang="ro-RO" b="1" dirty="0"/>
              <a:t> </a:t>
            </a:r>
            <a:r>
              <a:rPr lang="ro-RO" b="1" dirty="0" err="1"/>
              <a:t>only</a:t>
            </a:r>
            <a:r>
              <a:rPr lang="ro-RO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94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AA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C3A9F3-3044-4938-1BD8-645914BCFCD5}"/>
              </a:ext>
            </a:extLst>
          </p:cNvPr>
          <p:cNvSpPr/>
          <p:nvPr/>
        </p:nvSpPr>
        <p:spPr>
          <a:xfrm>
            <a:off x="984250" y="728068"/>
            <a:ext cx="8609336" cy="98796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482261"/>
              </p:ext>
            </p:extLst>
          </p:nvPr>
        </p:nvGraphicFramePr>
        <p:xfrm>
          <a:off x="11656539" y="3152122"/>
          <a:ext cx="8027225" cy="7094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9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301">
                <a:tc>
                  <a:txBody>
                    <a:bodyPr/>
                    <a:lstStyle/>
                    <a:p>
                      <a:pPr marR="14351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b="1" dirty="0">
                          <a:latin typeface="Arial"/>
                        </a:rPr>
                        <a:t>202</a:t>
                      </a:r>
                      <a:r>
                        <a:rPr lang="en-US" sz="2800" b="1" dirty="0">
                          <a:latin typeface="Arial"/>
                        </a:rPr>
                        <a:t>2</a:t>
                      </a:r>
                      <a:r>
                        <a:rPr sz="2800" b="1" dirty="0">
                          <a:latin typeface="Arial"/>
                        </a:rPr>
                        <a:t>*</a:t>
                      </a:r>
                      <a:endParaRPr sz="2800" dirty="0">
                        <a:latin typeface="Arial"/>
                      </a:endParaRPr>
                    </a:p>
                  </a:txBody>
                  <a:tcPr marL="0" marR="0" marT="3048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b="1" dirty="0">
                          <a:latin typeface="Arial"/>
                        </a:rPr>
                        <a:t>2024</a:t>
                      </a:r>
                      <a:endParaRPr sz="2800" dirty="0">
                        <a:latin typeface="Arial"/>
                      </a:endParaRPr>
                    </a:p>
                  </a:txBody>
                  <a:tcPr marL="0" marR="0" marT="3048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b="1" dirty="0">
                          <a:latin typeface="Arial"/>
                        </a:rPr>
                        <a:t>2025</a:t>
                      </a:r>
                      <a:endParaRPr sz="2800" dirty="0">
                        <a:latin typeface="Arial"/>
                      </a:endParaRPr>
                    </a:p>
                  </a:txBody>
                  <a:tcPr marL="0" marR="0" marT="30480" marB="0">
                    <a:noFill/>
                  </a:tcPr>
                </a:tc>
                <a:tc>
                  <a:txBody>
                    <a:bodyPr/>
                    <a:lstStyle/>
                    <a:p>
                      <a:pPr marL="26162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b="1" dirty="0">
                          <a:latin typeface="Arial"/>
                        </a:rPr>
                        <a:t>2026</a:t>
                      </a:r>
                      <a:endParaRPr sz="2800" dirty="0">
                        <a:latin typeface="Arial"/>
                      </a:endParaRPr>
                    </a:p>
                  </a:txBody>
                  <a:tcPr marL="0" marR="0" marT="3048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41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endParaRPr sz="2800" b="1" dirty="0">
                        <a:latin typeface="Arial"/>
                      </a:endParaRPr>
                    </a:p>
                  </a:txBody>
                  <a:tcPr marL="0" marR="0" marT="30480" marB="0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sz="2800" dirty="0"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endParaRPr sz="2800" b="1" dirty="0">
                        <a:latin typeface="Arial"/>
                      </a:endParaRPr>
                    </a:p>
                  </a:txBody>
                  <a:tcPr marL="0" marR="0" marT="3048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endParaRPr sz="2800" b="1" dirty="0">
                        <a:latin typeface="Arial"/>
                      </a:endParaRPr>
                    </a:p>
                  </a:txBody>
                  <a:tcPr marL="0" marR="0" marT="30480" marB="0">
                    <a:noFill/>
                  </a:tcPr>
                </a:tc>
                <a:tc>
                  <a:txBody>
                    <a:bodyPr/>
                    <a:lstStyle/>
                    <a:p>
                      <a:pPr marL="261620" lvl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en-US" sz="2000" b="1" dirty="0">
                          <a:latin typeface="Arial"/>
                        </a:rPr>
                        <a:t>Targets</a:t>
                      </a:r>
                      <a:endParaRPr sz="2000" b="1" dirty="0">
                        <a:latin typeface="Arial"/>
                      </a:endParaRPr>
                    </a:p>
                  </a:txBody>
                  <a:tcPr marL="0" marR="0" marT="3048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704246"/>
                  </a:ext>
                </a:extLst>
              </a:tr>
              <a:tr h="138040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en-US" sz="28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30%</a:t>
                      </a:r>
                    </a:p>
                  </a:txBody>
                  <a:tcPr marL="0" marR="0" marT="304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sz="2800" dirty="0"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54610" lvl="0" algn="ctr">
                        <a:lnSpc>
                          <a:spcPct val="100000"/>
                        </a:lnSpc>
                        <a:spcBef>
                          <a:spcPts val="2410"/>
                        </a:spcBef>
                        <a:buNone/>
                      </a:pPr>
                      <a:r>
                        <a:rPr lang="en-US" sz="2800" b="1" dirty="0">
                          <a:latin typeface="Arial"/>
                        </a:rPr>
                        <a:t>53%</a:t>
                      </a:r>
                      <a:endParaRPr lang="en-US" sz="2800" b="0" dirty="0">
                        <a:latin typeface="Arial"/>
                      </a:endParaRPr>
                    </a:p>
                    <a:p>
                      <a:pPr marR="54610" lvl="0" algn="ctr">
                        <a:lnSpc>
                          <a:spcPct val="100000"/>
                        </a:lnSpc>
                        <a:spcBef>
                          <a:spcPts val="2410"/>
                        </a:spcBef>
                        <a:buNone/>
                      </a:pPr>
                      <a:r>
                        <a:rPr lang="en-US" sz="2000" b="1" dirty="0">
                          <a:latin typeface="Arial"/>
                        </a:rPr>
                        <a:t>(Target - 65%)</a:t>
                      </a:r>
                      <a:endParaRPr lang="en-US" sz="2000" b="0" dirty="0">
                        <a:latin typeface="Arial"/>
                      </a:endParaRPr>
                    </a:p>
                  </a:txBody>
                  <a:tcPr marL="0" marR="0" marT="304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b="1" dirty="0"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Arial"/>
                        </a:rPr>
                        <a:t>86%</a:t>
                      </a:r>
                      <a:endParaRPr lang="en-US" sz="2800" b="0" dirty="0">
                        <a:latin typeface="Arial"/>
                      </a:endParaRPr>
                    </a:p>
                    <a:p>
                      <a:pPr marL="0" marR="5461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4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(Target - 75%)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endParaRPr sz="2800" b="1" spc="-20" dirty="0">
                        <a:solidFill>
                          <a:srgbClr val="FFDF1C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04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Arial"/>
                        </a:rPr>
                        <a:t>85%</a:t>
                      </a:r>
                      <a:endParaRPr lang="en-US" sz="2800" b="0" dirty="0">
                        <a:latin typeface="Arial"/>
                      </a:endParaRPr>
                    </a:p>
                    <a:p>
                      <a:pPr marL="261620" lvl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endParaRPr sz="2800" b="1" spc="-2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04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73287"/>
                  </a:ext>
                </a:extLst>
              </a:tr>
              <a:tr h="1831090">
                <a:tc>
                  <a:txBody>
                    <a:bodyPr/>
                    <a:lstStyle/>
                    <a:p>
                      <a:pPr marR="143510" algn="ctr">
                        <a:lnSpc>
                          <a:spcPct val="100000"/>
                        </a:lnSpc>
                        <a:spcBef>
                          <a:spcPts val="2415"/>
                        </a:spcBef>
                      </a:pPr>
                      <a:r>
                        <a:rPr lang="en-US" sz="2800" b="1" dirty="0">
                          <a:latin typeface="Arial"/>
                        </a:rPr>
                        <a:t>37.5</a:t>
                      </a:r>
                      <a:r>
                        <a:rPr sz="2800" b="1" dirty="0">
                          <a:latin typeface="Arial"/>
                        </a:rPr>
                        <a:t>%</a:t>
                      </a:r>
                      <a:endParaRPr lang="en-US" sz="2800" b="1" dirty="0">
                        <a:latin typeface="Arial"/>
                      </a:endParaRPr>
                    </a:p>
                  </a:txBody>
                  <a:tcPr marL="0" marR="0" marT="3067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92455">
                        <a:lnSpc>
                          <a:spcPct val="100000"/>
                        </a:lnSpc>
                        <a:spcBef>
                          <a:spcPts val="2745"/>
                        </a:spcBef>
                      </a:pPr>
                      <a:endParaRPr lang="en-GB" sz="2800" dirty="0">
                        <a:latin typeface="Arial"/>
                        <a:cs typeface="Arial"/>
                      </a:endParaRPr>
                    </a:p>
                  </a:txBody>
                  <a:tcPr marL="0" marR="0" marT="348615" marB="0">
                    <a:noFill/>
                  </a:tcPr>
                </a:tc>
                <a:tc>
                  <a:txBody>
                    <a:bodyPr/>
                    <a:lstStyle/>
                    <a:p>
                      <a:pPr marR="54610" lvl="0" algn="ctr">
                        <a:lnSpc>
                          <a:spcPct val="100000"/>
                        </a:lnSpc>
                        <a:spcBef>
                          <a:spcPts val="2410"/>
                        </a:spcBef>
                        <a:buNone/>
                      </a:pPr>
                      <a:r>
                        <a:rPr lang="en-US" sz="2800" b="1" dirty="0">
                          <a:latin typeface="Arial"/>
                        </a:rPr>
                        <a:t>55%</a:t>
                      </a:r>
                      <a:endParaRPr lang="en-US" sz="2800" b="0" dirty="0">
                        <a:latin typeface="Arial"/>
                      </a:endParaRPr>
                    </a:p>
                    <a:p>
                      <a:pPr marR="54610" lvl="0" algn="ctr">
                        <a:lnSpc>
                          <a:spcPct val="100000"/>
                        </a:lnSpc>
                        <a:spcBef>
                          <a:spcPts val="2410"/>
                        </a:spcBef>
                        <a:buNone/>
                      </a:pPr>
                      <a:r>
                        <a:rPr lang="en-US" sz="2000" b="1" dirty="0">
                          <a:latin typeface="Arial"/>
                        </a:rPr>
                        <a:t>(Target - 65%)</a:t>
                      </a:r>
                      <a:endParaRPr lang="en-US" sz="2000" b="0" dirty="0">
                        <a:latin typeface="Arial"/>
                      </a:endParaRPr>
                    </a:p>
                  </a:txBody>
                  <a:tcPr marL="0" marR="0" marT="3060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15"/>
                        </a:spcBef>
                      </a:pPr>
                      <a:r>
                        <a:rPr lang="en-US" sz="2800" b="1" dirty="0">
                          <a:latin typeface="Arial"/>
                        </a:rPr>
                        <a:t>82%</a:t>
                      </a:r>
                    </a:p>
                    <a:p>
                      <a:pPr marL="0" marR="5461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4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(Target - 80%)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15"/>
                        </a:spcBef>
                      </a:pPr>
                      <a:endParaRPr sz="2800" b="1" dirty="0">
                        <a:latin typeface="Arial"/>
                      </a:endParaRPr>
                    </a:p>
                  </a:txBody>
                  <a:tcPr marL="0" marR="0" marT="3067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0985" algn="ctr">
                        <a:lnSpc>
                          <a:spcPct val="100000"/>
                        </a:lnSpc>
                        <a:spcBef>
                          <a:spcPts val="2415"/>
                        </a:spcBef>
                      </a:pPr>
                      <a:r>
                        <a:rPr lang="en-US" sz="2800" b="1" dirty="0">
                          <a:latin typeface="Arial"/>
                        </a:rPr>
                        <a:t>90%</a:t>
                      </a:r>
                      <a:endParaRPr sz="2800" b="1" dirty="0">
                        <a:latin typeface="Arial"/>
                      </a:endParaRPr>
                    </a:p>
                  </a:txBody>
                  <a:tcPr marL="0" marR="0" marT="30670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9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2415"/>
                        </a:spcBef>
                        <a:buNone/>
                      </a:pPr>
                      <a:r>
                        <a:rPr lang="en-US" sz="2800" b="1" spc="105" dirty="0">
                          <a:latin typeface="Arial"/>
                          <a:cs typeface="Arial"/>
                        </a:rPr>
                        <a:t>42.2%</a:t>
                      </a:r>
                      <a:endParaRPr sz="2800" b="1" spc="105" dirty="0">
                        <a:latin typeface="Arial"/>
                        <a:cs typeface="Arial"/>
                      </a:endParaRPr>
                    </a:p>
                  </a:txBody>
                  <a:tcPr marL="0" marR="0" marT="3067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92455" lvl="0">
                        <a:lnSpc>
                          <a:spcPct val="100000"/>
                        </a:lnSpc>
                        <a:spcBef>
                          <a:spcPts val="2745"/>
                        </a:spcBef>
                        <a:buNone/>
                      </a:pPr>
                      <a:endParaRPr lang="en-GB" sz="2800" dirty="0">
                        <a:latin typeface="Arial"/>
                        <a:cs typeface="Arial"/>
                      </a:endParaRPr>
                    </a:p>
                  </a:txBody>
                  <a:tcPr marL="0" marR="0" marT="348615" marB="0">
                    <a:noFill/>
                  </a:tcPr>
                </a:tc>
                <a:tc>
                  <a:txBody>
                    <a:bodyPr/>
                    <a:lstStyle/>
                    <a:p>
                      <a:pPr marR="54610" lvl="0" algn="ctr">
                        <a:lnSpc>
                          <a:spcPct val="100000"/>
                        </a:lnSpc>
                        <a:spcBef>
                          <a:spcPts val="2410"/>
                        </a:spcBef>
                        <a:buNone/>
                      </a:pPr>
                      <a:r>
                        <a:rPr lang="en-US" sz="2800" b="1" dirty="0">
                          <a:latin typeface="Arial"/>
                        </a:rPr>
                        <a:t>55%</a:t>
                      </a:r>
                      <a:endParaRPr lang="en-US" sz="2800" b="0" dirty="0">
                        <a:latin typeface="Arial"/>
                      </a:endParaRPr>
                    </a:p>
                    <a:p>
                      <a:pPr marR="54610" lvl="0" algn="ctr">
                        <a:lnSpc>
                          <a:spcPct val="100000"/>
                        </a:lnSpc>
                        <a:spcBef>
                          <a:spcPts val="2410"/>
                        </a:spcBef>
                        <a:buNone/>
                      </a:pPr>
                      <a:r>
                        <a:rPr lang="en-US" sz="2000" b="1" dirty="0">
                          <a:latin typeface="Arial"/>
                        </a:rPr>
                        <a:t>(Target - 65%)</a:t>
                      </a:r>
                      <a:endParaRPr lang="en-US" sz="2000" b="0" dirty="0">
                        <a:latin typeface="Arial"/>
                      </a:endParaRPr>
                    </a:p>
                  </a:txBody>
                  <a:tcPr marL="0" marR="0" marT="306069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2415"/>
                        </a:spcBef>
                        <a:buNone/>
                      </a:pPr>
                      <a:r>
                        <a:rPr lang="en-US" sz="2800" b="1" dirty="0">
                          <a:latin typeface="Arial"/>
                        </a:rPr>
                        <a:t>83%</a:t>
                      </a:r>
                    </a:p>
                    <a:p>
                      <a:pPr marL="0" marR="5461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4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(Target - 80%)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2415"/>
                        </a:spcBef>
                        <a:buNone/>
                      </a:pPr>
                      <a:endParaRPr sz="2800" b="1" dirty="0">
                        <a:latin typeface="Arial"/>
                      </a:endParaRPr>
                    </a:p>
                  </a:txBody>
                  <a:tcPr marL="0" marR="0" marT="3067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0985" lvl="0" algn="ctr">
                        <a:lnSpc>
                          <a:spcPct val="100000"/>
                        </a:lnSpc>
                        <a:spcBef>
                          <a:spcPts val="2415"/>
                        </a:spcBef>
                        <a:buNone/>
                      </a:pPr>
                      <a:r>
                        <a:rPr lang="en-US" sz="2800" b="1" dirty="0">
                          <a:latin typeface="Arial"/>
                        </a:rPr>
                        <a:t>90%</a:t>
                      </a:r>
                      <a:endParaRPr sz="2800" b="1" dirty="0">
                        <a:latin typeface="Arial"/>
                      </a:endParaRPr>
                    </a:p>
                  </a:txBody>
                  <a:tcPr marL="0" marR="0" marT="30670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539614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13707" y="1364034"/>
            <a:ext cx="9368594" cy="939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6000" spc="-10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RetuRO</a:t>
            </a:r>
            <a:r>
              <a:rPr lang="en-US" sz="6000" spc="-10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’s Mission</a:t>
            </a:r>
            <a:endParaRPr sz="6000" spc="-10" dirty="0">
              <a:solidFill>
                <a:srgbClr val="3AAE6F"/>
              </a:solidFill>
              <a:latin typeface="Euclid Circular A" panose="020B050400000000000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09098" y="2832239"/>
            <a:ext cx="7264425" cy="34586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RetuRO is the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sole administrator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of the Deposit Return System in Romania. </a:t>
            </a:r>
            <a:endParaRPr kumimoji="0" lang="ro-RO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kumimoji="0" lang="ro-RO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kumimoji="0" lang="ro-RO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ro-RO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mplement</a:t>
            </a:r>
            <a:r>
              <a:rPr kumimoji="0" lang="ro-RO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Romania’s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largest circular economy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project while making 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cultural shift towards sustainability.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" panose="020B050400000000000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149379" y="1364034"/>
            <a:ext cx="4712732" cy="126124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DRS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Return Rates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/>
              <a:cs typeface="Arial" panose="020B0604020202020204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22019" y="6455842"/>
            <a:ext cx="4551266" cy="4329738"/>
            <a:chOff x="1461994" y="6408616"/>
            <a:chExt cx="5431451" cy="4865237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rcRect b="739"/>
            <a:stretch/>
          </p:blipFill>
          <p:spPr>
            <a:xfrm>
              <a:off x="1461994" y="6610846"/>
              <a:ext cx="4738187" cy="466300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798330" y="6408616"/>
              <a:ext cx="4095115" cy="2978150"/>
            </a:xfrm>
            <a:custGeom>
              <a:avLst/>
              <a:gdLst/>
              <a:ahLst/>
              <a:cxnLst/>
              <a:rect l="l" t="t" r="r" b="b"/>
              <a:pathLst>
                <a:path w="4095115" h="2978150">
                  <a:moveTo>
                    <a:pt x="344639" y="637336"/>
                  </a:moveTo>
                  <a:lnTo>
                    <a:pt x="212229" y="450799"/>
                  </a:lnTo>
                  <a:lnTo>
                    <a:pt x="167906" y="422871"/>
                  </a:lnTo>
                  <a:lnTo>
                    <a:pt x="145224" y="430453"/>
                  </a:lnTo>
                  <a:lnTo>
                    <a:pt x="123507" y="452361"/>
                  </a:lnTo>
                  <a:lnTo>
                    <a:pt x="73228" y="521970"/>
                  </a:lnTo>
                  <a:lnTo>
                    <a:pt x="22466" y="591172"/>
                  </a:lnTo>
                  <a:lnTo>
                    <a:pt x="5981" y="617143"/>
                  </a:lnTo>
                  <a:lnTo>
                    <a:pt x="0" y="639089"/>
                  </a:lnTo>
                  <a:lnTo>
                    <a:pt x="4749" y="661060"/>
                  </a:lnTo>
                  <a:lnTo>
                    <a:pt x="52349" y="730580"/>
                  </a:lnTo>
                  <a:lnTo>
                    <a:pt x="84505" y="773912"/>
                  </a:lnTo>
                  <a:lnTo>
                    <a:pt x="149390" y="860221"/>
                  </a:lnTo>
                  <a:lnTo>
                    <a:pt x="182905" y="879906"/>
                  </a:lnTo>
                  <a:lnTo>
                    <a:pt x="200850" y="876071"/>
                  </a:lnTo>
                  <a:lnTo>
                    <a:pt x="247434" y="818845"/>
                  </a:lnTo>
                  <a:lnTo>
                    <a:pt x="277317" y="774788"/>
                  </a:lnTo>
                  <a:lnTo>
                    <a:pt x="306501" y="730262"/>
                  </a:lnTo>
                  <a:lnTo>
                    <a:pt x="335178" y="685419"/>
                  </a:lnTo>
                  <a:lnTo>
                    <a:pt x="342722" y="651433"/>
                  </a:lnTo>
                  <a:lnTo>
                    <a:pt x="344639" y="637336"/>
                  </a:lnTo>
                  <a:close/>
                </a:path>
                <a:path w="4095115" h="2978150">
                  <a:moveTo>
                    <a:pt x="3054794" y="221234"/>
                  </a:moveTo>
                  <a:lnTo>
                    <a:pt x="3023171" y="153212"/>
                  </a:lnTo>
                  <a:lnTo>
                    <a:pt x="2996895" y="113030"/>
                  </a:lnTo>
                  <a:lnTo>
                    <a:pt x="2942907" y="33578"/>
                  </a:lnTo>
                  <a:lnTo>
                    <a:pt x="2913735" y="0"/>
                  </a:lnTo>
                  <a:lnTo>
                    <a:pt x="2865551" y="0"/>
                  </a:lnTo>
                  <a:lnTo>
                    <a:pt x="2811856" y="64770"/>
                  </a:lnTo>
                  <a:lnTo>
                    <a:pt x="2785224" y="97332"/>
                  </a:lnTo>
                  <a:lnTo>
                    <a:pt x="2759113" y="130302"/>
                  </a:lnTo>
                  <a:lnTo>
                    <a:pt x="2737345" y="186016"/>
                  </a:lnTo>
                  <a:lnTo>
                    <a:pt x="2746057" y="211721"/>
                  </a:lnTo>
                  <a:lnTo>
                    <a:pt x="2766834" y="239407"/>
                  </a:lnTo>
                  <a:lnTo>
                    <a:pt x="2793263" y="269697"/>
                  </a:lnTo>
                  <a:lnTo>
                    <a:pt x="2818803" y="300824"/>
                  </a:lnTo>
                  <a:lnTo>
                    <a:pt x="2843276" y="332790"/>
                  </a:lnTo>
                  <a:lnTo>
                    <a:pt x="2866555" y="365569"/>
                  </a:lnTo>
                  <a:lnTo>
                    <a:pt x="2892463" y="394677"/>
                  </a:lnTo>
                  <a:lnTo>
                    <a:pt x="2917634" y="404380"/>
                  </a:lnTo>
                  <a:lnTo>
                    <a:pt x="2942564" y="394500"/>
                  </a:lnTo>
                  <a:lnTo>
                    <a:pt x="2967698" y="364832"/>
                  </a:lnTo>
                  <a:lnTo>
                    <a:pt x="2987827" y="335483"/>
                  </a:lnTo>
                  <a:lnTo>
                    <a:pt x="3008960" y="306793"/>
                  </a:lnTo>
                  <a:lnTo>
                    <a:pt x="3029813" y="277964"/>
                  </a:lnTo>
                  <a:lnTo>
                    <a:pt x="3049066" y="248196"/>
                  </a:lnTo>
                  <a:lnTo>
                    <a:pt x="3053511" y="235953"/>
                  </a:lnTo>
                  <a:lnTo>
                    <a:pt x="3054794" y="221234"/>
                  </a:lnTo>
                  <a:close/>
                </a:path>
                <a:path w="4095115" h="2978150">
                  <a:moveTo>
                    <a:pt x="3726269" y="1099426"/>
                  </a:moveTo>
                  <a:lnTo>
                    <a:pt x="3723983" y="1092454"/>
                  </a:lnTo>
                  <a:lnTo>
                    <a:pt x="3722141" y="1083373"/>
                  </a:lnTo>
                  <a:lnTo>
                    <a:pt x="3682174" y="1001331"/>
                  </a:lnTo>
                  <a:lnTo>
                    <a:pt x="3645433" y="927569"/>
                  </a:lnTo>
                  <a:lnTo>
                    <a:pt x="3631958" y="911936"/>
                  </a:lnTo>
                  <a:lnTo>
                    <a:pt x="3614724" y="906487"/>
                  </a:lnTo>
                  <a:lnTo>
                    <a:pt x="3597211" y="911466"/>
                  </a:lnTo>
                  <a:lnTo>
                    <a:pt x="3582860" y="927100"/>
                  </a:lnTo>
                  <a:lnTo>
                    <a:pt x="3571697" y="949248"/>
                  </a:lnTo>
                  <a:lnTo>
                    <a:pt x="3561562" y="971969"/>
                  </a:lnTo>
                  <a:lnTo>
                    <a:pt x="3551783" y="994905"/>
                  </a:lnTo>
                  <a:lnTo>
                    <a:pt x="3541661" y="1017676"/>
                  </a:lnTo>
                  <a:lnTo>
                    <a:pt x="3534473" y="1031887"/>
                  </a:lnTo>
                  <a:lnTo>
                    <a:pt x="3526840" y="1045933"/>
                  </a:lnTo>
                  <a:lnTo>
                    <a:pt x="3519614" y="1060119"/>
                  </a:lnTo>
                  <a:lnTo>
                    <a:pt x="3513658" y="1074750"/>
                  </a:lnTo>
                  <a:lnTo>
                    <a:pt x="3511042" y="1085011"/>
                  </a:lnTo>
                  <a:lnTo>
                    <a:pt x="3509911" y="1096010"/>
                  </a:lnTo>
                  <a:lnTo>
                    <a:pt x="3510496" y="1106893"/>
                  </a:lnTo>
                  <a:lnTo>
                    <a:pt x="3524935" y="1146213"/>
                  </a:lnTo>
                  <a:lnTo>
                    <a:pt x="3550894" y="1204150"/>
                  </a:lnTo>
                  <a:lnTo>
                    <a:pt x="3579584" y="1254328"/>
                  </a:lnTo>
                  <a:lnTo>
                    <a:pt x="3597795" y="1264869"/>
                  </a:lnTo>
                  <a:lnTo>
                    <a:pt x="3616985" y="1263510"/>
                  </a:lnTo>
                  <a:lnTo>
                    <a:pt x="3635057" y="1249273"/>
                  </a:lnTo>
                  <a:lnTo>
                    <a:pt x="3658108" y="1218488"/>
                  </a:lnTo>
                  <a:lnTo>
                    <a:pt x="3679698" y="1186535"/>
                  </a:lnTo>
                  <a:lnTo>
                    <a:pt x="3724795" y="1116215"/>
                  </a:lnTo>
                  <a:lnTo>
                    <a:pt x="3724440" y="1108430"/>
                  </a:lnTo>
                  <a:lnTo>
                    <a:pt x="3726269" y="1099426"/>
                  </a:lnTo>
                  <a:close/>
                </a:path>
                <a:path w="4095115" h="2978150">
                  <a:moveTo>
                    <a:pt x="4094759" y="2821800"/>
                  </a:moveTo>
                  <a:lnTo>
                    <a:pt x="4094251" y="2803741"/>
                  </a:lnTo>
                  <a:lnTo>
                    <a:pt x="4087418" y="2786291"/>
                  </a:lnTo>
                  <a:lnTo>
                    <a:pt x="4084307" y="2781287"/>
                  </a:lnTo>
                  <a:lnTo>
                    <a:pt x="4080522" y="2775267"/>
                  </a:lnTo>
                  <a:lnTo>
                    <a:pt x="4077131" y="2769870"/>
                  </a:lnTo>
                  <a:lnTo>
                    <a:pt x="4045991" y="2726232"/>
                  </a:lnTo>
                  <a:lnTo>
                    <a:pt x="4014597" y="2682760"/>
                  </a:lnTo>
                  <a:lnTo>
                    <a:pt x="4004310" y="2668689"/>
                  </a:lnTo>
                  <a:lnTo>
                    <a:pt x="4004310" y="2775267"/>
                  </a:lnTo>
                  <a:lnTo>
                    <a:pt x="3987914" y="2771406"/>
                  </a:lnTo>
                  <a:lnTo>
                    <a:pt x="3961193" y="2765107"/>
                  </a:lnTo>
                  <a:lnTo>
                    <a:pt x="3919359" y="2753436"/>
                  </a:lnTo>
                  <a:lnTo>
                    <a:pt x="3878694" y="2739999"/>
                  </a:lnTo>
                  <a:lnTo>
                    <a:pt x="3839108" y="2724518"/>
                  </a:lnTo>
                  <a:lnTo>
                    <a:pt x="3795966" y="2712262"/>
                  </a:lnTo>
                  <a:lnTo>
                    <a:pt x="3757104" y="2714180"/>
                  </a:lnTo>
                  <a:lnTo>
                    <a:pt x="3721963" y="2730347"/>
                  </a:lnTo>
                  <a:lnTo>
                    <a:pt x="3689959" y="2760865"/>
                  </a:lnTo>
                  <a:lnTo>
                    <a:pt x="3678745" y="2773832"/>
                  </a:lnTo>
                  <a:lnTo>
                    <a:pt x="3666896" y="2786291"/>
                  </a:lnTo>
                  <a:lnTo>
                    <a:pt x="3626256" y="2826588"/>
                  </a:lnTo>
                  <a:lnTo>
                    <a:pt x="3577234" y="2874276"/>
                  </a:lnTo>
                  <a:lnTo>
                    <a:pt x="3586403" y="2827451"/>
                  </a:lnTo>
                  <a:lnTo>
                    <a:pt x="3596360" y="2781287"/>
                  </a:lnTo>
                  <a:lnTo>
                    <a:pt x="3607358" y="2735808"/>
                  </a:lnTo>
                  <a:lnTo>
                    <a:pt x="3619690" y="2690990"/>
                  </a:lnTo>
                  <a:lnTo>
                    <a:pt x="3633622" y="2646807"/>
                  </a:lnTo>
                  <a:lnTo>
                    <a:pt x="3643934" y="2602471"/>
                  </a:lnTo>
                  <a:lnTo>
                    <a:pt x="3642741" y="2568371"/>
                  </a:lnTo>
                  <a:lnTo>
                    <a:pt x="3642639" y="2565387"/>
                  </a:lnTo>
                  <a:lnTo>
                    <a:pt x="3642525" y="2562021"/>
                  </a:lnTo>
                  <a:lnTo>
                    <a:pt x="3628186" y="2524239"/>
                  </a:lnTo>
                  <a:lnTo>
                    <a:pt x="3599688" y="2487917"/>
                  </a:lnTo>
                  <a:lnTo>
                    <a:pt x="3566769" y="2452370"/>
                  </a:lnTo>
                  <a:lnTo>
                    <a:pt x="3535769" y="2414905"/>
                  </a:lnTo>
                  <a:lnTo>
                    <a:pt x="3505593" y="2376614"/>
                  </a:lnTo>
                  <a:lnTo>
                    <a:pt x="3475190" y="2338565"/>
                  </a:lnTo>
                  <a:lnTo>
                    <a:pt x="3482594" y="2332240"/>
                  </a:lnTo>
                  <a:lnTo>
                    <a:pt x="3724491" y="2438641"/>
                  </a:lnTo>
                  <a:lnTo>
                    <a:pt x="3750767" y="2446477"/>
                  </a:lnTo>
                  <a:lnTo>
                    <a:pt x="3776002" y="2446642"/>
                  </a:lnTo>
                  <a:lnTo>
                    <a:pt x="3800322" y="2439124"/>
                  </a:lnTo>
                  <a:lnTo>
                    <a:pt x="3823817" y="2423934"/>
                  </a:lnTo>
                  <a:lnTo>
                    <a:pt x="3843718" y="2408301"/>
                  </a:lnTo>
                  <a:lnTo>
                    <a:pt x="3864178" y="2393327"/>
                  </a:lnTo>
                  <a:lnTo>
                    <a:pt x="3891305" y="2374036"/>
                  </a:lnTo>
                  <a:lnTo>
                    <a:pt x="3905491" y="2363876"/>
                  </a:lnTo>
                  <a:lnTo>
                    <a:pt x="3915854" y="2371191"/>
                  </a:lnTo>
                  <a:lnTo>
                    <a:pt x="3879697" y="2431072"/>
                  </a:lnTo>
                  <a:lnTo>
                    <a:pt x="3844493" y="2491460"/>
                  </a:lnTo>
                  <a:lnTo>
                    <a:pt x="3838067" y="2517660"/>
                  </a:lnTo>
                  <a:lnTo>
                    <a:pt x="3839349" y="2525966"/>
                  </a:lnTo>
                  <a:lnTo>
                    <a:pt x="3857714" y="2568371"/>
                  </a:lnTo>
                  <a:lnTo>
                    <a:pt x="3895153" y="2622727"/>
                  </a:lnTo>
                  <a:lnTo>
                    <a:pt x="3924808" y="2663837"/>
                  </a:lnTo>
                  <a:lnTo>
                    <a:pt x="3984434" y="2745841"/>
                  </a:lnTo>
                  <a:lnTo>
                    <a:pt x="3989527" y="2753118"/>
                  </a:lnTo>
                  <a:lnTo>
                    <a:pt x="3994493" y="2760484"/>
                  </a:lnTo>
                  <a:lnTo>
                    <a:pt x="3999395" y="2767888"/>
                  </a:lnTo>
                  <a:lnTo>
                    <a:pt x="4004310" y="2775267"/>
                  </a:lnTo>
                  <a:lnTo>
                    <a:pt x="4004310" y="2668689"/>
                  </a:lnTo>
                  <a:lnTo>
                    <a:pt x="3982974" y="2639479"/>
                  </a:lnTo>
                  <a:lnTo>
                    <a:pt x="3951135" y="2596350"/>
                  </a:lnTo>
                  <a:lnTo>
                    <a:pt x="3919067" y="2553398"/>
                  </a:lnTo>
                  <a:lnTo>
                    <a:pt x="3910368" y="2539885"/>
                  </a:lnTo>
                  <a:lnTo>
                    <a:pt x="3906380" y="2527160"/>
                  </a:lnTo>
                  <a:lnTo>
                    <a:pt x="3907625" y="2513431"/>
                  </a:lnTo>
                  <a:lnTo>
                    <a:pt x="3914635" y="2496934"/>
                  </a:lnTo>
                  <a:lnTo>
                    <a:pt x="3936644" y="2453411"/>
                  </a:lnTo>
                  <a:lnTo>
                    <a:pt x="3956761" y="2408847"/>
                  </a:lnTo>
                  <a:lnTo>
                    <a:pt x="3975874" y="2363876"/>
                  </a:lnTo>
                  <a:lnTo>
                    <a:pt x="3995051" y="2318702"/>
                  </a:lnTo>
                  <a:lnTo>
                    <a:pt x="3997337" y="2312492"/>
                  </a:lnTo>
                  <a:lnTo>
                    <a:pt x="3997426" y="2312263"/>
                  </a:lnTo>
                  <a:lnTo>
                    <a:pt x="3999065" y="2305393"/>
                  </a:lnTo>
                  <a:lnTo>
                    <a:pt x="3999763" y="2298484"/>
                  </a:lnTo>
                  <a:lnTo>
                    <a:pt x="3999471" y="2294763"/>
                  </a:lnTo>
                  <a:lnTo>
                    <a:pt x="3999369" y="2293378"/>
                  </a:lnTo>
                  <a:lnTo>
                    <a:pt x="3985018" y="2256777"/>
                  </a:lnTo>
                  <a:lnTo>
                    <a:pt x="3964508" y="2252688"/>
                  </a:lnTo>
                  <a:lnTo>
                    <a:pt x="3953484" y="2254123"/>
                  </a:lnTo>
                  <a:lnTo>
                    <a:pt x="3918801" y="2275243"/>
                  </a:lnTo>
                  <a:lnTo>
                    <a:pt x="3869398" y="2312492"/>
                  </a:lnTo>
                  <a:lnTo>
                    <a:pt x="3846169" y="2332774"/>
                  </a:lnTo>
                  <a:lnTo>
                    <a:pt x="3811130" y="2359456"/>
                  </a:lnTo>
                  <a:lnTo>
                    <a:pt x="3774859" y="2373744"/>
                  </a:lnTo>
                  <a:lnTo>
                    <a:pt x="3735870" y="2374036"/>
                  </a:lnTo>
                  <a:lnTo>
                    <a:pt x="3692664" y="2358707"/>
                  </a:lnTo>
                  <a:lnTo>
                    <a:pt x="3647160" y="2336228"/>
                  </a:lnTo>
                  <a:lnTo>
                    <a:pt x="3638473" y="2332240"/>
                  </a:lnTo>
                  <a:lnTo>
                    <a:pt x="3600983" y="2315070"/>
                  </a:lnTo>
                  <a:lnTo>
                    <a:pt x="3460813" y="2254808"/>
                  </a:lnTo>
                  <a:lnTo>
                    <a:pt x="3428454" y="2244534"/>
                  </a:lnTo>
                  <a:lnTo>
                    <a:pt x="3418344" y="2245144"/>
                  </a:lnTo>
                  <a:lnTo>
                    <a:pt x="3407143" y="2249652"/>
                  </a:lnTo>
                  <a:lnTo>
                    <a:pt x="3396272" y="2256777"/>
                  </a:lnTo>
                  <a:lnTo>
                    <a:pt x="3385667" y="2264930"/>
                  </a:lnTo>
                  <a:lnTo>
                    <a:pt x="3374466" y="2273185"/>
                  </a:lnTo>
                  <a:lnTo>
                    <a:pt x="3382314" y="2291867"/>
                  </a:lnTo>
                  <a:lnTo>
                    <a:pt x="3388741" y="2308009"/>
                  </a:lnTo>
                  <a:lnTo>
                    <a:pt x="3395078" y="2322118"/>
                  </a:lnTo>
                  <a:lnTo>
                    <a:pt x="3432238" y="2374646"/>
                  </a:lnTo>
                  <a:lnTo>
                    <a:pt x="3462312" y="2414905"/>
                  </a:lnTo>
                  <a:lnTo>
                    <a:pt x="3492500" y="2454694"/>
                  </a:lnTo>
                  <a:lnTo>
                    <a:pt x="3523119" y="2494343"/>
                  </a:lnTo>
                  <a:lnTo>
                    <a:pt x="3554145" y="2533675"/>
                  </a:lnTo>
                  <a:lnTo>
                    <a:pt x="3565525" y="2549410"/>
                  </a:lnTo>
                  <a:lnTo>
                    <a:pt x="3573500" y="2565387"/>
                  </a:lnTo>
                  <a:lnTo>
                    <a:pt x="3576942" y="2582557"/>
                  </a:lnTo>
                  <a:lnTo>
                    <a:pt x="3574681" y="2601861"/>
                  </a:lnTo>
                  <a:lnTo>
                    <a:pt x="3562426" y="2648204"/>
                  </a:lnTo>
                  <a:lnTo>
                    <a:pt x="3550259" y="2694584"/>
                  </a:lnTo>
                  <a:lnTo>
                    <a:pt x="3512401" y="2839593"/>
                  </a:lnTo>
                  <a:lnTo>
                    <a:pt x="3501758" y="2880118"/>
                  </a:lnTo>
                  <a:lnTo>
                    <a:pt x="3498608" y="2889199"/>
                  </a:lnTo>
                  <a:lnTo>
                    <a:pt x="3494824" y="2898216"/>
                  </a:lnTo>
                  <a:lnTo>
                    <a:pt x="3491788" y="2907131"/>
                  </a:lnTo>
                  <a:lnTo>
                    <a:pt x="3493846" y="2948813"/>
                  </a:lnTo>
                  <a:lnTo>
                    <a:pt x="3517785" y="2977565"/>
                  </a:lnTo>
                  <a:lnTo>
                    <a:pt x="3533749" y="2977565"/>
                  </a:lnTo>
                  <a:lnTo>
                    <a:pt x="3600081" y="2935351"/>
                  </a:lnTo>
                  <a:lnTo>
                    <a:pt x="3636137" y="2902280"/>
                  </a:lnTo>
                  <a:lnTo>
                    <a:pt x="3665436" y="2874276"/>
                  </a:lnTo>
                  <a:lnTo>
                    <a:pt x="3671544" y="2868447"/>
                  </a:lnTo>
                  <a:lnTo>
                    <a:pt x="3706622" y="2834284"/>
                  </a:lnTo>
                  <a:lnTo>
                    <a:pt x="3746157" y="2794419"/>
                  </a:lnTo>
                  <a:lnTo>
                    <a:pt x="3768750" y="2774670"/>
                  </a:lnTo>
                  <a:lnTo>
                    <a:pt x="3787444" y="2771406"/>
                  </a:lnTo>
                  <a:lnTo>
                    <a:pt x="3815321" y="2781008"/>
                  </a:lnTo>
                  <a:lnTo>
                    <a:pt x="3865448" y="2799854"/>
                  </a:lnTo>
                  <a:lnTo>
                    <a:pt x="3901846" y="2812681"/>
                  </a:lnTo>
                  <a:lnTo>
                    <a:pt x="4010266" y="2853474"/>
                  </a:lnTo>
                  <a:lnTo>
                    <a:pt x="4031221" y="2858998"/>
                  </a:lnTo>
                  <a:lnTo>
                    <a:pt x="4051376" y="2859163"/>
                  </a:lnTo>
                  <a:lnTo>
                    <a:pt x="4069867" y="2853004"/>
                  </a:lnTo>
                  <a:lnTo>
                    <a:pt x="4085882" y="2839593"/>
                  </a:lnTo>
                  <a:lnTo>
                    <a:pt x="4094759" y="2821800"/>
                  </a:lnTo>
                  <a:close/>
                </a:path>
              </a:pathLst>
            </a:custGeom>
            <a:solidFill>
              <a:srgbClr val="FFDC0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uclid Circular A" panose="020B0504000000000000"/>
              </a:endParaRPr>
            </a:p>
          </p:txBody>
        </p:sp>
      </p:grpSp>
      <p:sp>
        <p:nvSpPr>
          <p:cNvPr id="37" name="object 37"/>
          <p:cNvSpPr/>
          <p:nvPr/>
        </p:nvSpPr>
        <p:spPr>
          <a:xfrm>
            <a:off x="16224250" y="3285973"/>
            <a:ext cx="0" cy="5948680"/>
          </a:xfrm>
          <a:custGeom>
            <a:avLst/>
            <a:gdLst/>
            <a:ahLst/>
            <a:cxnLst/>
            <a:rect l="l" t="t" r="r" b="b"/>
            <a:pathLst>
              <a:path h="5948680">
                <a:moveTo>
                  <a:pt x="0" y="0"/>
                </a:moveTo>
                <a:lnTo>
                  <a:pt x="0" y="5948551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uclid Circular A" panose="020B050400000000000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434050" y="3234564"/>
            <a:ext cx="0" cy="5948680"/>
          </a:xfrm>
          <a:custGeom>
            <a:avLst/>
            <a:gdLst/>
            <a:ahLst/>
            <a:cxnLst/>
            <a:rect l="l" t="t" r="r" b="b"/>
            <a:pathLst>
              <a:path h="5948680">
                <a:moveTo>
                  <a:pt x="0" y="0"/>
                </a:moveTo>
                <a:lnTo>
                  <a:pt x="0" y="5948551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uclid Circular A" panose="020B050400000000000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8030900" y="0"/>
            <a:ext cx="1615440" cy="1120140"/>
          </a:xfrm>
          <a:custGeom>
            <a:avLst/>
            <a:gdLst/>
            <a:ahLst/>
            <a:cxnLst/>
            <a:rect l="l" t="t" r="r" b="b"/>
            <a:pathLst>
              <a:path w="1615440" h="1120140">
                <a:moveTo>
                  <a:pt x="1615264" y="587867"/>
                </a:moveTo>
                <a:lnTo>
                  <a:pt x="541449" y="587867"/>
                </a:lnTo>
                <a:lnTo>
                  <a:pt x="569651" y="588575"/>
                </a:lnTo>
                <a:lnTo>
                  <a:pt x="593021" y="596077"/>
                </a:lnTo>
                <a:lnTo>
                  <a:pt x="611845" y="611458"/>
                </a:lnTo>
                <a:lnTo>
                  <a:pt x="626535" y="635908"/>
                </a:lnTo>
                <a:lnTo>
                  <a:pt x="646135" y="680803"/>
                </a:lnTo>
                <a:lnTo>
                  <a:pt x="665862" y="725649"/>
                </a:lnTo>
                <a:lnTo>
                  <a:pt x="685693" y="770456"/>
                </a:lnTo>
                <a:lnTo>
                  <a:pt x="785525" y="994295"/>
                </a:lnTo>
                <a:lnTo>
                  <a:pt x="794771" y="1016242"/>
                </a:lnTo>
                <a:lnTo>
                  <a:pt x="814072" y="1059692"/>
                </a:lnTo>
                <a:lnTo>
                  <a:pt x="838601" y="1093766"/>
                </a:lnTo>
                <a:lnTo>
                  <a:pt x="869705" y="1116188"/>
                </a:lnTo>
                <a:lnTo>
                  <a:pt x="885554" y="1119841"/>
                </a:lnTo>
                <a:lnTo>
                  <a:pt x="898739" y="1115218"/>
                </a:lnTo>
                <a:lnTo>
                  <a:pt x="932097" y="1071895"/>
                </a:lnTo>
                <a:lnTo>
                  <a:pt x="945340" y="1025838"/>
                </a:lnTo>
                <a:lnTo>
                  <a:pt x="958345" y="979716"/>
                </a:lnTo>
                <a:lnTo>
                  <a:pt x="971107" y="933529"/>
                </a:lnTo>
                <a:lnTo>
                  <a:pt x="983625" y="887279"/>
                </a:lnTo>
                <a:lnTo>
                  <a:pt x="995897" y="840966"/>
                </a:lnTo>
                <a:lnTo>
                  <a:pt x="1007919" y="794592"/>
                </a:lnTo>
                <a:lnTo>
                  <a:pt x="1019688" y="748158"/>
                </a:lnTo>
                <a:lnTo>
                  <a:pt x="1031204" y="701665"/>
                </a:lnTo>
                <a:lnTo>
                  <a:pt x="1044946" y="649684"/>
                </a:lnTo>
                <a:lnTo>
                  <a:pt x="1060627" y="623479"/>
                </a:lnTo>
                <a:lnTo>
                  <a:pt x="1089281" y="615564"/>
                </a:lnTo>
                <a:lnTo>
                  <a:pt x="1615012" y="615564"/>
                </a:lnTo>
                <a:lnTo>
                  <a:pt x="1615049" y="611458"/>
                </a:lnTo>
                <a:lnTo>
                  <a:pt x="1615168" y="598436"/>
                </a:lnTo>
                <a:lnTo>
                  <a:pt x="1615264" y="587867"/>
                </a:lnTo>
                <a:close/>
              </a:path>
              <a:path w="1615440" h="1120140">
                <a:moveTo>
                  <a:pt x="1615012" y="615564"/>
                </a:moveTo>
                <a:lnTo>
                  <a:pt x="1089281" y="615564"/>
                </a:lnTo>
                <a:lnTo>
                  <a:pt x="1141944" y="618453"/>
                </a:lnTo>
                <a:lnTo>
                  <a:pt x="1508016" y="650965"/>
                </a:lnTo>
                <a:lnTo>
                  <a:pt x="1552039" y="653227"/>
                </a:lnTo>
                <a:lnTo>
                  <a:pt x="1578650" y="651311"/>
                </a:lnTo>
                <a:lnTo>
                  <a:pt x="1600797" y="640685"/>
                </a:lnTo>
                <a:lnTo>
                  <a:pt x="1615008" y="616003"/>
                </a:lnTo>
                <a:lnTo>
                  <a:pt x="1615012" y="615564"/>
                </a:lnTo>
                <a:close/>
              </a:path>
              <a:path w="1615440" h="1120140">
                <a:moveTo>
                  <a:pt x="817180" y="0"/>
                </a:moveTo>
                <a:lnTo>
                  <a:pt x="598676" y="0"/>
                </a:lnTo>
                <a:lnTo>
                  <a:pt x="613696" y="69496"/>
                </a:lnTo>
                <a:lnTo>
                  <a:pt x="623148" y="113586"/>
                </a:lnTo>
                <a:lnTo>
                  <a:pt x="633624" y="163702"/>
                </a:lnTo>
                <a:lnTo>
                  <a:pt x="638501" y="196850"/>
                </a:lnTo>
                <a:lnTo>
                  <a:pt x="634251" y="217618"/>
                </a:lnTo>
                <a:lnTo>
                  <a:pt x="618047" y="232012"/>
                </a:lnTo>
                <a:lnTo>
                  <a:pt x="587060" y="246035"/>
                </a:lnTo>
                <a:lnTo>
                  <a:pt x="125326" y="435286"/>
                </a:lnTo>
                <a:lnTo>
                  <a:pt x="102682" y="445369"/>
                </a:lnTo>
                <a:lnTo>
                  <a:pt x="59291" y="469552"/>
                </a:lnTo>
                <a:lnTo>
                  <a:pt x="25760" y="496644"/>
                </a:lnTo>
                <a:lnTo>
                  <a:pt x="4013" y="528001"/>
                </a:lnTo>
                <a:lnTo>
                  <a:pt x="0" y="544162"/>
                </a:lnTo>
                <a:lnTo>
                  <a:pt x="4806" y="564574"/>
                </a:lnTo>
                <a:lnTo>
                  <a:pt x="38132" y="586441"/>
                </a:lnTo>
                <a:lnTo>
                  <a:pt x="153200" y="596077"/>
                </a:lnTo>
                <a:lnTo>
                  <a:pt x="200151" y="598436"/>
                </a:lnTo>
                <a:lnTo>
                  <a:pt x="247094" y="599951"/>
                </a:lnTo>
                <a:lnTo>
                  <a:pt x="294022" y="600349"/>
                </a:lnTo>
                <a:lnTo>
                  <a:pt x="343560" y="599457"/>
                </a:lnTo>
                <a:lnTo>
                  <a:pt x="393072" y="597513"/>
                </a:lnTo>
                <a:lnTo>
                  <a:pt x="442558" y="594767"/>
                </a:lnTo>
                <a:lnTo>
                  <a:pt x="541449" y="587867"/>
                </a:lnTo>
                <a:lnTo>
                  <a:pt x="1615264" y="587867"/>
                </a:lnTo>
                <a:lnTo>
                  <a:pt x="1615271" y="587089"/>
                </a:lnTo>
                <a:lnTo>
                  <a:pt x="1601990" y="564784"/>
                </a:lnTo>
                <a:lnTo>
                  <a:pt x="1580749" y="546791"/>
                </a:lnTo>
                <a:lnTo>
                  <a:pt x="1292107" y="349466"/>
                </a:lnTo>
                <a:lnTo>
                  <a:pt x="1284985" y="343874"/>
                </a:lnTo>
                <a:lnTo>
                  <a:pt x="1277919" y="337150"/>
                </a:lnTo>
                <a:lnTo>
                  <a:pt x="1270185" y="329299"/>
                </a:lnTo>
                <a:lnTo>
                  <a:pt x="1261061" y="320326"/>
                </a:lnTo>
                <a:lnTo>
                  <a:pt x="1450001" y="134982"/>
                </a:lnTo>
                <a:lnTo>
                  <a:pt x="1479190" y="105872"/>
                </a:lnTo>
                <a:lnTo>
                  <a:pt x="1169817" y="105872"/>
                </a:lnTo>
                <a:lnTo>
                  <a:pt x="1172063" y="78414"/>
                </a:lnTo>
                <a:lnTo>
                  <a:pt x="886327" y="78414"/>
                </a:lnTo>
                <a:lnTo>
                  <a:pt x="871205" y="69957"/>
                </a:lnTo>
                <a:lnTo>
                  <a:pt x="850246" y="44093"/>
                </a:lnTo>
                <a:lnTo>
                  <a:pt x="817180" y="0"/>
                </a:lnTo>
                <a:close/>
              </a:path>
              <a:path w="1615440" h="1120140">
                <a:moveTo>
                  <a:pt x="1544756" y="0"/>
                </a:moveTo>
                <a:lnTo>
                  <a:pt x="1395890" y="0"/>
                </a:lnTo>
                <a:lnTo>
                  <a:pt x="1204344" y="88984"/>
                </a:lnTo>
                <a:lnTo>
                  <a:pt x="1169817" y="105872"/>
                </a:lnTo>
                <a:lnTo>
                  <a:pt x="1479190" y="105872"/>
                </a:lnTo>
                <a:lnTo>
                  <a:pt x="1522550" y="61863"/>
                </a:lnTo>
                <a:lnTo>
                  <a:pt x="1544882" y="25214"/>
                </a:lnTo>
                <a:lnTo>
                  <a:pt x="1546339" y="4575"/>
                </a:lnTo>
                <a:lnTo>
                  <a:pt x="1544756" y="0"/>
                </a:lnTo>
                <a:close/>
              </a:path>
              <a:path w="1615440" h="1120140">
                <a:moveTo>
                  <a:pt x="1178276" y="0"/>
                </a:moveTo>
                <a:lnTo>
                  <a:pt x="951628" y="0"/>
                </a:lnTo>
                <a:lnTo>
                  <a:pt x="921238" y="43235"/>
                </a:lnTo>
                <a:lnTo>
                  <a:pt x="901156" y="69496"/>
                </a:lnTo>
                <a:lnTo>
                  <a:pt x="886327" y="78414"/>
                </a:lnTo>
                <a:lnTo>
                  <a:pt x="1172063" y="78414"/>
                </a:lnTo>
                <a:lnTo>
                  <a:pt x="1173433" y="61863"/>
                </a:lnTo>
                <a:lnTo>
                  <a:pt x="1175979" y="31752"/>
                </a:lnTo>
                <a:lnTo>
                  <a:pt x="11782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uclid Circular A" panose="020B050400000000000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578087" y="650386"/>
            <a:ext cx="368935" cy="469900"/>
          </a:xfrm>
          <a:custGeom>
            <a:avLst/>
            <a:gdLst/>
            <a:ahLst/>
            <a:cxnLst/>
            <a:rect l="l" t="t" r="r" b="b"/>
            <a:pathLst>
              <a:path w="368934" h="469900">
                <a:moveTo>
                  <a:pt x="204768" y="0"/>
                </a:moveTo>
                <a:lnTo>
                  <a:pt x="148843" y="0"/>
                </a:lnTo>
                <a:lnTo>
                  <a:pt x="86507" y="75187"/>
                </a:lnTo>
                <a:lnTo>
                  <a:pt x="55586" y="112989"/>
                </a:lnTo>
                <a:lnTo>
                  <a:pt x="25287" y="151262"/>
                </a:lnTo>
                <a:lnTo>
                  <a:pt x="4766" y="185431"/>
                </a:lnTo>
                <a:lnTo>
                  <a:pt x="0" y="215944"/>
                </a:lnTo>
                <a:lnTo>
                  <a:pt x="10114" y="245781"/>
                </a:lnTo>
                <a:lnTo>
                  <a:pt x="34239" y="277918"/>
                </a:lnTo>
                <a:lnTo>
                  <a:pt x="64925" y="313085"/>
                </a:lnTo>
                <a:lnTo>
                  <a:pt x="94562" y="349231"/>
                </a:lnTo>
                <a:lnTo>
                  <a:pt x="122982" y="386337"/>
                </a:lnTo>
                <a:lnTo>
                  <a:pt x="150016" y="424384"/>
                </a:lnTo>
                <a:lnTo>
                  <a:pt x="180085" y="458177"/>
                </a:lnTo>
                <a:lnTo>
                  <a:pt x="209309" y="469452"/>
                </a:lnTo>
                <a:lnTo>
                  <a:pt x="238236" y="457979"/>
                </a:lnTo>
                <a:lnTo>
                  <a:pt x="267415" y="423526"/>
                </a:lnTo>
                <a:lnTo>
                  <a:pt x="290784" y="389456"/>
                </a:lnTo>
                <a:lnTo>
                  <a:pt x="315325" y="356150"/>
                </a:lnTo>
                <a:lnTo>
                  <a:pt x="339528" y="322684"/>
                </a:lnTo>
                <a:lnTo>
                  <a:pt x="361884" y="288137"/>
                </a:lnTo>
                <a:lnTo>
                  <a:pt x="367039" y="273927"/>
                </a:lnTo>
                <a:lnTo>
                  <a:pt x="368530" y="256832"/>
                </a:lnTo>
                <a:lnTo>
                  <a:pt x="366484" y="239678"/>
                </a:lnTo>
                <a:lnTo>
                  <a:pt x="331822" y="177854"/>
                </a:lnTo>
                <a:lnTo>
                  <a:pt x="301310" y="131209"/>
                </a:lnTo>
                <a:lnTo>
                  <a:pt x="270059" y="85025"/>
                </a:lnTo>
                <a:lnTo>
                  <a:pt x="238641" y="38972"/>
                </a:lnTo>
                <a:lnTo>
                  <a:pt x="222384" y="19011"/>
                </a:lnTo>
                <a:lnTo>
                  <a:pt x="204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uclid Circular A" panose="020B050400000000000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7551830" y="728068"/>
            <a:ext cx="197485" cy="312420"/>
          </a:xfrm>
          <a:custGeom>
            <a:avLst/>
            <a:gdLst/>
            <a:ahLst/>
            <a:cxnLst/>
            <a:rect l="l" t="t" r="r" b="b"/>
            <a:pathLst>
              <a:path w="197484" h="312419">
                <a:moveTo>
                  <a:pt x="139006" y="0"/>
                </a:moveTo>
                <a:lnTo>
                  <a:pt x="85599" y="34034"/>
                </a:lnTo>
                <a:lnTo>
                  <a:pt x="32569" y="68877"/>
                </a:lnTo>
                <a:lnTo>
                  <a:pt x="2131" y="104410"/>
                </a:lnTo>
                <a:lnTo>
                  <a:pt x="0" y="125614"/>
                </a:lnTo>
                <a:lnTo>
                  <a:pt x="4936" y="151377"/>
                </a:lnTo>
                <a:lnTo>
                  <a:pt x="12684" y="180518"/>
                </a:lnTo>
                <a:lnTo>
                  <a:pt x="19610" y="210047"/>
                </a:lnTo>
                <a:lnTo>
                  <a:pt x="25623" y="239915"/>
                </a:lnTo>
                <a:lnTo>
                  <a:pt x="30632" y="270075"/>
                </a:lnTo>
                <a:lnTo>
                  <a:pt x="38396" y="298209"/>
                </a:lnTo>
                <a:lnTo>
                  <a:pt x="51482" y="311837"/>
                </a:lnTo>
                <a:lnTo>
                  <a:pt x="70250" y="310935"/>
                </a:lnTo>
                <a:lnTo>
                  <a:pt x="95059" y="295477"/>
                </a:lnTo>
                <a:lnTo>
                  <a:pt x="116595" y="278982"/>
                </a:lnTo>
                <a:lnTo>
                  <a:pt x="138574" y="263230"/>
                </a:lnTo>
                <a:lnTo>
                  <a:pt x="181507" y="230275"/>
                </a:lnTo>
                <a:lnTo>
                  <a:pt x="197182" y="190130"/>
                </a:lnTo>
                <a:lnTo>
                  <a:pt x="193398" y="153518"/>
                </a:lnTo>
                <a:lnTo>
                  <a:pt x="178104" y="44626"/>
                </a:lnTo>
                <a:lnTo>
                  <a:pt x="169591" y="12366"/>
                </a:lnTo>
                <a:lnTo>
                  <a:pt x="139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uclid Circular A" panose="020B050400000000000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3465567" y="0"/>
            <a:ext cx="1052830" cy="650875"/>
          </a:xfrm>
          <a:custGeom>
            <a:avLst/>
            <a:gdLst/>
            <a:ahLst/>
            <a:cxnLst/>
            <a:rect l="l" t="t" r="r" b="b"/>
            <a:pathLst>
              <a:path w="1052830" h="650875">
                <a:moveTo>
                  <a:pt x="554918" y="396426"/>
                </a:moveTo>
                <a:lnTo>
                  <a:pt x="437794" y="396426"/>
                </a:lnTo>
                <a:lnTo>
                  <a:pt x="454129" y="399952"/>
                </a:lnTo>
                <a:lnTo>
                  <a:pt x="468488" y="409629"/>
                </a:lnTo>
                <a:lnTo>
                  <a:pt x="482515" y="427102"/>
                </a:lnTo>
                <a:lnTo>
                  <a:pt x="510231" y="467106"/>
                </a:lnTo>
                <a:lnTo>
                  <a:pt x="539531" y="506141"/>
                </a:lnTo>
                <a:lnTo>
                  <a:pt x="569842" y="544551"/>
                </a:lnTo>
                <a:lnTo>
                  <a:pt x="631201" y="620876"/>
                </a:lnTo>
                <a:lnTo>
                  <a:pt x="670546" y="645707"/>
                </a:lnTo>
                <a:lnTo>
                  <a:pt x="695599" y="650370"/>
                </a:lnTo>
                <a:lnTo>
                  <a:pt x="705168" y="647975"/>
                </a:lnTo>
                <a:lnTo>
                  <a:pt x="714188" y="639991"/>
                </a:lnTo>
                <a:lnTo>
                  <a:pt x="721697" y="628751"/>
                </a:lnTo>
                <a:lnTo>
                  <a:pt x="726594" y="616194"/>
                </a:lnTo>
                <a:lnTo>
                  <a:pt x="727774" y="604259"/>
                </a:lnTo>
                <a:lnTo>
                  <a:pt x="723736" y="566602"/>
                </a:lnTo>
                <a:lnTo>
                  <a:pt x="718534" y="528972"/>
                </a:lnTo>
                <a:lnTo>
                  <a:pt x="714215" y="505016"/>
                </a:lnTo>
                <a:lnTo>
                  <a:pt x="619987" y="505016"/>
                </a:lnTo>
                <a:lnTo>
                  <a:pt x="575519" y="430417"/>
                </a:lnTo>
                <a:lnTo>
                  <a:pt x="554918" y="396426"/>
                </a:lnTo>
                <a:close/>
              </a:path>
              <a:path w="1052830" h="650875">
                <a:moveTo>
                  <a:pt x="1049057" y="58181"/>
                </a:moveTo>
                <a:lnTo>
                  <a:pt x="914575" y="58181"/>
                </a:lnTo>
                <a:lnTo>
                  <a:pt x="917161" y="69877"/>
                </a:lnTo>
                <a:lnTo>
                  <a:pt x="658206" y="261243"/>
                </a:lnTo>
                <a:lnTo>
                  <a:pt x="634168" y="284301"/>
                </a:lnTo>
                <a:lnTo>
                  <a:pt x="619170" y="310930"/>
                </a:lnTo>
                <a:lnTo>
                  <a:pt x="613157" y="341254"/>
                </a:lnTo>
                <a:lnTo>
                  <a:pt x="616001" y="374575"/>
                </a:lnTo>
                <a:lnTo>
                  <a:pt x="616071" y="375396"/>
                </a:lnTo>
                <a:lnTo>
                  <a:pt x="621567" y="406001"/>
                </a:lnTo>
                <a:lnTo>
                  <a:pt x="626012" y="436789"/>
                </a:lnTo>
                <a:lnTo>
                  <a:pt x="629928" y="467106"/>
                </a:lnTo>
                <a:lnTo>
                  <a:pt x="634123" y="498503"/>
                </a:lnTo>
                <a:lnTo>
                  <a:pt x="619987" y="505016"/>
                </a:lnTo>
                <a:lnTo>
                  <a:pt x="714215" y="505016"/>
                </a:lnTo>
                <a:lnTo>
                  <a:pt x="711792" y="491575"/>
                </a:lnTo>
                <a:lnTo>
                  <a:pt x="703136" y="454619"/>
                </a:lnTo>
                <a:lnTo>
                  <a:pt x="694370" y="401245"/>
                </a:lnTo>
                <a:lnTo>
                  <a:pt x="699957" y="354125"/>
                </a:lnTo>
                <a:lnTo>
                  <a:pt x="722536" y="312659"/>
                </a:lnTo>
                <a:lnTo>
                  <a:pt x="764747" y="276248"/>
                </a:lnTo>
                <a:lnTo>
                  <a:pt x="807683" y="247620"/>
                </a:lnTo>
                <a:lnTo>
                  <a:pt x="849841" y="217866"/>
                </a:lnTo>
                <a:lnTo>
                  <a:pt x="891441" y="187305"/>
                </a:lnTo>
                <a:lnTo>
                  <a:pt x="1015064" y="93981"/>
                </a:lnTo>
                <a:lnTo>
                  <a:pt x="1045359" y="65967"/>
                </a:lnTo>
                <a:lnTo>
                  <a:pt x="1049057" y="58181"/>
                </a:lnTo>
                <a:close/>
              </a:path>
              <a:path w="1052830" h="650875">
                <a:moveTo>
                  <a:pt x="313764" y="0"/>
                </a:moveTo>
                <a:lnTo>
                  <a:pt x="233461" y="0"/>
                </a:lnTo>
                <a:lnTo>
                  <a:pt x="235988" y="8235"/>
                </a:lnTo>
                <a:lnTo>
                  <a:pt x="249620" y="52302"/>
                </a:lnTo>
                <a:lnTo>
                  <a:pt x="259751" y="85594"/>
                </a:lnTo>
                <a:lnTo>
                  <a:pt x="261716" y="99038"/>
                </a:lnTo>
                <a:lnTo>
                  <a:pt x="262842" y="107086"/>
                </a:lnTo>
                <a:lnTo>
                  <a:pt x="257654" y="122315"/>
                </a:lnTo>
                <a:lnTo>
                  <a:pt x="242735" y="137440"/>
                </a:lnTo>
                <a:lnTo>
                  <a:pt x="216776" y="158202"/>
                </a:lnTo>
                <a:lnTo>
                  <a:pt x="178430" y="190449"/>
                </a:lnTo>
                <a:lnTo>
                  <a:pt x="142961" y="221191"/>
                </a:lnTo>
                <a:lnTo>
                  <a:pt x="106954" y="251349"/>
                </a:lnTo>
                <a:lnTo>
                  <a:pt x="34466" y="311158"/>
                </a:lnTo>
                <a:lnTo>
                  <a:pt x="16084" y="329996"/>
                </a:lnTo>
                <a:lnTo>
                  <a:pt x="4091" y="351236"/>
                </a:lnTo>
                <a:lnTo>
                  <a:pt x="0" y="374575"/>
                </a:lnTo>
                <a:lnTo>
                  <a:pt x="5325" y="399710"/>
                </a:lnTo>
                <a:lnTo>
                  <a:pt x="19679" y="419944"/>
                </a:lnTo>
                <a:lnTo>
                  <a:pt x="39831" y="430417"/>
                </a:lnTo>
                <a:lnTo>
                  <a:pt x="63177" y="433840"/>
                </a:lnTo>
                <a:lnTo>
                  <a:pt x="87113" y="432923"/>
                </a:lnTo>
                <a:lnTo>
                  <a:pt x="323475" y="408430"/>
                </a:lnTo>
                <a:lnTo>
                  <a:pt x="417836" y="397406"/>
                </a:lnTo>
                <a:lnTo>
                  <a:pt x="437794" y="396426"/>
                </a:lnTo>
                <a:lnTo>
                  <a:pt x="554918" y="396426"/>
                </a:lnTo>
                <a:lnTo>
                  <a:pt x="552847" y="393009"/>
                </a:lnTo>
                <a:lnTo>
                  <a:pt x="529697" y="356140"/>
                </a:lnTo>
                <a:lnTo>
                  <a:pt x="526846" y="352507"/>
                </a:lnTo>
                <a:lnTo>
                  <a:pt x="123918" y="352507"/>
                </a:lnTo>
                <a:lnTo>
                  <a:pt x="160403" y="313029"/>
                </a:lnTo>
                <a:lnTo>
                  <a:pt x="197796" y="275830"/>
                </a:lnTo>
                <a:lnTo>
                  <a:pt x="236444" y="240957"/>
                </a:lnTo>
                <a:lnTo>
                  <a:pt x="276699" y="208459"/>
                </a:lnTo>
                <a:lnTo>
                  <a:pt x="315488" y="170229"/>
                </a:lnTo>
                <a:lnTo>
                  <a:pt x="336200" y="127909"/>
                </a:lnTo>
                <a:lnTo>
                  <a:pt x="339061" y="80834"/>
                </a:lnTo>
                <a:lnTo>
                  <a:pt x="324300" y="28339"/>
                </a:lnTo>
                <a:lnTo>
                  <a:pt x="316627" y="8567"/>
                </a:lnTo>
                <a:lnTo>
                  <a:pt x="313764" y="0"/>
                </a:lnTo>
                <a:close/>
              </a:path>
              <a:path w="1052830" h="650875">
                <a:moveTo>
                  <a:pt x="437399" y="323293"/>
                </a:moveTo>
                <a:lnTo>
                  <a:pt x="418349" y="324079"/>
                </a:lnTo>
                <a:lnTo>
                  <a:pt x="368203" y="328614"/>
                </a:lnTo>
                <a:lnTo>
                  <a:pt x="167927" y="349376"/>
                </a:lnTo>
                <a:lnTo>
                  <a:pt x="156952" y="350353"/>
                </a:lnTo>
                <a:lnTo>
                  <a:pt x="144253" y="351236"/>
                </a:lnTo>
                <a:lnTo>
                  <a:pt x="144030" y="351236"/>
                </a:lnTo>
                <a:lnTo>
                  <a:pt x="123918" y="352507"/>
                </a:lnTo>
                <a:lnTo>
                  <a:pt x="526846" y="352507"/>
                </a:lnTo>
                <a:lnTo>
                  <a:pt x="522917" y="347500"/>
                </a:lnTo>
                <a:lnTo>
                  <a:pt x="475906" y="326202"/>
                </a:lnTo>
                <a:lnTo>
                  <a:pt x="457051" y="324079"/>
                </a:lnTo>
                <a:lnTo>
                  <a:pt x="457765" y="324079"/>
                </a:lnTo>
                <a:lnTo>
                  <a:pt x="437399" y="323293"/>
                </a:lnTo>
                <a:close/>
              </a:path>
              <a:path w="1052830" h="650875">
                <a:moveTo>
                  <a:pt x="563447" y="0"/>
                </a:moveTo>
                <a:lnTo>
                  <a:pt x="445789" y="0"/>
                </a:lnTo>
                <a:lnTo>
                  <a:pt x="449217" y="3348"/>
                </a:lnTo>
                <a:lnTo>
                  <a:pt x="482756" y="38171"/>
                </a:lnTo>
                <a:lnTo>
                  <a:pt x="521157" y="72305"/>
                </a:lnTo>
                <a:lnTo>
                  <a:pt x="525627" y="76203"/>
                </a:lnTo>
                <a:lnTo>
                  <a:pt x="570714" y="99256"/>
                </a:lnTo>
                <a:lnTo>
                  <a:pt x="620661" y="107086"/>
                </a:lnTo>
                <a:lnTo>
                  <a:pt x="677315" y="99038"/>
                </a:lnTo>
                <a:lnTo>
                  <a:pt x="723938" y="88168"/>
                </a:lnTo>
                <a:lnTo>
                  <a:pt x="771254" y="79562"/>
                </a:lnTo>
                <a:lnTo>
                  <a:pt x="914575" y="58181"/>
                </a:lnTo>
                <a:lnTo>
                  <a:pt x="1049057" y="58181"/>
                </a:lnTo>
                <a:lnTo>
                  <a:pt x="1050623" y="54883"/>
                </a:lnTo>
                <a:lnTo>
                  <a:pt x="1052246" y="40290"/>
                </a:lnTo>
                <a:lnTo>
                  <a:pt x="1050907" y="25396"/>
                </a:lnTo>
                <a:lnTo>
                  <a:pt x="629790" y="25396"/>
                </a:lnTo>
                <a:lnTo>
                  <a:pt x="607536" y="24110"/>
                </a:lnTo>
                <a:lnTo>
                  <a:pt x="586647" y="17282"/>
                </a:lnTo>
                <a:lnTo>
                  <a:pt x="566763" y="3125"/>
                </a:lnTo>
                <a:lnTo>
                  <a:pt x="563447" y="0"/>
                </a:lnTo>
                <a:close/>
              </a:path>
              <a:path w="1052830" h="650875">
                <a:moveTo>
                  <a:pt x="1046844" y="0"/>
                </a:moveTo>
                <a:lnTo>
                  <a:pt x="822447" y="0"/>
                </a:lnTo>
                <a:lnTo>
                  <a:pt x="757887" y="8235"/>
                </a:lnTo>
                <a:lnTo>
                  <a:pt x="653766" y="22926"/>
                </a:lnTo>
                <a:lnTo>
                  <a:pt x="629790" y="25396"/>
                </a:lnTo>
                <a:lnTo>
                  <a:pt x="1050907" y="25396"/>
                </a:lnTo>
                <a:lnTo>
                  <a:pt x="1050839" y="24645"/>
                </a:lnTo>
                <a:lnTo>
                  <a:pt x="1048116" y="8567"/>
                </a:lnTo>
                <a:lnTo>
                  <a:pt x="10468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uclid Circular A" panose="020B050400000000000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B3D43C-C765-C4B1-4B84-18D0E794BFC4}"/>
              </a:ext>
            </a:extLst>
          </p:cNvPr>
          <p:cNvGrpSpPr/>
          <p:nvPr/>
        </p:nvGrpSpPr>
        <p:grpSpPr>
          <a:xfrm>
            <a:off x="10154022" y="6592603"/>
            <a:ext cx="1277620" cy="1274097"/>
            <a:chOff x="13438644" y="7074529"/>
            <a:chExt cx="1277620" cy="1274097"/>
          </a:xfrm>
        </p:grpSpPr>
        <p:pic>
          <p:nvPicPr>
            <p:cNvPr id="46" name="object 46"/>
            <p:cNvPicPr/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883136" y="7074529"/>
              <a:ext cx="381977" cy="127409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3438644" y="7640269"/>
              <a:ext cx="1277620" cy="358775"/>
            </a:xfrm>
            <a:custGeom>
              <a:avLst/>
              <a:gdLst/>
              <a:ahLst/>
              <a:cxnLst/>
              <a:rect l="l" t="t" r="r" b="b"/>
              <a:pathLst>
                <a:path w="1277619" h="358775">
                  <a:moveTo>
                    <a:pt x="1097840" y="0"/>
                  </a:moveTo>
                  <a:lnTo>
                    <a:pt x="179198" y="0"/>
                  </a:lnTo>
                  <a:lnTo>
                    <a:pt x="131559" y="6400"/>
                  </a:lnTo>
                  <a:lnTo>
                    <a:pt x="88752" y="24465"/>
                  </a:lnTo>
                  <a:lnTo>
                    <a:pt x="52485" y="52484"/>
                  </a:lnTo>
                  <a:lnTo>
                    <a:pt x="24465" y="88749"/>
                  </a:lnTo>
                  <a:lnTo>
                    <a:pt x="6401" y="131553"/>
                  </a:lnTo>
                  <a:lnTo>
                    <a:pt x="0" y="179188"/>
                  </a:lnTo>
                  <a:lnTo>
                    <a:pt x="6401" y="226827"/>
                  </a:lnTo>
                  <a:lnTo>
                    <a:pt x="24465" y="269634"/>
                  </a:lnTo>
                  <a:lnTo>
                    <a:pt x="52485" y="305901"/>
                  </a:lnTo>
                  <a:lnTo>
                    <a:pt x="88752" y="333921"/>
                  </a:lnTo>
                  <a:lnTo>
                    <a:pt x="131559" y="351985"/>
                  </a:lnTo>
                  <a:lnTo>
                    <a:pt x="179198" y="358386"/>
                  </a:lnTo>
                  <a:lnTo>
                    <a:pt x="1097840" y="358386"/>
                  </a:lnTo>
                  <a:lnTo>
                    <a:pt x="1145475" y="351985"/>
                  </a:lnTo>
                  <a:lnTo>
                    <a:pt x="1188279" y="333921"/>
                  </a:lnTo>
                  <a:lnTo>
                    <a:pt x="1224545" y="305901"/>
                  </a:lnTo>
                  <a:lnTo>
                    <a:pt x="1252564" y="269634"/>
                  </a:lnTo>
                  <a:lnTo>
                    <a:pt x="1270628" y="226827"/>
                  </a:lnTo>
                  <a:lnTo>
                    <a:pt x="1277029" y="179188"/>
                  </a:lnTo>
                  <a:lnTo>
                    <a:pt x="1270628" y="131553"/>
                  </a:lnTo>
                  <a:lnTo>
                    <a:pt x="1252564" y="88749"/>
                  </a:lnTo>
                  <a:lnTo>
                    <a:pt x="1224545" y="52484"/>
                  </a:lnTo>
                  <a:lnTo>
                    <a:pt x="1188279" y="24465"/>
                  </a:lnTo>
                  <a:lnTo>
                    <a:pt x="1145475" y="6400"/>
                  </a:lnTo>
                  <a:lnTo>
                    <a:pt x="109784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-10" normalizeH="0" baseline="0" noProof="0" dirty="0">
                  <a:ln>
                    <a:noFill/>
                  </a:ln>
                  <a:solidFill>
                    <a:srgbClr val="3AAE6F"/>
                  </a:solidFill>
                  <a:effectLst/>
                  <a:uLnTx/>
                  <a:uFillTx/>
                  <a:latin typeface="Euclid Circular A" panose="020B0504000000000000"/>
                  <a:cs typeface="Arial" panose="020B0604020202020204" pitchFamily="34" charset="0"/>
                </a:rPr>
                <a:t>Plastic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AAE6F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DF1C"/>
                </a:solidFill>
                <a:effectLst/>
                <a:uLnTx/>
                <a:uFillTx/>
                <a:latin typeface="Euclid Circular A" panose="020B050400000000000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65770E7-943B-C09F-CE46-DBC7C4EE8A0F}"/>
              </a:ext>
            </a:extLst>
          </p:cNvPr>
          <p:cNvGrpSpPr/>
          <p:nvPr/>
        </p:nvGrpSpPr>
        <p:grpSpPr>
          <a:xfrm>
            <a:off x="10190748" y="8882315"/>
            <a:ext cx="1259840" cy="1035350"/>
            <a:chOff x="13422199" y="9175613"/>
            <a:chExt cx="1259840" cy="1035350"/>
          </a:xfrm>
        </p:grpSpPr>
        <p:pic>
          <p:nvPicPr>
            <p:cNvPr id="49" name="object 49"/>
            <p:cNvPicPr/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851113" y="9175613"/>
              <a:ext cx="454855" cy="103535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3422199" y="9605891"/>
              <a:ext cx="1259840" cy="358775"/>
            </a:xfrm>
            <a:custGeom>
              <a:avLst/>
              <a:gdLst/>
              <a:ahLst/>
              <a:cxnLst/>
              <a:rect l="l" t="t" r="r" b="b"/>
              <a:pathLst>
                <a:path w="1151890" h="358775">
                  <a:moveTo>
                    <a:pt x="972190" y="0"/>
                  </a:moveTo>
                  <a:lnTo>
                    <a:pt x="179198" y="0"/>
                  </a:lnTo>
                  <a:lnTo>
                    <a:pt x="131559" y="6400"/>
                  </a:lnTo>
                  <a:lnTo>
                    <a:pt x="88752" y="24465"/>
                  </a:lnTo>
                  <a:lnTo>
                    <a:pt x="52485" y="52484"/>
                  </a:lnTo>
                  <a:lnTo>
                    <a:pt x="24465" y="88749"/>
                  </a:lnTo>
                  <a:lnTo>
                    <a:pt x="6401" y="131553"/>
                  </a:lnTo>
                  <a:lnTo>
                    <a:pt x="0" y="179188"/>
                  </a:lnTo>
                  <a:lnTo>
                    <a:pt x="6401" y="226827"/>
                  </a:lnTo>
                  <a:lnTo>
                    <a:pt x="24465" y="269634"/>
                  </a:lnTo>
                  <a:lnTo>
                    <a:pt x="52485" y="305901"/>
                  </a:lnTo>
                  <a:lnTo>
                    <a:pt x="88752" y="333921"/>
                  </a:lnTo>
                  <a:lnTo>
                    <a:pt x="131559" y="351985"/>
                  </a:lnTo>
                  <a:lnTo>
                    <a:pt x="179198" y="358386"/>
                  </a:lnTo>
                  <a:lnTo>
                    <a:pt x="972190" y="358386"/>
                  </a:lnTo>
                  <a:lnTo>
                    <a:pt x="1019824" y="351985"/>
                  </a:lnTo>
                  <a:lnTo>
                    <a:pt x="1062628" y="333921"/>
                  </a:lnTo>
                  <a:lnTo>
                    <a:pt x="1098894" y="305901"/>
                  </a:lnTo>
                  <a:lnTo>
                    <a:pt x="1126913" y="269634"/>
                  </a:lnTo>
                  <a:lnTo>
                    <a:pt x="1144977" y="226827"/>
                  </a:lnTo>
                  <a:lnTo>
                    <a:pt x="1151378" y="179188"/>
                  </a:lnTo>
                  <a:lnTo>
                    <a:pt x="1144977" y="131553"/>
                  </a:lnTo>
                  <a:lnTo>
                    <a:pt x="1126913" y="88749"/>
                  </a:lnTo>
                  <a:lnTo>
                    <a:pt x="1098894" y="52484"/>
                  </a:lnTo>
                  <a:lnTo>
                    <a:pt x="1062628" y="24465"/>
                  </a:lnTo>
                  <a:lnTo>
                    <a:pt x="1019824" y="6400"/>
                  </a:lnTo>
                  <a:lnTo>
                    <a:pt x="97219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-10" normalizeH="0" baseline="0" noProof="0" dirty="0">
                  <a:ln>
                    <a:noFill/>
                  </a:ln>
                  <a:solidFill>
                    <a:srgbClr val="3AAE6F"/>
                  </a:solidFill>
                  <a:effectLst/>
                  <a:uLnTx/>
                  <a:uFillTx/>
                  <a:latin typeface="Euclid Circular A" panose="020B0504000000000000"/>
                  <a:cs typeface="Arial" panose="020B0604020202020204" pitchFamily="34" charset="0"/>
                </a:rPr>
                <a:t>Metal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DF1C"/>
                </a:solidFill>
                <a:effectLst/>
                <a:uLnTx/>
                <a:uFillTx/>
                <a:latin typeface="Euclid Circular A" panose="020B0504000000000000"/>
              </a:endParaRPr>
            </a:p>
          </p:txBody>
        </p:sp>
      </p:grpSp>
      <p:sp>
        <p:nvSpPr>
          <p:cNvPr id="2" name="object 22">
            <a:extLst>
              <a:ext uri="{FF2B5EF4-FFF2-40B4-BE49-F238E27FC236}">
                <a16:creationId xmlns:a16="http://schemas.microsoft.com/office/drawing/2014/main" id="{1C4D32BE-9A98-EAEB-0E3E-3F65A388EB86}"/>
              </a:ext>
            </a:extLst>
          </p:cNvPr>
          <p:cNvSpPr txBox="1"/>
          <p:nvPr/>
        </p:nvSpPr>
        <p:spPr>
          <a:xfrm>
            <a:off x="13196911" y="10392014"/>
            <a:ext cx="6913539" cy="1163139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*the 2022</a:t>
            </a:r>
            <a:r>
              <a:rPr kumimoji="0" lang="ro-RO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o-RO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figures represent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/>
                <a:cs typeface="Arial"/>
              </a:rPr>
              <a:t> the total amount of glass, **metal (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/>
                <a:cs typeface="Arial"/>
              </a:rPr>
              <a:t>aluminium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/>
                <a:cs typeface="Arial"/>
              </a:rPr>
              <a:t>) and plastic packaging recovered, not only for beverage packaging.</a:t>
            </a:r>
          </a:p>
          <a:p>
            <a:pPr marL="12700" marR="0" lvl="0" indent="0" defTabSz="914400" eaLnBrk="1" fontAlgn="auto" latinLnBrk="0" hangingPunct="1">
              <a:lnSpc>
                <a:spcPts val="2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5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/>
              <a:cs typeface="Arial"/>
            </a:endParaRPr>
          </a:p>
        </p:txBody>
      </p:sp>
      <p:sp>
        <p:nvSpPr>
          <p:cNvPr id="4" name="object 26">
            <a:extLst>
              <a:ext uri="{FF2B5EF4-FFF2-40B4-BE49-F238E27FC236}">
                <a16:creationId xmlns:a16="http://schemas.microsoft.com/office/drawing/2014/main" id="{B695D179-FD5B-AC74-3B40-E4217B4B9BF1}"/>
              </a:ext>
            </a:extLst>
          </p:cNvPr>
          <p:cNvSpPr txBox="1"/>
          <p:nvPr/>
        </p:nvSpPr>
        <p:spPr>
          <a:xfrm>
            <a:off x="11401161" y="3063875"/>
            <a:ext cx="5345926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1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 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D28673-5CEB-182C-383E-8678A6B3A196}"/>
              </a:ext>
            </a:extLst>
          </p:cNvPr>
          <p:cNvGrpSpPr/>
          <p:nvPr/>
        </p:nvGrpSpPr>
        <p:grpSpPr>
          <a:xfrm>
            <a:off x="10189333" y="4348346"/>
            <a:ext cx="1277620" cy="1367078"/>
            <a:chOff x="10120573" y="4507409"/>
            <a:chExt cx="1277620" cy="1367078"/>
          </a:xfrm>
        </p:grpSpPr>
        <p:pic>
          <p:nvPicPr>
            <p:cNvPr id="34" name="object 34"/>
            <p:cNvPicPr/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518964" y="4507409"/>
              <a:ext cx="389516" cy="1367078"/>
            </a:xfrm>
            <a:prstGeom prst="rect">
              <a:avLst/>
            </a:prstGeom>
          </p:spPr>
        </p:pic>
        <p:sp>
          <p:nvSpPr>
            <p:cNvPr id="10" name="object 47">
              <a:extLst>
                <a:ext uri="{FF2B5EF4-FFF2-40B4-BE49-F238E27FC236}">
                  <a16:creationId xmlns:a16="http://schemas.microsoft.com/office/drawing/2014/main" id="{684174A4-B051-97CC-3F21-9D95C602629A}"/>
                </a:ext>
              </a:extLst>
            </p:cNvPr>
            <p:cNvSpPr/>
            <p:nvPr/>
          </p:nvSpPr>
          <p:spPr>
            <a:xfrm>
              <a:off x="10120573" y="5163809"/>
              <a:ext cx="1277620" cy="358775"/>
            </a:xfrm>
            <a:custGeom>
              <a:avLst/>
              <a:gdLst/>
              <a:ahLst/>
              <a:cxnLst/>
              <a:rect l="l" t="t" r="r" b="b"/>
              <a:pathLst>
                <a:path w="1277619" h="358775">
                  <a:moveTo>
                    <a:pt x="1097840" y="0"/>
                  </a:moveTo>
                  <a:lnTo>
                    <a:pt x="179198" y="0"/>
                  </a:lnTo>
                  <a:lnTo>
                    <a:pt x="131559" y="6400"/>
                  </a:lnTo>
                  <a:lnTo>
                    <a:pt x="88752" y="24465"/>
                  </a:lnTo>
                  <a:lnTo>
                    <a:pt x="52485" y="52484"/>
                  </a:lnTo>
                  <a:lnTo>
                    <a:pt x="24465" y="88749"/>
                  </a:lnTo>
                  <a:lnTo>
                    <a:pt x="6401" y="131553"/>
                  </a:lnTo>
                  <a:lnTo>
                    <a:pt x="0" y="179188"/>
                  </a:lnTo>
                  <a:lnTo>
                    <a:pt x="6401" y="226827"/>
                  </a:lnTo>
                  <a:lnTo>
                    <a:pt x="24465" y="269634"/>
                  </a:lnTo>
                  <a:lnTo>
                    <a:pt x="52485" y="305901"/>
                  </a:lnTo>
                  <a:lnTo>
                    <a:pt x="88752" y="333921"/>
                  </a:lnTo>
                  <a:lnTo>
                    <a:pt x="131559" y="351985"/>
                  </a:lnTo>
                  <a:lnTo>
                    <a:pt x="179198" y="358386"/>
                  </a:lnTo>
                  <a:lnTo>
                    <a:pt x="1097840" y="358386"/>
                  </a:lnTo>
                  <a:lnTo>
                    <a:pt x="1145475" y="351985"/>
                  </a:lnTo>
                  <a:lnTo>
                    <a:pt x="1188279" y="333921"/>
                  </a:lnTo>
                  <a:lnTo>
                    <a:pt x="1224545" y="305901"/>
                  </a:lnTo>
                  <a:lnTo>
                    <a:pt x="1252564" y="269634"/>
                  </a:lnTo>
                  <a:lnTo>
                    <a:pt x="1270628" y="226827"/>
                  </a:lnTo>
                  <a:lnTo>
                    <a:pt x="1277029" y="179188"/>
                  </a:lnTo>
                  <a:lnTo>
                    <a:pt x="1270628" y="131553"/>
                  </a:lnTo>
                  <a:lnTo>
                    <a:pt x="1252564" y="88749"/>
                  </a:lnTo>
                  <a:lnTo>
                    <a:pt x="1224545" y="52484"/>
                  </a:lnTo>
                  <a:lnTo>
                    <a:pt x="1188279" y="24465"/>
                  </a:lnTo>
                  <a:lnTo>
                    <a:pt x="1145475" y="6400"/>
                  </a:lnTo>
                  <a:lnTo>
                    <a:pt x="109784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-10" normalizeH="0" baseline="0" noProof="0" dirty="0">
                  <a:ln>
                    <a:noFill/>
                  </a:ln>
                  <a:solidFill>
                    <a:srgbClr val="3AAE6F"/>
                  </a:solidFill>
                  <a:effectLst/>
                  <a:uLnTx/>
                  <a:uFillTx/>
                  <a:latin typeface="Euclid Circular A" panose="020B0504000000000000"/>
                  <a:cs typeface="Arial" panose="020B0604020202020204" pitchFamily="34" charset="0"/>
                </a:rPr>
                <a:t>Glass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AAE6F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DF1C"/>
                </a:solidFill>
                <a:effectLst/>
                <a:uLnTx/>
                <a:uFillTx/>
                <a:latin typeface="Euclid Circular A" panose="020B0504000000000000"/>
              </a:endParaRPr>
            </a:p>
          </p:txBody>
        </p:sp>
      </p:grp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1D87091-722B-C65F-68BB-C2EC3C1BB773}"/>
              </a:ext>
            </a:extLst>
          </p:cNvPr>
          <p:cNvSpPr/>
          <p:nvPr/>
        </p:nvSpPr>
        <p:spPr>
          <a:xfrm>
            <a:off x="12950539" y="4977046"/>
            <a:ext cx="526372" cy="46864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B902DED8-FCA3-C776-0581-ECA42DE22AD8}"/>
              </a:ext>
            </a:extLst>
          </p:cNvPr>
          <p:cNvSpPr/>
          <p:nvPr/>
        </p:nvSpPr>
        <p:spPr>
          <a:xfrm>
            <a:off x="14992535" y="1267212"/>
            <a:ext cx="4746248" cy="153958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/>
            </a:endParaRPr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4D299524-BB3B-5CB7-5B71-CADB79DB2451}"/>
              </a:ext>
            </a:extLst>
          </p:cNvPr>
          <p:cNvSpPr/>
          <p:nvPr/>
        </p:nvSpPr>
        <p:spPr>
          <a:xfrm>
            <a:off x="13023800" y="7133089"/>
            <a:ext cx="526372" cy="46864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/>
            </a:endParaRPr>
          </a:p>
        </p:txBody>
      </p:sp>
      <p:sp>
        <p:nvSpPr>
          <p:cNvPr id="16" name="Right Arrow 10">
            <a:extLst>
              <a:ext uri="{FF2B5EF4-FFF2-40B4-BE49-F238E27FC236}">
                <a16:creationId xmlns:a16="http://schemas.microsoft.com/office/drawing/2014/main" id="{F4F12253-CC0E-B49D-8E0E-9ABB6F8EB81F}"/>
              </a:ext>
            </a:extLst>
          </p:cNvPr>
          <p:cNvSpPr/>
          <p:nvPr/>
        </p:nvSpPr>
        <p:spPr>
          <a:xfrm>
            <a:off x="13094617" y="9165667"/>
            <a:ext cx="526372" cy="46864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593A6783-9042-9519-01BA-A92B4D1808A7}"/>
              </a:ext>
            </a:extLst>
          </p:cNvPr>
          <p:cNvSpPr/>
          <p:nvPr/>
        </p:nvSpPr>
        <p:spPr>
          <a:xfrm>
            <a:off x="9897702" y="1276287"/>
            <a:ext cx="4176422" cy="153958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7A04FF-181A-10BD-04E3-1E6B2F7FAA78}"/>
              </a:ext>
            </a:extLst>
          </p:cNvPr>
          <p:cNvSpPr txBox="1"/>
          <p:nvPr/>
        </p:nvSpPr>
        <p:spPr>
          <a:xfrm>
            <a:off x="10352844" y="1311275"/>
            <a:ext cx="38781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Packaging Return Rates</a:t>
            </a:r>
            <a:r>
              <a:rPr kumimoji="0" lang="ro-RO" sz="4000" b="1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kumimoji="0" lang="en-US" sz="4000" b="1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 </a:t>
            </a:r>
            <a:endParaRPr lang="en-US" sz="4000" dirty="0">
              <a:latin typeface="Euclid Circular A" panose="020B050400000000000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6516AE-A2DF-5622-70FC-9BD0CAD908A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58065" y="10400469"/>
            <a:ext cx="1173765" cy="6673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FE0DCD-B8BF-B01D-DF57-5BC5A36573F9}"/>
              </a:ext>
            </a:extLst>
          </p:cNvPr>
          <p:cNvSpPr txBox="1"/>
          <p:nvPr/>
        </p:nvSpPr>
        <p:spPr>
          <a:xfrm>
            <a:off x="1731830" y="10549455"/>
            <a:ext cx="527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err="1"/>
              <a:t>Proprietary</a:t>
            </a:r>
            <a:r>
              <a:rPr lang="ro-RO" b="1" dirty="0"/>
              <a:t>. For </a:t>
            </a:r>
            <a:r>
              <a:rPr lang="ro-RO" b="1" dirty="0" err="1"/>
              <a:t>informational</a:t>
            </a:r>
            <a:r>
              <a:rPr lang="ro-RO" b="1" dirty="0"/>
              <a:t> </a:t>
            </a:r>
            <a:r>
              <a:rPr lang="ro-RO" b="1" dirty="0" err="1"/>
              <a:t>purposes</a:t>
            </a:r>
            <a:r>
              <a:rPr lang="ro-RO" b="1" dirty="0"/>
              <a:t> </a:t>
            </a:r>
            <a:r>
              <a:rPr lang="ro-RO" b="1" dirty="0" err="1"/>
              <a:t>only</a:t>
            </a:r>
            <a:r>
              <a:rPr lang="ro-RO" b="1" dirty="0"/>
              <a:t>.</a:t>
            </a:r>
            <a:endParaRPr lang="en-US" b="1" dirty="0">
              <a:latin typeface="Euclid Circular A" panose="020B05040000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" grpId="0" build="p"/>
      <p:bldP spid="11" grpId="0" animBg="1"/>
      <p:bldP spid="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915989"/>
            <a:ext cx="20104100" cy="3392804"/>
          </a:xfrm>
          <a:custGeom>
            <a:avLst/>
            <a:gdLst/>
            <a:ahLst/>
            <a:cxnLst/>
            <a:rect l="l" t="t" r="r" b="b"/>
            <a:pathLst>
              <a:path w="20104100" h="3392804">
                <a:moveTo>
                  <a:pt x="20104099" y="0"/>
                </a:moveTo>
                <a:lnTo>
                  <a:pt x="0" y="0"/>
                </a:lnTo>
                <a:lnTo>
                  <a:pt x="0" y="3392566"/>
                </a:lnTo>
                <a:lnTo>
                  <a:pt x="20104099" y="339256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9AD6F"/>
          </a:solidFill>
        </p:spPr>
        <p:txBody>
          <a:bodyPr wrap="square" lIns="0" tIns="0" rIns="0" bIns="0" rtlCol="0"/>
          <a:lstStyle/>
          <a:p>
            <a:endParaRPr dirty="0">
              <a:latin typeface="Euclid Circular A" panose="020B050400000000000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1486A1-3BDD-2C8A-969A-F176F0A1892C}"/>
              </a:ext>
            </a:extLst>
          </p:cNvPr>
          <p:cNvGrpSpPr/>
          <p:nvPr/>
        </p:nvGrpSpPr>
        <p:grpSpPr>
          <a:xfrm>
            <a:off x="562635" y="2301875"/>
            <a:ext cx="3558417" cy="4844701"/>
            <a:chOff x="214204" y="2941553"/>
            <a:chExt cx="3558417" cy="4844701"/>
          </a:xfrm>
        </p:grpSpPr>
        <p:sp>
          <p:nvSpPr>
            <p:cNvPr id="9" name="object 9"/>
            <p:cNvSpPr txBox="1"/>
            <p:nvPr/>
          </p:nvSpPr>
          <p:spPr>
            <a:xfrm>
              <a:off x="406271" y="4053074"/>
              <a:ext cx="3214786" cy="5039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en-GB" sz="3200" b="1" dirty="0">
                  <a:solidFill>
                    <a:srgbClr val="3AAE6F"/>
                  </a:solidFill>
                  <a:latin typeface="Euclid Circular A" panose="020B0504000000000000"/>
                  <a:cs typeface="Arial" panose="020B0604020202020204" pitchFamily="34" charset="0"/>
                </a:rPr>
                <a:t>Deposit</a:t>
              </a:r>
              <a:r>
                <a:rPr lang="en-GB" sz="3200" b="1" spc="-90" dirty="0">
                  <a:solidFill>
                    <a:srgbClr val="3AAE6F"/>
                  </a:solidFill>
                  <a:latin typeface="Euclid Circular A" panose="020B0504000000000000"/>
                  <a:cs typeface="Arial" panose="020B0604020202020204" pitchFamily="34" charset="0"/>
                </a:rPr>
                <a:t> </a:t>
              </a:r>
              <a:r>
                <a:rPr lang="en-GB" sz="3200" b="1" spc="-10" dirty="0">
                  <a:solidFill>
                    <a:srgbClr val="3AAE6F"/>
                  </a:solidFill>
                  <a:latin typeface="Euclid Circular A" panose="020B0504000000000000"/>
                  <a:cs typeface="Arial" panose="020B0604020202020204" pitchFamily="34" charset="0"/>
                </a:rPr>
                <a:t>System</a:t>
              </a:r>
              <a:endParaRPr sz="3200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214204" y="4702268"/>
              <a:ext cx="3558417" cy="3083986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065" marR="5080" algn="ctr">
                <a:lnSpc>
                  <a:spcPct val="101499"/>
                </a:lnSpc>
                <a:spcBef>
                  <a:spcPts val="90"/>
                </a:spcBef>
              </a:pPr>
              <a:r>
                <a:rPr lang="en-US" sz="2500" dirty="0">
                  <a:solidFill>
                    <a:srgbClr val="000000"/>
                  </a:solidFill>
                  <a:latin typeface="Euclid Circular A" panose="020B0504000000000000"/>
                  <a:cs typeface="Arial" panose="020B0604020202020204" pitchFamily="34" charset="0"/>
                </a:rPr>
                <a:t>Deposit paid @purchase and refunded upon return</a:t>
              </a:r>
            </a:p>
            <a:p>
              <a:pPr marL="12065" marR="5080" algn="ctr">
                <a:lnSpc>
                  <a:spcPct val="101499"/>
                </a:lnSpc>
                <a:spcBef>
                  <a:spcPts val="90"/>
                </a:spcBef>
              </a:pPr>
              <a:endParaRPr lang="en-US" sz="2500" dirty="0">
                <a:solidFill>
                  <a:srgbClr val="000000"/>
                </a:solidFill>
                <a:latin typeface="Euclid Circular A" panose="020B0504000000000000"/>
                <a:cs typeface="Arial" panose="020B0604020202020204" pitchFamily="34" charset="0"/>
              </a:endParaRPr>
            </a:p>
            <a:p>
              <a:pPr marL="12065" marR="5080" algn="ctr">
                <a:lnSpc>
                  <a:spcPct val="101499"/>
                </a:lnSpc>
                <a:spcBef>
                  <a:spcPts val="90"/>
                </a:spcBef>
              </a:pPr>
              <a:r>
                <a:rPr lang="en-GB" sz="2400" dirty="0">
                  <a:solidFill>
                    <a:srgbClr val="000000"/>
                  </a:solidFill>
                  <a:latin typeface="Euclid Circular A" panose="020B0504000000000000"/>
                  <a:cs typeface="Arial" panose="020B0604020202020204" pitchFamily="34" charset="0"/>
                </a:rPr>
                <a:t>Developed following </a:t>
              </a:r>
              <a:r>
                <a:rPr lang="en-GB" sz="2400" dirty="0">
                  <a:latin typeface="Euclid Circular A" panose="020B0504000000000000"/>
                </a:rPr>
                <a:t>several </a:t>
              </a:r>
              <a:r>
                <a:rPr lang="en-GB" sz="2400" b="1" dirty="0">
                  <a:latin typeface="Euclid Circular A" panose="020B0504000000000000"/>
                </a:rPr>
                <a:t>years of research </a:t>
              </a:r>
              <a:r>
                <a:rPr lang="en-GB" sz="2400" dirty="0">
                  <a:latin typeface="Euclid Circular A" panose="020B0504000000000000"/>
                </a:rPr>
                <a:t>into various European DRS models</a:t>
              </a:r>
            </a:p>
            <a:p>
              <a:pPr marL="354965" marR="5080" indent="-342900" algn="ctr">
                <a:lnSpc>
                  <a:spcPct val="101499"/>
                </a:lnSpc>
                <a:spcBef>
                  <a:spcPts val="90"/>
                </a:spcBef>
                <a:buFontTx/>
                <a:buChar char="-"/>
              </a:pPr>
              <a:endParaRPr lang="en-GB" sz="2500" dirty="0">
                <a:latin typeface="Euclid Circular A" panose="020B0504000000000000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572261" y="2941553"/>
              <a:ext cx="783590" cy="793750"/>
            </a:xfrm>
            <a:custGeom>
              <a:avLst/>
              <a:gdLst/>
              <a:ahLst/>
              <a:cxnLst/>
              <a:rect l="l" t="t" r="r" b="b"/>
              <a:pathLst>
                <a:path w="783589" h="793750">
                  <a:moveTo>
                    <a:pt x="254241" y="97078"/>
                  </a:moveTo>
                  <a:lnTo>
                    <a:pt x="252984" y="86194"/>
                  </a:lnTo>
                  <a:lnTo>
                    <a:pt x="251294" y="71450"/>
                  </a:lnTo>
                  <a:lnTo>
                    <a:pt x="250317" y="62966"/>
                  </a:lnTo>
                  <a:lnTo>
                    <a:pt x="230352" y="25742"/>
                  </a:lnTo>
                  <a:lnTo>
                    <a:pt x="230263" y="97561"/>
                  </a:lnTo>
                  <a:lnTo>
                    <a:pt x="230111" y="107048"/>
                  </a:lnTo>
                  <a:lnTo>
                    <a:pt x="230035" y="111455"/>
                  </a:lnTo>
                  <a:lnTo>
                    <a:pt x="229933" y="117868"/>
                  </a:lnTo>
                  <a:lnTo>
                    <a:pt x="227977" y="139522"/>
                  </a:lnTo>
                  <a:lnTo>
                    <a:pt x="224459" y="162356"/>
                  </a:lnTo>
                  <a:lnTo>
                    <a:pt x="219430" y="186105"/>
                  </a:lnTo>
                  <a:lnTo>
                    <a:pt x="213321" y="184124"/>
                  </a:lnTo>
                  <a:lnTo>
                    <a:pt x="213321" y="209372"/>
                  </a:lnTo>
                  <a:lnTo>
                    <a:pt x="195681" y="260311"/>
                  </a:lnTo>
                  <a:lnTo>
                    <a:pt x="180581" y="293687"/>
                  </a:lnTo>
                  <a:lnTo>
                    <a:pt x="168897" y="289890"/>
                  </a:lnTo>
                  <a:lnTo>
                    <a:pt x="168897" y="315137"/>
                  </a:lnTo>
                  <a:lnTo>
                    <a:pt x="149402" y="343916"/>
                  </a:lnTo>
                  <a:lnTo>
                    <a:pt x="130949" y="363855"/>
                  </a:lnTo>
                  <a:lnTo>
                    <a:pt x="114757" y="374675"/>
                  </a:lnTo>
                  <a:lnTo>
                    <a:pt x="102031" y="376059"/>
                  </a:lnTo>
                  <a:lnTo>
                    <a:pt x="80314" y="368960"/>
                  </a:lnTo>
                  <a:lnTo>
                    <a:pt x="88734" y="362026"/>
                  </a:lnTo>
                  <a:lnTo>
                    <a:pt x="94284" y="356743"/>
                  </a:lnTo>
                  <a:lnTo>
                    <a:pt x="122631" y="321106"/>
                  </a:lnTo>
                  <a:lnTo>
                    <a:pt x="133337" y="303555"/>
                  </a:lnTo>
                  <a:lnTo>
                    <a:pt x="168897" y="315137"/>
                  </a:lnTo>
                  <a:lnTo>
                    <a:pt x="168897" y="289890"/>
                  </a:lnTo>
                  <a:lnTo>
                    <a:pt x="144792" y="282041"/>
                  </a:lnTo>
                  <a:lnTo>
                    <a:pt x="152577" y="265442"/>
                  </a:lnTo>
                  <a:lnTo>
                    <a:pt x="172250" y="214147"/>
                  </a:lnTo>
                  <a:lnTo>
                    <a:pt x="177355" y="197637"/>
                  </a:lnTo>
                  <a:lnTo>
                    <a:pt x="213321" y="209372"/>
                  </a:lnTo>
                  <a:lnTo>
                    <a:pt x="213321" y="184124"/>
                  </a:lnTo>
                  <a:lnTo>
                    <a:pt x="183502" y="174383"/>
                  </a:lnTo>
                  <a:lnTo>
                    <a:pt x="188417" y="151485"/>
                  </a:lnTo>
                  <a:lnTo>
                    <a:pt x="192112" y="128930"/>
                  </a:lnTo>
                  <a:lnTo>
                    <a:pt x="194462" y="107048"/>
                  </a:lnTo>
                  <a:lnTo>
                    <a:pt x="195389" y="86194"/>
                  </a:lnTo>
                  <a:lnTo>
                    <a:pt x="230263" y="97561"/>
                  </a:lnTo>
                  <a:lnTo>
                    <a:pt x="230263" y="25704"/>
                  </a:lnTo>
                  <a:lnTo>
                    <a:pt x="227596" y="24244"/>
                  </a:lnTo>
                  <a:lnTo>
                    <a:pt x="227596" y="71450"/>
                  </a:lnTo>
                  <a:lnTo>
                    <a:pt x="194208" y="60515"/>
                  </a:lnTo>
                  <a:lnTo>
                    <a:pt x="193395" y="53987"/>
                  </a:lnTo>
                  <a:lnTo>
                    <a:pt x="192252" y="47523"/>
                  </a:lnTo>
                  <a:lnTo>
                    <a:pt x="190804" y="41122"/>
                  </a:lnTo>
                  <a:lnTo>
                    <a:pt x="189026" y="34785"/>
                  </a:lnTo>
                  <a:lnTo>
                    <a:pt x="210896" y="41922"/>
                  </a:lnTo>
                  <a:lnTo>
                    <a:pt x="216268" y="45313"/>
                  </a:lnTo>
                  <a:lnTo>
                    <a:pt x="220903" y="51523"/>
                  </a:lnTo>
                  <a:lnTo>
                    <a:pt x="224713" y="60325"/>
                  </a:lnTo>
                  <a:lnTo>
                    <a:pt x="227596" y="71450"/>
                  </a:lnTo>
                  <a:lnTo>
                    <a:pt x="227596" y="24244"/>
                  </a:lnTo>
                  <a:lnTo>
                    <a:pt x="223697" y="22110"/>
                  </a:lnTo>
                  <a:lnTo>
                    <a:pt x="218351" y="19177"/>
                  </a:lnTo>
                  <a:lnTo>
                    <a:pt x="171551" y="3898"/>
                  </a:lnTo>
                  <a:lnTo>
                    <a:pt x="171551" y="78486"/>
                  </a:lnTo>
                  <a:lnTo>
                    <a:pt x="167144" y="135191"/>
                  </a:lnTo>
                  <a:lnTo>
                    <a:pt x="149453" y="206578"/>
                  </a:lnTo>
                  <a:lnTo>
                    <a:pt x="123215" y="271475"/>
                  </a:lnTo>
                  <a:lnTo>
                    <a:pt x="91732" y="323138"/>
                  </a:lnTo>
                  <a:lnTo>
                    <a:pt x="64655" y="350418"/>
                  </a:lnTo>
                  <a:lnTo>
                    <a:pt x="43256" y="356743"/>
                  </a:lnTo>
                  <a:lnTo>
                    <a:pt x="35648" y="350850"/>
                  </a:lnTo>
                  <a:lnTo>
                    <a:pt x="29756" y="339178"/>
                  </a:lnTo>
                  <a:lnTo>
                    <a:pt x="29425" y="337896"/>
                  </a:lnTo>
                  <a:lnTo>
                    <a:pt x="25704" y="322199"/>
                  </a:lnTo>
                  <a:lnTo>
                    <a:pt x="23964" y="301713"/>
                  </a:lnTo>
                  <a:lnTo>
                    <a:pt x="23964" y="299313"/>
                  </a:lnTo>
                  <a:lnTo>
                    <a:pt x="28930" y="240842"/>
                  </a:lnTo>
                  <a:lnTo>
                    <a:pt x="45948" y="172961"/>
                  </a:lnTo>
                  <a:lnTo>
                    <a:pt x="72021" y="108280"/>
                  </a:lnTo>
                  <a:lnTo>
                    <a:pt x="100152" y="60998"/>
                  </a:lnTo>
                  <a:lnTo>
                    <a:pt x="126707" y="31978"/>
                  </a:lnTo>
                  <a:lnTo>
                    <a:pt x="165582" y="39865"/>
                  </a:lnTo>
                  <a:lnTo>
                    <a:pt x="171551" y="78486"/>
                  </a:lnTo>
                  <a:lnTo>
                    <a:pt x="171551" y="3898"/>
                  </a:lnTo>
                  <a:lnTo>
                    <a:pt x="159626" y="0"/>
                  </a:lnTo>
                  <a:lnTo>
                    <a:pt x="129717" y="2336"/>
                  </a:lnTo>
                  <a:lnTo>
                    <a:pt x="99314" y="24955"/>
                  </a:lnTo>
                  <a:lnTo>
                    <a:pt x="70231" y="62966"/>
                  </a:lnTo>
                  <a:lnTo>
                    <a:pt x="44246" y="111455"/>
                  </a:lnTo>
                  <a:lnTo>
                    <a:pt x="23190" y="165506"/>
                  </a:lnTo>
                  <a:lnTo>
                    <a:pt x="5245" y="237363"/>
                  </a:lnTo>
                  <a:lnTo>
                    <a:pt x="76" y="299313"/>
                  </a:lnTo>
                  <a:lnTo>
                    <a:pt x="0" y="301713"/>
                  </a:lnTo>
                  <a:lnTo>
                    <a:pt x="12598" y="359448"/>
                  </a:lnTo>
                  <a:lnTo>
                    <a:pt x="98310" y="400011"/>
                  </a:lnTo>
                  <a:lnTo>
                    <a:pt x="102196" y="400634"/>
                  </a:lnTo>
                  <a:lnTo>
                    <a:pt x="106070" y="400634"/>
                  </a:lnTo>
                  <a:lnTo>
                    <a:pt x="150977" y="376059"/>
                  </a:lnTo>
                  <a:lnTo>
                    <a:pt x="188315" y="328853"/>
                  </a:lnTo>
                  <a:lnTo>
                    <a:pt x="201358" y="303555"/>
                  </a:lnTo>
                  <a:lnTo>
                    <a:pt x="206451" y="293687"/>
                  </a:lnTo>
                  <a:lnTo>
                    <a:pt x="211823" y="283286"/>
                  </a:lnTo>
                  <a:lnTo>
                    <a:pt x="231025" y="233299"/>
                  </a:lnTo>
                  <a:lnTo>
                    <a:pt x="241300" y="197637"/>
                  </a:lnTo>
                  <a:lnTo>
                    <a:pt x="241528" y="196850"/>
                  </a:lnTo>
                  <a:lnTo>
                    <a:pt x="243789" y="186105"/>
                  </a:lnTo>
                  <a:lnTo>
                    <a:pt x="248983" y="161429"/>
                  </a:lnTo>
                  <a:lnTo>
                    <a:pt x="253276" y="127901"/>
                  </a:lnTo>
                  <a:lnTo>
                    <a:pt x="254228" y="97561"/>
                  </a:lnTo>
                  <a:lnTo>
                    <a:pt x="254241" y="97078"/>
                  </a:lnTo>
                  <a:close/>
                </a:path>
                <a:path w="783589" h="793750">
                  <a:moveTo>
                    <a:pt x="511429" y="479869"/>
                  </a:moveTo>
                  <a:lnTo>
                    <a:pt x="507809" y="445731"/>
                  </a:lnTo>
                  <a:lnTo>
                    <a:pt x="491985" y="421182"/>
                  </a:lnTo>
                  <a:lnTo>
                    <a:pt x="487857" y="417652"/>
                  </a:lnTo>
                  <a:lnTo>
                    <a:pt x="487857" y="473519"/>
                  </a:lnTo>
                  <a:lnTo>
                    <a:pt x="486359" y="490245"/>
                  </a:lnTo>
                  <a:lnTo>
                    <a:pt x="480085" y="484873"/>
                  </a:lnTo>
                  <a:lnTo>
                    <a:pt x="480085" y="516394"/>
                  </a:lnTo>
                  <a:lnTo>
                    <a:pt x="476415" y="527075"/>
                  </a:lnTo>
                  <a:lnTo>
                    <a:pt x="472313" y="537603"/>
                  </a:lnTo>
                  <a:lnTo>
                    <a:pt x="467817" y="547954"/>
                  </a:lnTo>
                  <a:lnTo>
                    <a:pt x="462965" y="558063"/>
                  </a:lnTo>
                  <a:lnTo>
                    <a:pt x="451269" y="548030"/>
                  </a:lnTo>
                  <a:lnTo>
                    <a:pt x="451269" y="579755"/>
                  </a:lnTo>
                  <a:lnTo>
                    <a:pt x="445960" y="588670"/>
                  </a:lnTo>
                  <a:lnTo>
                    <a:pt x="440283" y="597700"/>
                  </a:lnTo>
                  <a:lnTo>
                    <a:pt x="434187" y="606869"/>
                  </a:lnTo>
                  <a:lnTo>
                    <a:pt x="427913" y="615873"/>
                  </a:lnTo>
                  <a:lnTo>
                    <a:pt x="413372" y="603453"/>
                  </a:lnTo>
                  <a:lnTo>
                    <a:pt x="413372" y="635254"/>
                  </a:lnTo>
                  <a:lnTo>
                    <a:pt x="388493" y="664718"/>
                  </a:lnTo>
                  <a:lnTo>
                    <a:pt x="383413" y="670229"/>
                  </a:lnTo>
                  <a:lnTo>
                    <a:pt x="366572" y="655789"/>
                  </a:lnTo>
                  <a:lnTo>
                    <a:pt x="366572" y="687412"/>
                  </a:lnTo>
                  <a:lnTo>
                    <a:pt x="358470" y="695134"/>
                  </a:lnTo>
                  <a:lnTo>
                    <a:pt x="350380" y="702487"/>
                  </a:lnTo>
                  <a:lnTo>
                    <a:pt x="342328" y="709472"/>
                  </a:lnTo>
                  <a:lnTo>
                    <a:pt x="334327" y="716076"/>
                  </a:lnTo>
                  <a:lnTo>
                    <a:pt x="314744" y="699287"/>
                  </a:lnTo>
                  <a:lnTo>
                    <a:pt x="314744" y="730897"/>
                  </a:lnTo>
                  <a:lnTo>
                    <a:pt x="305435" y="737260"/>
                  </a:lnTo>
                  <a:lnTo>
                    <a:pt x="295897" y="743242"/>
                  </a:lnTo>
                  <a:lnTo>
                    <a:pt x="286131" y="748868"/>
                  </a:lnTo>
                  <a:lnTo>
                    <a:pt x="276148" y="754113"/>
                  </a:lnTo>
                  <a:lnTo>
                    <a:pt x="251231" y="732751"/>
                  </a:lnTo>
                  <a:lnTo>
                    <a:pt x="251231" y="764362"/>
                  </a:lnTo>
                  <a:lnTo>
                    <a:pt x="234899" y="768400"/>
                  </a:lnTo>
                  <a:lnTo>
                    <a:pt x="220637" y="769429"/>
                  </a:lnTo>
                  <a:lnTo>
                    <a:pt x="208699" y="767372"/>
                  </a:lnTo>
                  <a:lnTo>
                    <a:pt x="199390" y="762190"/>
                  </a:lnTo>
                  <a:lnTo>
                    <a:pt x="169900" y="736866"/>
                  </a:lnTo>
                  <a:lnTo>
                    <a:pt x="179425" y="735190"/>
                  </a:lnTo>
                  <a:lnTo>
                    <a:pt x="188810" y="732891"/>
                  </a:lnTo>
                  <a:lnTo>
                    <a:pt x="198031" y="729983"/>
                  </a:lnTo>
                  <a:lnTo>
                    <a:pt x="207060" y="726478"/>
                  </a:lnTo>
                  <a:lnTo>
                    <a:pt x="251231" y="764362"/>
                  </a:lnTo>
                  <a:lnTo>
                    <a:pt x="251231" y="732751"/>
                  </a:lnTo>
                  <a:lnTo>
                    <a:pt x="243928" y="726478"/>
                  </a:lnTo>
                  <a:lnTo>
                    <a:pt x="230708" y="715149"/>
                  </a:lnTo>
                  <a:lnTo>
                    <a:pt x="234035" y="713257"/>
                  </a:lnTo>
                  <a:lnTo>
                    <a:pt x="240423" y="709612"/>
                  </a:lnTo>
                  <a:lnTo>
                    <a:pt x="249923" y="703757"/>
                  </a:lnTo>
                  <a:lnTo>
                    <a:pt x="259245" y="697585"/>
                  </a:lnTo>
                  <a:lnTo>
                    <a:pt x="268351" y="691108"/>
                  </a:lnTo>
                  <a:lnTo>
                    <a:pt x="314744" y="730897"/>
                  </a:lnTo>
                  <a:lnTo>
                    <a:pt x="314744" y="699287"/>
                  </a:lnTo>
                  <a:lnTo>
                    <a:pt x="305206" y="691108"/>
                  </a:lnTo>
                  <a:lnTo>
                    <a:pt x="287693" y="676084"/>
                  </a:lnTo>
                  <a:lnTo>
                    <a:pt x="295744" y="669251"/>
                  </a:lnTo>
                  <a:lnTo>
                    <a:pt x="303771" y="662152"/>
                  </a:lnTo>
                  <a:lnTo>
                    <a:pt x="311759" y="654786"/>
                  </a:lnTo>
                  <a:lnTo>
                    <a:pt x="319671" y="647166"/>
                  </a:lnTo>
                  <a:lnTo>
                    <a:pt x="366572" y="687412"/>
                  </a:lnTo>
                  <a:lnTo>
                    <a:pt x="366572" y="655789"/>
                  </a:lnTo>
                  <a:lnTo>
                    <a:pt x="356527" y="647166"/>
                  </a:lnTo>
                  <a:lnTo>
                    <a:pt x="336448" y="629958"/>
                  </a:lnTo>
                  <a:lnTo>
                    <a:pt x="341655" y="624357"/>
                  </a:lnTo>
                  <a:lnTo>
                    <a:pt x="346748" y="618629"/>
                  </a:lnTo>
                  <a:lnTo>
                    <a:pt x="356755" y="606869"/>
                  </a:lnTo>
                  <a:lnTo>
                    <a:pt x="361632" y="600951"/>
                  </a:lnTo>
                  <a:lnTo>
                    <a:pt x="366407" y="594956"/>
                  </a:lnTo>
                  <a:lnTo>
                    <a:pt x="413372" y="635254"/>
                  </a:lnTo>
                  <a:lnTo>
                    <a:pt x="413372" y="603453"/>
                  </a:lnTo>
                  <a:lnTo>
                    <a:pt x="403428" y="594956"/>
                  </a:lnTo>
                  <a:lnTo>
                    <a:pt x="380936" y="575754"/>
                  </a:lnTo>
                  <a:lnTo>
                    <a:pt x="387337" y="566699"/>
                  </a:lnTo>
                  <a:lnTo>
                    <a:pt x="393407" y="557669"/>
                  </a:lnTo>
                  <a:lnTo>
                    <a:pt x="399122" y="548716"/>
                  </a:lnTo>
                  <a:lnTo>
                    <a:pt x="404571" y="539699"/>
                  </a:lnTo>
                  <a:lnTo>
                    <a:pt x="451269" y="579755"/>
                  </a:lnTo>
                  <a:lnTo>
                    <a:pt x="451269" y="548030"/>
                  </a:lnTo>
                  <a:lnTo>
                    <a:pt x="441566" y="539699"/>
                  </a:lnTo>
                  <a:lnTo>
                    <a:pt x="416534" y="518236"/>
                  </a:lnTo>
                  <a:lnTo>
                    <a:pt x="421525" y="508228"/>
                  </a:lnTo>
                  <a:lnTo>
                    <a:pt x="426186" y="498055"/>
                  </a:lnTo>
                  <a:lnTo>
                    <a:pt x="430415" y="487959"/>
                  </a:lnTo>
                  <a:lnTo>
                    <a:pt x="434479" y="477291"/>
                  </a:lnTo>
                  <a:lnTo>
                    <a:pt x="480085" y="516394"/>
                  </a:lnTo>
                  <a:lnTo>
                    <a:pt x="480085" y="484873"/>
                  </a:lnTo>
                  <a:lnTo>
                    <a:pt x="471246" y="477291"/>
                  </a:lnTo>
                  <a:lnTo>
                    <a:pt x="441921" y="452170"/>
                  </a:lnTo>
                  <a:lnTo>
                    <a:pt x="443966" y="442683"/>
                  </a:lnTo>
                  <a:lnTo>
                    <a:pt x="445401" y="433095"/>
                  </a:lnTo>
                  <a:lnTo>
                    <a:pt x="446227" y="423430"/>
                  </a:lnTo>
                  <a:lnTo>
                    <a:pt x="446417" y="413727"/>
                  </a:lnTo>
                  <a:lnTo>
                    <a:pt x="476313" y="439369"/>
                  </a:lnTo>
                  <a:lnTo>
                    <a:pt x="482815" y="447751"/>
                  </a:lnTo>
                  <a:lnTo>
                    <a:pt x="486676" y="459232"/>
                  </a:lnTo>
                  <a:lnTo>
                    <a:pt x="487857" y="473519"/>
                  </a:lnTo>
                  <a:lnTo>
                    <a:pt x="487857" y="417652"/>
                  </a:lnTo>
                  <a:lnTo>
                    <a:pt x="483298" y="413727"/>
                  </a:lnTo>
                  <a:lnTo>
                    <a:pt x="439547" y="376186"/>
                  </a:lnTo>
                  <a:lnTo>
                    <a:pt x="426808" y="365264"/>
                  </a:lnTo>
                  <a:lnTo>
                    <a:pt x="421970" y="363105"/>
                  </a:lnTo>
                  <a:lnTo>
                    <a:pt x="421970" y="406057"/>
                  </a:lnTo>
                  <a:lnTo>
                    <a:pt x="419798" y="441972"/>
                  </a:lnTo>
                  <a:lnTo>
                    <a:pt x="404520" y="487743"/>
                  </a:lnTo>
                  <a:lnTo>
                    <a:pt x="375767" y="540766"/>
                  </a:lnTo>
                  <a:lnTo>
                    <a:pt x="333616" y="597141"/>
                  </a:lnTo>
                  <a:lnTo>
                    <a:pt x="304304" y="628662"/>
                  </a:lnTo>
                  <a:lnTo>
                    <a:pt x="274002" y="656272"/>
                  </a:lnTo>
                  <a:lnTo>
                    <a:pt x="243446" y="679323"/>
                  </a:lnTo>
                  <a:lnTo>
                    <a:pt x="187972" y="708075"/>
                  </a:lnTo>
                  <a:lnTo>
                    <a:pt x="165874" y="713257"/>
                  </a:lnTo>
                  <a:lnTo>
                    <a:pt x="147739" y="712673"/>
                  </a:lnTo>
                  <a:lnTo>
                    <a:pt x="134251" y="706259"/>
                  </a:lnTo>
                  <a:lnTo>
                    <a:pt x="125857" y="693915"/>
                  </a:lnTo>
                  <a:lnTo>
                    <a:pt x="122504" y="676084"/>
                  </a:lnTo>
                  <a:lnTo>
                    <a:pt x="124028" y="656272"/>
                  </a:lnTo>
                  <a:lnTo>
                    <a:pt x="124142" y="654786"/>
                  </a:lnTo>
                  <a:lnTo>
                    <a:pt x="144221" y="594245"/>
                  </a:lnTo>
                  <a:lnTo>
                    <a:pt x="162369" y="560539"/>
                  </a:lnTo>
                  <a:lnTo>
                    <a:pt x="185039" y="526389"/>
                  </a:lnTo>
                  <a:lnTo>
                    <a:pt x="211734" y="492582"/>
                  </a:lnTo>
                  <a:lnTo>
                    <a:pt x="261251" y="442175"/>
                  </a:lnTo>
                  <a:lnTo>
                    <a:pt x="309245" y="405739"/>
                  </a:lnTo>
                  <a:lnTo>
                    <a:pt x="352450" y="383641"/>
                  </a:lnTo>
                  <a:lnTo>
                    <a:pt x="387604" y="376186"/>
                  </a:lnTo>
                  <a:lnTo>
                    <a:pt x="397421" y="376186"/>
                  </a:lnTo>
                  <a:lnTo>
                    <a:pt x="405447" y="378599"/>
                  </a:lnTo>
                  <a:lnTo>
                    <a:pt x="411137" y="383463"/>
                  </a:lnTo>
                  <a:lnTo>
                    <a:pt x="421970" y="406057"/>
                  </a:lnTo>
                  <a:lnTo>
                    <a:pt x="421970" y="363105"/>
                  </a:lnTo>
                  <a:lnTo>
                    <a:pt x="400126" y="353314"/>
                  </a:lnTo>
                  <a:lnTo>
                    <a:pt x="365810" y="354914"/>
                  </a:lnTo>
                  <a:lnTo>
                    <a:pt x="325958" y="369049"/>
                  </a:lnTo>
                  <a:lnTo>
                    <a:pt x="282587" y="394766"/>
                  </a:lnTo>
                  <a:lnTo>
                    <a:pt x="237782" y="431063"/>
                  </a:lnTo>
                  <a:lnTo>
                    <a:pt x="193598" y="476986"/>
                  </a:lnTo>
                  <a:lnTo>
                    <a:pt x="165481" y="512572"/>
                  </a:lnTo>
                  <a:lnTo>
                    <a:pt x="141554" y="548716"/>
                  </a:lnTo>
                  <a:lnTo>
                    <a:pt x="122326" y="584504"/>
                  </a:lnTo>
                  <a:lnTo>
                    <a:pt x="99987" y="653262"/>
                  </a:lnTo>
                  <a:lnTo>
                    <a:pt x="99187" y="676084"/>
                  </a:lnTo>
                  <a:lnTo>
                    <a:pt x="99072" y="679323"/>
                  </a:lnTo>
                  <a:lnTo>
                    <a:pt x="118605" y="724382"/>
                  </a:lnTo>
                  <a:lnTo>
                    <a:pt x="183705" y="780376"/>
                  </a:lnTo>
                  <a:lnTo>
                    <a:pt x="222465" y="793254"/>
                  </a:lnTo>
                  <a:lnTo>
                    <a:pt x="256159" y="787755"/>
                  </a:lnTo>
                  <a:lnTo>
                    <a:pt x="294081" y="771753"/>
                  </a:lnTo>
                  <a:lnTo>
                    <a:pt x="297751" y="769429"/>
                  </a:lnTo>
                  <a:lnTo>
                    <a:pt x="321881" y="754113"/>
                  </a:lnTo>
                  <a:lnTo>
                    <a:pt x="334606" y="746048"/>
                  </a:lnTo>
                  <a:lnTo>
                    <a:pt x="370509" y="716076"/>
                  </a:lnTo>
                  <a:lnTo>
                    <a:pt x="376097" y="711415"/>
                  </a:lnTo>
                  <a:lnTo>
                    <a:pt x="415404" y="670229"/>
                  </a:lnTo>
                  <a:lnTo>
                    <a:pt x="416928" y="668629"/>
                  </a:lnTo>
                  <a:lnTo>
                    <a:pt x="455587" y="617969"/>
                  </a:lnTo>
                  <a:lnTo>
                    <a:pt x="456742" y="615988"/>
                  </a:lnTo>
                  <a:lnTo>
                    <a:pt x="484657" y="568159"/>
                  </a:lnTo>
                  <a:lnTo>
                    <a:pt x="488696" y="558139"/>
                  </a:lnTo>
                  <a:lnTo>
                    <a:pt x="503491" y="521398"/>
                  </a:lnTo>
                  <a:lnTo>
                    <a:pt x="509435" y="490296"/>
                  </a:lnTo>
                  <a:lnTo>
                    <a:pt x="511429" y="479869"/>
                  </a:lnTo>
                  <a:close/>
                </a:path>
                <a:path w="783589" h="793750">
                  <a:moveTo>
                    <a:pt x="783577" y="305854"/>
                  </a:moveTo>
                  <a:lnTo>
                    <a:pt x="781812" y="285534"/>
                  </a:lnTo>
                  <a:lnTo>
                    <a:pt x="781723" y="284467"/>
                  </a:lnTo>
                  <a:lnTo>
                    <a:pt x="781659" y="283768"/>
                  </a:lnTo>
                  <a:lnTo>
                    <a:pt x="771359" y="258445"/>
                  </a:lnTo>
                  <a:lnTo>
                    <a:pt x="759891" y="241033"/>
                  </a:lnTo>
                  <a:lnTo>
                    <a:pt x="759891" y="299859"/>
                  </a:lnTo>
                  <a:lnTo>
                    <a:pt x="756996" y="311289"/>
                  </a:lnTo>
                  <a:lnTo>
                    <a:pt x="747712" y="318592"/>
                  </a:lnTo>
                  <a:lnTo>
                    <a:pt x="734466" y="321576"/>
                  </a:lnTo>
                  <a:lnTo>
                    <a:pt x="734466" y="345948"/>
                  </a:lnTo>
                  <a:lnTo>
                    <a:pt x="717981" y="371322"/>
                  </a:lnTo>
                  <a:lnTo>
                    <a:pt x="704164" y="380288"/>
                  </a:lnTo>
                  <a:lnTo>
                    <a:pt x="680250" y="382193"/>
                  </a:lnTo>
                  <a:lnTo>
                    <a:pt x="647979" y="377024"/>
                  </a:lnTo>
                  <a:lnTo>
                    <a:pt x="609092" y="364769"/>
                  </a:lnTo>
                  <a:lnTo>
                    <a:pt x="615073" y="355561"/>
                  </a:lnTo>
                  <a:lnTo>
                    <a:pt x="634593" y="325526"/>
                  </a:lnTo>
                  <a:lnTo>
                    <a:pt x="634961" y="325526"/>
                  </a:lnTo>
                  <a:lnTo>
                    <a:pt x="646112" y="329768"/>
                  </a:lnTo>
                  <a:lnTo>
                    <a:pt x="657682" y="333730"/>
                  </a:lnTo>
                  <a:lnTo>
                    <a:pt x="703021" y="344639"/>
                  </a:lnTo>
                  <a:lnTo>
                    <a:pt x="725157" y="346316"/>
                  </a:lnTo>
                  <a:lnTo>
                    <a:pt x="729945" y="346316"/>
                  </a:lnTo>
                  <a:lnTo>
                    <a:pt x="734466" y="345948"/>
                  </a:lnTo>
                  <a:lnTo>
                    <a:pt x="734466" y="321576"/>
                  </a:lnTo>
                  <a:lnTo>
                    <a:pt x="732383" y="322033"/>
                  </a:lnTo>
                  <a:lnTo>
                    <a:pt x="711809" y="321538"/>
                  </a:lnTo>
                  <a:lnTo>
                    <a:pt x="686777" y="317017"/>
                  </a:lnTo>
                  <a:lnTo>
                    <a:pt x="654672" y="307314"/>
                  </a:lnTo>
                  <a:lnTo>
                    <a:pt x="620509" y="293293"/>
                  </a:lnTo>
                  <a:lnTo>
                    <a:pt x="612089" y="289026"/>
                  </a:lnTo>
                  <a:lnTo>
                    <a:pt x="612089" y="315950"/>
                  </a:lnTo>
                  <a:lnTo>
                    <a:pt x="586371" y="355561"/>
                  </a:lnTo>
                  <a:lnTo>
                    <a:pt x="566737" y="346316"/>
                  </a:lnTo>
                  <a:lnTo>
                    <a:pt x="547471" y="336296"/>
                  </a:lnTo>
                  <a:lnTo>
                    <a:pt x="510222" y="314020"/>
                  </a:lnTo>
                  <a:lnTo>
                    <a:pt x="492163" y="301713"/>
                  </a:lnTo>
                  <a:lnTo>
                    <a:pt x="492023" y="301713"/>
                  </a:lnTo>
                  <a:lnTo>
                    <a:pt x="501294" y="287451"/>
                  </a:lnTo>
                  <a:lnTo>
                    <a:pt x="517982" y="261772"/>
                  </a:lnTo>
                  <a:lnTo>
                    <a:pt x="523913" y="265925"/>
                  </a:lnTo>
                  <a:lnTo>
                    <a:pt x="573341" y="296379"/>
                  </a:lnTo>
                  <a:lnTo>
                    <a:pt x="612089" y="315950"/>
                  </a:lnTo>
                  <a:lnTo>
                    <a:pt x="612089" y="289026"/>
                  </a:lnTo>
                  <a:lnTo>
                    <a:pt x="585101" y="275323"/>
                  </a:lnTo>
                  <a:lnTo>
                    <a:pt x="562584" y="261772"/>
                  </a:lnTo>
                  <a:lnTo>
                    <a:pt x="549325" y="253796"/>
                  </a:lnTo>
                  <a:lnTo>
                    <a:pt x="515112" y="229857"/>
                  </a:lnTo>
                  <a:lnTo>
                    <a:pt x="498690" y="216522"/>
                  </a:lnTo>
                  <a:lnTo>
                    <a:pt x="498690" y="247599"/>
                  </a:lnTo>
                  <a:lnTo>
                    <a:pt x="472808" y="287451"/>
                  </a:lnTo>
                  <a:lnTo>
                    <a:pt x="449237" y="268262"/>
                  </a:lnTo>
                  <a:lnTo>
                    <a:pt x="428459" y="249186"/>
                  </a:lnTo>
                  <a:lnTo>
                    <a:pt x="410616" y="230581"/>
                  </a:lnTo>
                  <a:lnTo>
                    <a:pt x="395871" y="212775"/>
                  </a:lnTo>
                  <a:lnTo>
                    <a:pt x="396900" y="211162"/>
                  </a:lnTo>
                  <a:lnTo>
                    <a:pt x="409956" y="191058"/>
                  </a:lnTo>
                  <a:lnTo>
                    <a:pt x="420966" y="174091"/>
                  </a:lnTo>
                  <a:lnTo>
                    <a:pt x="437083" y="192608"/>
                  </a:lnTo>
                  <a:lnTo>
                    <a:pt x="455561" y="211162"/>
                  </a:lnTo>
                  <a:lnTo>
                    <a:pt x="476186" y="229565"/>
                  </a:lnTo>
                  <a:lnTo>
                    <a:pt x="498690" y="247599"/>
                  </a:lnTo>
                  <a:lnTo>
                    <a:pt x="498690" y="216522"/>
                  </a:lnTo>
                  <a:lnTo>
                    <a:pt x="484301" y="204825"/>
                  </a:lnTo>
                  <a:lnTo>
                    <a:pt x="457581" y="179324"/>
                  </a:lnTo>
                  <a:lnTo>
                    <a:pt x="421424" y="132918"/>
                  </a:lnTo>
                  <a:lnTo>
                    <a:pt x="409562" y="98933"/>
                  </a:lnTo>
                  <a:lnTo>
                    <a:pt x="412470" y="87452"/>
                  </a:lnTo>
                  <a:lnTo>
                    <a:pt x="417207" y="82702"/>
                  </a:lnTo>
                  <a:lnTo>
                    <a:pt x="424205" y="79273"/>
                  </a:lnTo>
                  <a:lnTo>
                    <a:pt x="433298" y="77216"/>
                  </a:lnTo>
                  <a:lnTo>
                    <a:pt x="444296" y="76517"/>
                  </a:lnTo>
                  <a:lnTo>
                    <a:pt x="453986" y="77000"/>
                  </a:lnTo>
                  <a:lnTo>
                    <a:pt x="514743" y="91440"/>
                  </a:lnTo>
                  <a:lnTo>
                    <a:pt x="584301" y="123444"/>
                  </a:lnTo>
                  <a:lnTo>
                    <a:pt x="620077" y="144983"/>
                  </a:lnTo>
                  <a:lnTo>
                    <a:pt x="654291" y="168910"/>
                  </a:lnTo>
                  <a:lnTo>
                    <a:pt x="685114" y="193929"/>
                  </a:lnTo>
                  <a:lnTo>
                    <a:pt x="733780" y="244830"/>
                  </a:lnTo>
                  <a:lnTo>
                    <a:pt x="756818" y="284467"/>
                  </a:lnTo>
                  <a:lnTo>
                    <a:pt x="759891" y="299859"/>
                  </a:lnTo>
                  <a:lnTo>
                    <a:pt x="759891" y="241033"/>
                  </a:lnTo>
                  <a:lnTo>
                    <a:pt x="729551" y="203263"/>
                  </a:lnTo>
                  <a:lnTo>
                    <a:pt x="701395" y="176301"/>
                  </a:lnTo>
                  <a:lnTo>
                    <a:pt x="669010" y="149936"/>
                  </a:lnTo>
                  <a:lnTo>
                    <a:pt x="633158" y="124815"/>
                  </a:lnTo>
                  <a:lnTo>
                    <a:pt x="595642" y="102273"/>
                  </a:lnTo>
                  <a:lnTo>
                    <a:pt x="558380" y="83413"/>
                  </a:lnTo>
                  <a:lnTo>
                    <a:pt x="522274" y="68656"/>
                  </a:lnTo>
                  <a:lnTo>
                    <a:pt x="454863" y="52895"/>
                  </a:lnTo>
                  <a:lnTo>
                    <a:pt x="427545" y="53784"/>
                  </a:lnTo>
                  <a:lnTo>
                    <a:pt x="406577" y="60998"/>
                  </a:lnTo>
                  <a:lnTo>
                    <a:pt x="405930" y="61620"/>
                  </a:lnTo>
                  <a:lnTo>
                    <a:pt x="405930" y="153377"/>
                  </a:lnTo>
                  <a:lnTo>
                    <a:pt x="381292" y="191058"/>
                  </a:lnTo>
                  <a:lnTo>
                    <a:pt x="374726" y="177546"/>
                  </a:lnTo>
                  <a:lnTo>
                    <a:pt x="371157" y="165620"/>
                  </a:lnTo>
                  <a:lnTo>
                    <a:pt x="370700" y="155549"/>
                  </a:lnTo>
                  <a:lnTo>
                    <a:pt x="373456" y="147624"/>
                  </a:lnTo>
                  <a:lnTo>
                    <a:pt x="390042" y="122212"/>
                  </a:lnTo>
                  <a:lnTo>
                    <a:pt x="393306" y="130352"/>
                  </a:lnTo>
                  <a:lnTo>
                    <a:pt x="397052" y="138264"/>
                  </a:lnTo>
                  <a:lnTo>
                    <a:pt x="401269" y="145948"/>
                  </a:lnTo>
                  <a:lnTo>
                    <a:pt x="405930" y="153377"/>
                  </a:lnTo>
                  <a:lnTo>
                    <a:pt x="405930" y="61620"/>
                  </a:lnTo>
                  <a:lnTo>
                    <a:pt x="392328" y="74485"/>
                  </a:lnTo>
                  <a:lnTo>
                    <a:pt x="353326" y="134531"/>
                  </a:lnTo>
                  <a:lnTo>
                    <a:pt x="346595" y="161925"/>
                  </a:lnTo>
                  <a:lnTo>
                    <a:pt x="355828" y="193929"/>
                  </a:lnTo>
                  <a:lnTo>
                    <a:pt x="355942" y="194335"/>
                  </a:lnTo>
                  <a:lnTo>
                    <a:pt x="378409" y="229565"/>
                  </a:lnTo>
                  <a:lnTo>
                    <a:pt x="411505" y="266166"/>
                  </a:lnTo>
                  <a:lnTo>
                    <a:pt x="450024" y="299859"/>
                  </a:lnTo>
                  <a:lnTo>
                    <a:pt x="497243" y="334048"/>
                  </a:lnTo>
                  <a:lnTo>
                    <a:pt x="546506" y="362813"/>
                  </a:lnTo>
                  <a:lnTo>
                    <a:pt x="596557" y="385749"/>
                  </a:lnTo>
                  <a:lnTo>
                    <a:pt x="644169" y="400913"/>
                  </a:lnTo>
                  <a:lnTo>
                    <a:pt x="686130" y="406387"/>
                  </a:lnTo>
                  <a:lnTo>
                    <a:pt x="702767" y="405117"/>
                  </a:lnTo>
                  <a:lnTo>
                    <a:pt x="738073" y="384403"/>
                  </a:lnTo>
                  <a:lnTo>
                    <a:pt x="763016" y="345948"/>
                  </a:lnTo>
                  <a:lnTo>
                    <a:pt x="776262" y="325526"/>
                  </a:lnTo>
                  <a:lnTo>
                    <a:pt x="777024" y="324345"/>
                  </a:lnTo>
                  <a:lnTo>
                    <a:pt x="777836" y="322033"/>
                  </a:lnTo>
                  <a:lnTo>
                    <a:pt x="783577" y="305854"/>
                  </a:lnTo>
                  <a:close/>
                </a:path>
              </a:pathLst>
            </a:custGeom>
            <a:solidFill>
              <a:srgbClr val="39AD6F"/>
            </a:solidFill>
          </p:spPr>
          <p:txBody>
            <a:bodyPr wrap="square" lIns="0" tIns="0" rIns="0" bIns="0" rtlCol="0"/>
            <a:lstStyle/>
            <a:p>
              <a:endParaRPr dirty="0">
                <a:latin typeface="Euclid Circular A" panose="020B050400000000000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F97078-08EB-70EA-3A54-6E7D3892D19E}"/>
              </a:ext>
            </a:extLst>
          </p:cNvPr>
          <p:cNvGrpSpPr/>
          <p:nvPr/>
        </p:nvGrpSpPr>
        <p:grpSpPr>
          <a:xfrm>
            <a:off x="4489450" y="2564704"/>
            <a:ext cx="3877950" cy="2699156"/>
            <a:chOff x="211456" y="4895695"/>
            <a:chExt cx="3877950" cy="2699156"/>
          </a:xfrm>
        </p:grpSpPr>
        <p:sp>
          <p:nvSpPr>
            <p:cNvPr id="14" name="object 14"/>
            <p:cNvSpPr txBox="1"/>
            <p:nvPr/>
          </p:nvSpPr>
          <p:spPr>
            <a:xfrm>
              <a:off x="346053" y="5788802"/>
              <a:ext cx="3743353" cy="5039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en-US" sz="3200" b="1" dirty="0">
                  <a:solidFill>
                    <a:srgbClr val="3AAE6F"/>
                  </a:solidFill>
                  <a:latin typeface="Euclid Circular A" panose="020B0504000000000000"/>
                  <a:cs typeface="Arial" panose="020B0604020202020204" pitchFamily="34" charset="0"/>
                </a:rPr>
                <a:t>Packaging Scope</a:t>
              </a:r>
              <a:endParaRPr sz="3200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211456" y="6411835"/>
              <a:ext cx="3657600" cy="118301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ctr">
                <a:spcBef>
                  <a:spcPts val="125"/>
                </a:spcBef>
              </a:pPr>
              <a:r>
                <a:rPr lang="ro-RO" sz="2500" spc="95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Single-</a:t>
              </a:r>
              <a:r>
                <a:rPr lang="ro-RO" sz="2500" spc="95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</a:t>
              </a:r>
              <a:r>
                <a:rPr lang="ro-RO" sz="2500" spc="95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spc="95" dirty="0">
                  <a:solidFill>
                    <a:srgbClr val="000000"/>
                  </a:solidFill>
                  <a:latin typeface="Euclid Circular A" panose="020B0504000000000000"/>
                  <a:cs typeface="Arial" panose="020B0604020202020204" pitchFamily="34" charset="0"/>
                </a:rPr>
                <a:t>Beverage P</a:t>
              </a:r>
              <a:r>
                <a:rPr lang="en-US" sz="2500" dirty="0">
                  <a:solidFill>
                    <a:srgbClr val="000000"/>
                  </a:solidFill>
                  <a:latin typeface="Euclid Circular A" panose="020B0504000000000000"/>
                  <a:cs typeface="Arial" panose="020B0604020202020204" pitchFamily="34" charset="0"/>
                </a:rPr>
                <a:t>lastic, Glass &amp; Metal</a:t>
              </a:r>
            </a:p>
            <a:p>
              <a:pPr marL="12700" algn="ctr">
                <a:spcBef>
                  <a:spcPts val="125"/>
                </a:spcBef>
              </a:pPr>
              <a:r>
                <a:rPr lang="en-US" sz="2500" dirty="0">
                  <a:solidFill>
                    <a:srgbClr val="000000"/>
                  </a:solidFill>
                  <a:latin typeface="Euclid Circular A" panose="020B0504000000000000"/>
                  <a:cs typeface="Arial" panose="020B0604020202020204" pitchFamily="34" charset="0"/>
                </a:rPr>
                <a:t>0.1 – 3 liters Packaging </a:t>
              </a:r>
              <a:endParaRPr lang="en-US" sz="2500" dirty="0">
                <a:solidFill>
                  <a:prstClr val="black"/>
                </a:solidFill>
                <a:latin typeface="Euclid Circular A" panose="020B0504000000000000"/>
                <a:cs typeface="Arial" panose="020B0604020202020204" pitchFamily="34" charset="0"/>
              </a:endParaRPr>
            </a:p>
          </p:txBody>
        </p:sp>
        <p:grpSp>
          <p:nvGrpSpPr>
            <p:cNvPr id="22" name="object 22"/>
            <p:cNvGrpSpPr/>
            <p:nvPr/>
          </p:nvGrpSpPr>
          <p:grpSpPr>
            <a:xfrm>
              <a:off x="1476398" y="4895695"/>
              <a:ext cx="795655" cy="795020"/>
              <a:chOff x="6123499" y="2918079"/>
              <a:chExt cx="795655" cy="795020"/>
            </a:xfrm>
          </p:grpSpPr>
          <p:sp>
            <p:nvSpPr>
              <p:cNvPr id="23" name="object 23"/>
              <p:cNvSpPr/>
              <p:nvPr/>
            </p:nvSpPr>
            <p:spPr>
              <a:xfrm>
                <a:off x="6123495" y="2918084"/>
                <a:ext cx="795655" cy="795020"/>
              </a:xfrm>
              <a:custGeom>
                <a:avLst/>
                <a:gdLst/>
                <a:ahLst/>
                <a:cxnLst/>
                <a:rect l="l" t="t" r="r" b="b"/>
                <a:pathLst>
                  <a:path w="795654" h="795020">
                    <a:moveTo>
                      <a:pt x="487299" y="320560"/>
                    </a:moveTo>
                    <a:lnTo>
                      <a:pt x="307771" y="320560"/>
                    </a:lnTo>
                    <a:lnTo>
                      <a:pt x="307771" y="346202"/>
                    </a:lnTo>
                    <a:lnTo>
                      <a:pt x="487299" y="346202"/>
                    </a:lnTo>
                    <a:lnTo>
                      <a:pt x="487299" y="320560"/>
                    </a:lnTo>
                    <a:close/>
                  </a:path>
                  <a:path w="795654" h="795020">
                    <a:moveTo>
                      <a:pt x="795058" y="295910"/>
                    </a:moveTo>
                    <a:lnTo>
                      <a:pt x="789774" y="251460"/>
                    </a:lnTo>
                    <a:lnTo>
                      <a:pt x="774661" y="209550"/>
                    </a:lnTo>
                    <a:lnTo>
                      <a:pt x="769416" y="201561"/>
                    </a:lnTo>
                    <a:lnTo>
                      <a:pt x="769416" y="295910"/>
                    </a:lnTo>
                    <a:lnTo>
                      <a:pt x="769416" y="308610"/>
                    </a:lnTo>
                    <a:lnTo>
                      <a:pt x="769416" y="546100"/>
                    </a:lnTo>
                    <a:lnTo>
                      <a:pt x="769416" y="565150"/>
                    </a:lnTo>
                    <a:lnTo>
                      <a:pt x="769416" y="590550"/>
                    </a:lnTo>
                    <a:lnTo>
                      <a:pt x="769416" y="731520"/>
                    </a:lnTo>
                    <a:lnTo>
                      <a:pt x="766394" y="746760"/>
                    </a:lnTo>
                    <a:lnTo>
                      <a:pt x="758151" y="758190"/>
                    </a:lnTo>
                    <a:lnTo>
                      <a:pt x="745921" y="767080"/>
                    </a:lnTo>
                    <a:lnTo>
                      <a:pt x="730948" y="769620"/>
                    </a:lnTo>
                    <a:lnTo>
                      <a:pt x="536384" y="769620"/>
                    </a:lnTo>
                    <a:lnTo>
                      <a:pt x="537806" y="765810"/>
                    </a:lnTo>
                    <a:lnTo>
                      <a:pt x="538543" y="762000"/>
                    </a:lnTo>
                    <a:lnTo>
                      <a:pt x="538594" y="590550"/>
                    </a:lnTo>
                    <a:lnTo>
                      <a:pt x="769416" y="590550"/>
                    </a:lnTo>
                    <a:lnTo>
                      <a:pt x="769416" y="565150"/>
                    </a:lnTo>
                    <a:lnTo>
                      <a:pt x="537311" y="565150"/>
                    </a:lnTo>
                    <a:lnTo>
                      <a:pt x="535241" y="552450"/>
                    </a:lnTo>
                    <a:lnTo>
                      <a:pt x="532168" y="541020"/>
                    </a:lnTo>
                    <a:lnTo>
                      <a:pt x="528116" y="529590"/>
                    </a:lnTo>
                    <a:lnTo>
                      <a:pt x="523100" y="518160"/>
                    </a:lnTo>
                    <a:lnTo>
                      <a:pt x="521589" y="514350"/>
                    </a:lnTo>
                    <a:lnTo>
                      <a:pt x="520255" y="511810"/>
                    </a:lnTo>
                    <a:lnTo>
                      <a:pt x="519087" y="508000"/>
                    </a:lnTo>
                    <a:lnTo>
                      <a:pt x="537108" y="502920"/>
                    </a:lnTo>
                    <a:lnTo>
                      <a:pt x="555790" y="501650"/>
                    </a:lnTo>
                    <a:lnTo>
                      <a:pt x="574065" y="505460"/>
                    </a:lnTo>
                    <a:lnTo>
                      <a:pt x="590892" y="514350"/>
                    </a:lnTo>
                    <a:lnTo>
                      <a:pt x="609942" y="528320"/>
                    </a:lnTo>
                    <a:lnTo>
                      <a:pt x="624522" y="535940"/>
                    </a:lnTo>
                    <a:lnTo>
                      <a:pt x="640346" y="538480"/>
                    </a:lnTo>
                    <a:lnTo>
                      <a:pt x="656310" y="537210"/>
                    </a:lnTo>
                    <a:lnTo>
                      <a:pt x="671296" y="530860"/>
                    </a:lnTo>
                    <a:lnTo>
                      <a:pt x="688467" y="519430"/>
                    </a:lnTo>
                    <a:lnTo>
                      <a:pt x="696518" y="515620"/>
                    </a:lnTo>
                    <a:lnTo>
                      <a:pt x="705142" y="513080"/>
                    </a:lnTo>
                    <a:lnTo>
                      <a:pt x="713828" y="514350"/>
                    </a:lnTo>
                    <a:lnTo>
                      <a:pt x="722045" y="518160"/>
                    </a:lnTo>
                    <a:lnTo>
                      <a:pt x="769416" y="546100"/>
                    </a:lnTo>
                    <a:lnTo>
                      <a:pt x="769416" y="308610"/>
                    </a:lnTo>
                    <a:lnTo>
                      <a:pt x="769175" y="308610"/>
                    </a:lnTo>
                    <a:lnTo>
                      <a:pt x="769175" y="516890"/>
                    </a:lnTo>
                    <a:lnTo>
                      <a:pt x="735228" y="496570"/>
                    </a:lnTo>
                    <a:lnTo>
                      <a:pt x="720280" y="490220"/>
                    </a:lnTo>
                    <a:lnTo>
                      <a:pt x="704519" y="487680"/>
                    </a:lnTo>
                    <a:lnTo>
                      <a:pt x="688848" y="490220"/>
                    </a:lnTo>
                    <a:lnTo>
                      <a:pt x="674217" y="497840"/>
                    </a:lnTo>
                    <a:lnTo>
                      <a:pt x="657047" y="509270"/>
                    </a:lnTo>
                    <a:lnTo>
                      <a:pt x="649287" y="511810"/>
                    </a:lnTo>
                    <a:lnTo>
                      <a:pt x="641045" y="513080"/>
                    </a:lnTo>
                    <a:lnTo>
                      <a:pt x="632853" y="511810"/>
                    </a:lnTo>
                    <a:lnTo>
                      <a:pt x="625309" y="508000"/>
                    </a:lnTo>
                    <a:lnTo>
                      <a:pt x="616648" y="501650"/>
                    </a:lnTo>
                    <a:lnTo>
                      <a:pt x="606259" y="494030"/>
                    </a:lnTo>
                    <a:lnTo>
                      <a:pt x="584695" y="482600"/>
                    </a:lnTo>
                    <a:lnTo>
                      <a:pt x="561251" y="476250"/>
                    </a:lnTo>
                    <a:lnTo>
                      <a:pt x="537083" y="476250"/>
                    </a:lnTo>
                    <a:lnTo>
                      <a:pt x="513397" y="482600"/>
                    </a:lnTo>
                    <a:lnTo>
                      <a:pt x="513054" y="478790"/>
                    </a:lnTo>
                    <a:lnTo>
                      <a:pt x="512940" y="474980"/>
                    </a:lnTo>
                    <a:lnTo>
                      <a:pt x="512940" y="584200"/>
                    </a:lnTo>
                    <a:lnTo>
                      <a:pt x="512940" y="764540"/>
                    </a:lnTo>
                    <a:lnTo>
                      <a:pt x="507466" y="769620"/>
                    </a:lnTo>
                    <a:lnTo>
                      <a:pt x="496620" y="769620"/>
                    </a:lnTo>
                    <a:lnTo>
                      <a:pt x="492798" y="768350"/>
                    </a:lnTo>
                    <a:lnTo>
                      <a:pt x="490537" y="764540"/>
                    </a:lnTo>
                    <a:lnTo>
                      <a:pt x="484555" y="755650"/>
                    </a:lnTo>
                    <a:lnTo>
                      <a:pt x="479437" y="748030"/>
                    </a:lnTo>
                    <a:lnTo>
                      <a:pt x="469087" y="737870"/>
                    </a:lnTo>
                    <a:lnTo>
                      <a:pt x="456044" y="732790"/>
                    </a:lnTo>
                    <a:lnTo>
                      <a:pt x="441934" y="732790"/>
                    </a:lnTo>
                    <a:lnTo>
                      <a:pt x="428409" y="737870"/>
                    </a:lnTo>
                    <a:lnTo>
                      <a:pt x="424383" y="740410"/>
                    </a:lnTo>
                    <a:lnTo>
                      <a:pt x="420916" y="744220"/>
                    </a:lnTo>
                    <a:lnTo>
                      <a:pt x="406806" y="764540"/>
                    </a:lnTo>
                    <a:lnTo>
                      <a:pt x="403009" y="769620"/>
                    </a:lnTo>
                    <a:lnTo>
                      <a:pt x="395782" y="770890"/>
                    </a:lnTo>
                    <a:lnTo>
                      <a:pt x="389750" y="767080"/>
                    </a:lnTo>
                    <a:lnTo>
                      <a:pt x="388937" y="765810"/>
                    </a:lnTo>
                    <a:lnTo>
                      <a:pt x="388251" y="764540"/>
                    </a:lnTo>
                    <a:lnTo>
                      <a:pt x="382117" y="755650"/>
                    </a:lnTo>
                    <a:lnTo>
                      <a:pt x="376847" y="748030"/>
                    </a:lnTo>
                    <a:lnTo>
                      <a:pt x="366496" y="737870"/>
                    </a:lnTo>
                    <a:lnTo>
                      <a:pt x="353453" y="732790"/>
                    </a:lnTo>
                    <a:lnTo>
                      <a:pt x="339344" y="732790"/>
                    </a:lnTo>
                    <a:lnTo>
                      <a:pt x="325831" y="737870"/>
                    </a:lnTo>
                    <a:lnTo>
                      <a:pt x="321792" y="740410"/>
                    </a:lnTo>
                    <a:lnTo>
                      <a:pt x="318325" y="744220"/>
                    </a:lnTo>
                    <a:lnTo>
                      <a:pt x="300799" y="769620"/>
                    </a:lnTo>
                    <a:lnTo>
                      <a:pt x="293192" y="772160"/>
                    </a:lnTo>
                    <a:lnTo>
                      <a:pt x="289585" y="769620"/>
                    </a:lnTo>
                    <a:lnTo>
                      <a:pt x="284162" y="765810"/>
                    </a:lnTo>
                    <a:lnTo>
                      <a:pt x="282130" y="762000"/>
                    </a:lnTo>
                    <a:lnTo>
                      <a:pt x="282130" y="718820"/>
                    </a:lnTo>
                    <a:lnTo>
                      <a:pt x="282130" y="693420"/>
                    </a:lnTo>
                    <a:lnTo>
                      <a:pt x="282130" y="584200"/>
                    </a:lnTo>
                    <a:lnTo>
                      <a:pt x="282956" y="570230"/>
                    </a:lnTo>
                    <a:lnTo>
                      <a:pt x="285394" y="556260"/>
                    </a:lnTo>
                    <a:lnTo>
                      <a:pt x="289394" y="542290"/>
                    </a:lnTo>
                    <a:lnTo>
                      <a:pt x="294944" y="529590"/>
                    </a:lnTo>
                    <a:lnTo>
                      <a:pt x="304558" y="502920"/>
                    </a:lnTo>
                    <a:lnTo>
                      <a:pt x="307771" y="474980"/>
                    </a:lnTo>
                    <a:lnTo>
                      <a:pt x="304558" y="447040"/>
                    </a:lnTo>
                    <a:lnTo>
                      <a:pt x="294944" y="420370"/>
                    </a:lnTo>
                    <a:lnTo>
                      <a:pt x="291388" y="414020"/>
                    </a:lnTo>
                    <a:lnTo>
                      <a:pt x="290449" y="411480"/>
                    </a:lnTo>
                    <a:lnTo>
                      <a:pt x="288569" y="406400"/>
                    </a:lnTo>
                    <a:lnTo>
                      <a:pt x="286524" y="397510"/>
                    </a:lnTo>
                    <a:lnTo>
                      <a:pt x="508546" y="397510"/>
                    </a:lnTo>
                    <a:lnTo>
                      <a:pt x="506501" y="406400"/>
                    </a:lnTo>
                    <a:lnTo>
                      <a:pt x="503669" y="414020"/>
                    </a:lnTo>
                    <a:lnTo>
                      <a:pt x="500126" y="420370"/>
                    </a:lnTo>
                    <a:lnTo>
                      <a:pt x="490512" y="447040"/>
                    </a:lnTo>
                    <a:lnTo>
                      <a:pt x="487311" y="474980"/>
                    </a:lnTo>
                    <a:lnTo>
                      <a:pt x="490512" y="502920"/>
                    </a:lnTo>
                    <a:lnTo>
                      <a:pt x="500126" y="529590"/>
                    </a:lnTo>
                    <a:lnTo>
                      <a:pt x="505675" y="542290"/>
                    </a:lnTo>
                    <a:lnTo>
                      <a:pt x="509689" y="556260"/>
                    </a:lnTo>
                    <a:lnTo>
                      <a:pt x="512114" y="570230"/>
                    </a:lnTo>
                    <a:lnTo>
                      <a:pt x="512940" y="584200"/>
                    </a:lnTo>
                    <a:lnTo>
                      <a:pt x="512940" y="474980"/>
                    </a:lnTo>
                    <a:lnTo>
                      <a:pt x="529780" y="416560"/>
                    </a:lnTo>
                    <a:lnTo>
                      <a:pt x="534644" y="400050"/>
                    </a:lnTo>
                    <a:lnTo>
                      <a:pt x="535101" y="397510"/>
                    </a:lnTo>
                    <a:lnTo>
                      <a:pt x="537375" y="384810"/>
                    </a:lnTo>
                    <a:lnTo>
                      <a:pt x="537591" y="383540"/>
                    </a:lnTo>
                    <a:lnTo>
                      <a:pt x="538238" y="372110"/>
                    </a:lnTo>
                    <a:lnTo>
                      <a:pt x="538314" y="370840"/>
                    </a:lnTo>
                    <a:lnTo>
                      <a:pt x="538378" y="369570"/>
                    </a:lnTo>
                    <a:lnTo>
                      <a:pt x="538454" y="368300"/>
                    </a:lnTo>
                    <a:lnTo>
                      <a:pt x="538530" y="367030"/>
                    </a:lnTo>
                    <a:lnTo>
                      <a:pt x="538594" y="334010"/>
                    </a:lnTo>
                    <a:lnTo>
                      <a:pt x="763435" y="334010"/>
                    </a:lnTo>
                    <a:lnTo>
                      <a:pt x="762508" y="335280"/>
                    </a:lnTo>
                    <a:lnTo>
                      <a:pt x="761479" y="336550"/>
                    </a:lnTo>
                    <a:lnTo>
                      <a:pt x="760349" y="337820"/>
                    </a:lnTo>
                    <a:lnTo>
                      <a:pt x="753262" y="346710"/>
                    </a:lnTo>
                    <a:lnTo>
                      <a:pt x="748055" y="355600"/>
                    </a:lnTo>
                    <a:lnTo>
                      <a:pt x="744855" y="367030"/>
                    </a:lnTo>
                    <a:lnTo>
                      <a:pt x="743775" y="377190"/>
                    </a:lnTo>
                    <a:lnTo>
                      <a:pt x="743775" y="457200"/>
                    </a:lnTo>
                    <a:lnTo>
                      <a:pt x="760349" y="496570"/>
                    </a:lnTo>
                    <a:lnTo>
                      <a:pt x="765492" y="501650"/>
                    </a:lnTo>
                    <a:lnTo>
                      <a:pt x="768629" y="509270"/>
                    </a:lnTo>
                    <a:lnTo>
                      <a:pt x="768807" y="511810"/>
                    </a:lnTo>
                    <a:lnTo>
                      <a:pt x="768896" y="513080"/>
                    </a:lnTo>
                    <a:lnTo>
                      <a:pt x="768997" y="514350"/>
                    </a:lnTo>
                    <a:lnTo>
                      <a:pt x="769086" y="515620"/>
                    </a:lnTo>
                    <a:lnTo>
                      <a:pt x="769175" y="516890"/>
                    </a:lnTo>
                    <a:lnTo>
                      <a:pt x="769175" y="308610"/>
                    </a:lnTo>
                    <a:lnTo>
                      <a:pt x="538594" y="308610"/>
                    </a:lnTo>
                    <a:lnTo>
                      <a:pt x="538594" y="295910"/>
                    </a:lnTo>
                    <a:lnTo>
                      <a:pt x="538594" y="285750"/>
                    </a:lnTo>
                    <a:lnTo>
                      <a:pt x="528866" y="233680"/>
                    </a:lnTo>
                    <a:lnTo>
                      <a:pt x="512940" y="204431"/>
                    </a:lnTo>
                    <a:lnTo>
                      <a:pt x="512940" y="295910"/>
                    </a:lnTo>
                    <a:lnTo>
                      <a:pt x="512826" y="369570"/>
                    </a:lnTo>
                    <a:lnTo>
                      <a:pt x="512699" y="370840"/>
                    </a:lnTo>
                    <a:lnTo>
                      <a:pt x="512584" y="372110"/>
                    </a:lnTo>
                    <a:lnTo>
                      <a:pt x="282486" y="372110"/>
                    </a:lnTo>
                    <a:lnTo>
                      <a:pt x="282371" y="370840"/>
                    </a:lnTo>
                    <a:lnTo>
                      <a:pt x="282244" y="369570"/>
                    </a:lnTo>
                    <a:lnTo>
                      <a:pt x="282130" y="295910"/>
                    </a:lnTo>
                    <a:lnTo>
                      <a:pt x="512940" y="295910"/>
                    </a:lnTo>
                    <a:lnTo>
                      <a:pt x="512940" y="204431"/>
                    </a:lnTo>
                    <a:lnTo>
                      <a:pt x="511746" y="202933"/>
                    </a:lnTo>
                    <a:lnTo>
                      <a:pt x="511746" y="270510"/>
                    </a:lnTo>
                    <a:lnTo>
                      <a:pt x="283311" y="270510"/>
                    </a:lnTo>
                    <a:lnTo>
                      <a:pt x="287388" y="251460"/>
                    </a:lnTo>
                    <a:lnTo>
                      <a:pt x="294462" y="233680"/>
                    </a:lnTo>
                    <a:lnTo>
                      <a:pt x="304330" y="217170"/>
                    </a:lnTo>
                    <a:lnTo>
                      <a:pt x="334416" y="180340"/>
                    </a:lnTo>
                    <a:lnTo>
                      <a:pt x="347497" y="156210"/>
                    </a:lnTo>
                    <a:lnTo>
                      <a:pt x="355752" y="130810"/>
                    </a:lnTo>
                    <a:lnTo>
                      <a:pt x="358902" y="102870"/>
                    </a:lnTo>
                    <a:lnTo>
                      <a:pt x="436156" y="102870"/>
                    </a:lnTo>
                    <a:lnTo>
                      <a:pt x="439305" y="130810"/>
                    </a:lnTo>
                    <a:lnTo>
                      <a:pt x="447573" y="156210"/>
                    </a:lnTo>
                    <a:lnTo>
                      <a:pt x="460641" y="180340"/>
                    </a:lnTo>
                    <a:lnTo>
                      <a:pt x="490740" y="217170"/>
                    </a:lnTo>
                    <a:lnTo>
                      <a:pt x="500608" y="233680"/>
                    </a:lnTo>
                    <a:lnTo>
                      <a:pt x="507669" y="251460"/>
                    </a:lnTo>
                    <a:lnTo>
                      <a:pt x="511746" y="270510"/>
                    </a:lnTo>
                    <a:lnTo>
                      <a:pt x="511746" y="202933"/>
                    </a:lnTo>
                    <a:lnTo>
                      <a:pt x="500849" y="189230"/>
                    </a:lnTo>
                    <a:lnTo>
                      <a:pt x="507136" y="181610"/>
                    </a:lnTo>
                    <a:lnTo>
                      <a:pt x="513829" y="175260"/>
                    </a:lnTo>
                    <a:lnTo>
                      <a:pt x="519722" y="168910"/>
                    </a:lnTo>
                    <a:lnTo>
                      <a:pt x="520903" y="167640"/>
                    </a:lnTo>
                    <a:lnTo>
                      <a:pt x="528332" y="162560"/>
                    </a:lnTo>
                    <a:lnTo>
                      <a:pt x="541286" y="149860"/>
                    </a:lnTo>
                    <a:lnTo>
                      <a:pt x="551586" y="135890"/>
                    </a:lnTo>
                    <a:lnTo>
                      <a:pt x="558977" y="120650"/>
                    </a:lnTo>
                    <a:lnTo>
                      <a:pt x="563206" y="102870"/>
                    </a:lnTo>
                    <a:lnTo>
                      <a:pt x="667867" y="102870"/>
                    </a:lnTo>
                    <a:lnTo>
                      <a:pt x="689787" y="149860"/>
                    </a:lnTo>
                    <a:lnTo>
                      <a:pt x="730808" y="189230"/>
                    </a:lnTo>
                    <a:lnTo>
                      <a:pt x="751738" y="220980"/>
                    </a:lnTo>
                    <a:lnTo>
                      <a:pt x="764832" y="256540"/>
                    </a:lnTo>
                    <a:lnTo>
                      <a:pt x="769416" y="295910"/>
                    </a:lnTo>
                    <a:lnTo>
                      <a:pt x="769416" y="201561"/>
                    </a:lnTo>
                    <a:lnTo>
                      <a:pt x="750506" y="172720"/>
                    </a:lnTo>
                    <a:lnTo>
                      <a:pt x="718121" y="142240"/>
                    </a:lnTo>
                    <a:lnTo>
                      <a:pt x="708825" y="133350"/>
                    </a:lnTo>
                    <a:lnTo>
                      <a:pt x="701433" y="123190"/>
                    </a:lnTo>
                    <a:lnTo>
                      <a:pt x="696163" y="111760"/>
                    </a:lnTo>
                    <a:lnTo>
                      <a:pt x="694067" y="102870"/>
                    </a:lnTo>
                    <a:lnTo>
                      <a:pt x="693166" y="99060"/>
                    </a:lnTo>
                    <a:lnTo>
                      <a:pt x="700684" y="93980"/>
                    </a:lnTo>
                    <a:lnTo>
                      <a:pt x="705269" y="86360"/>
                    </a:lnTo>
                    <a:lnTo>
                      <a:pt x="705281" y="77470"/>
                    </a:lnTo>
                    <a:lnTo>
                      <a:pt x="705307" y="26670"/>
                    </a:lnTo>
                    <a:lnTo>
                      <a:pt x="703287" y="16510"/>
                    </a:lnTo>
                    <a:lnTo>
                      <a:pt x="697788" y="7620"/>
                    </a:lnTo>
                    <a:lnTo>
                      <a:pt x="689635" y="2540"/>
                    </a:lnTo>
                    <a:lnTo>
                      <a:pt x="679653" y="0"/>
                    </a:lnTo>
                    <a:lnTo>
                      <a:pt x="679653" y="26670"/>
                    </a:lnTo>
                    <a:lnTo>
                      <a:pt x="679653" y="77470"/>
                    </a:lnTo>
                    <a:lnTo>
                      <a:pt x="551421" y="77470"/>
                    </a:lnTo>
                    <a:lnTo>
                      <a:pt x="551421" y="26670"/>
                    </a:lnTo>
                    <a:lnTo>
                      <a:pt x="679653" y="26670"/>
                    </a:lnTo>
                    <a:lnTo>
                      <a:pt x="679653" y="0"/>
                    </a:lnTo>
                    <a:lnTo>
                      <a:pt x="551421" y="0"/>
                    </a:lnTo>
                    <a:lnTo>
                      <a:pt x="541439" y="2540"/>
                    </a:lnTo>
                    <a:lnTo>
                      <a:pt x="533285" y="7620"/>
                    </a:lnTo>
                    <a:lnTo>
                      <a:pt x="527786" y="16510"/>
                    </a:lnTo>
                    <a:lnTo>
                      <a:pt x="525767" y="26670"/>
                    </a:lnTo>
                    <a:lnTo>
                      <a:pt x="525805" y="86360"/>
                    </a:lnTo>
                    <a:lnTo>
                      <a:pt x="530390" y="93980"/>
                    </a:lnTo>
                    <a:lnTo>
                      <a:pt x="537895" y="99060"/>
                    </a:lnTo>
                    <a:lnTo>
                      <a:pt x="534911" y="111760"/>
                    </a:lnTo>
                    <a:lnTo>
                      <a:pt x="529640" y="123190"/>
                    </a:lnTo>
                    <a:lnTo>
                      <a:pt x="522249" y="133350"/>
                    </a:lnTo>
                    <a:lnTo>
                      <a:pt x="512940" y="142240"/>
                    </a:lnTo>
                    <a:lnTo>
                      <a:pt x="505129" y="147320"/>
                    </a:lnTo>
                    <a:lnTo>
                      <a:pt x="497636" y="154940"/>
                    </a:lnTo>
                    <a:lnTo>
                      <a:pt x="490512" y="161290"/>
                    </a:lnTo>
                    <a:lnTo>
                      <a:pt x="483755" y="168910"/>
                    </a:lnTo>
                    <a:lnTo>
                      <a:pt x="474218" y="153670"/>
                    </a:lnTo>
                    <a:lnTo>
                      <a:pt x="467296" y="135890"/>
                    </a:lnTo>
                    <a:lnTo>
                      <a:pt x="463067" y="118110"/>
                    </a:lnTo>
                    <a:lnTo>
                      <a:pt x="461848" y="102870"/>
                    </a:lnTo>
                    <a:lnTo>
                      <a:pt x="461645" y="100330"/>
                    </a:lnTo>
                    <a:lnTo>
                      <a:pt x="461645" y="99060"/>
                    </a:lnTo>
                    <a:lnTo>
                      <a:pt x="466991" y="95250"/>
                    </a:lnTo>
                    <a:lnTo>
                      <a:pt x="471017" y="90170"/>
                    </a:lnTo>
                    <a:lnTo>
                      <a:pt x="473570" y="83820"/>
                    </a:lnTo>
                    <a:lnTo>
                      <a:pt x="474472" y="77470"/>
                    </a:lnTo>
                    <a:lnTo>
                      <a:pt x="474472" y="26670"/>
                    </a:lnTo>
                    <a:lnTo>
                      <a:pt x="472465" y="16510"/>
                    </a:lnTo>
                    <a:lnTo>
                      <a:pt x="466966" y="7620"/>
                    </a:lnTo>
                    <a:lnTo>
                      <a:pt x="458812" y="2540"/>
                    </a:lnTo>
                    <a:lnTo>
                      <a:pt x="448830" y="0"/>
                    </a:lnTo>
                    <a:lnTo>
                      <a:pt x="448818" y="26670"/>
                    </a:lnTo>
                    <a:lnTo>
                      <a:pt x="448818" y="77470"/>
                    </a:lnTo>
                    <a:lnTo>
                      <a:pt x="346240" y="77470"/>
                    </a:lnTo>
                    <a:lnTo>
                      <a:pt x="346240" y="26670"/>
                    </a:lnTo>
                    <a:lnTo>
                      <a:pt x="448818" y="26670"/>
                    </a:lnTo>
                    <a:lnTo>
                      <a:pt x="448818" y="0"/>
                    </a:lnTo>
                    <a:lnTo>
                      <a:pt x="346240" y="0"/>
                    </a:lnTo>
                    <a:lnTo>
                      <a:pt x="336257" y="2540"/>
                    </a:lnTo>
                    <a:lnTo>
                      <a:pt x="328104" y="7620"/>
                    </a:lnTo>
                    <a:lnTo>
                      <a:pt x="322605" y="16510"/>
                    </a:lnTo>
                    <a:lnTo>
                      <a:pt x="320598" y="26670"/>
                    </a:lnTo>
                    <a:lnTo>
                      <a:pt x="320598" y="77470"/>
                    </a:lnTo>
                    <a:lnTo>
                      <a:pt x="321500" y="83820"/>
                    </a:lnTo>
                    <a:lnTo>
                      <a:pt x="324053" y="90170"/>
                    </a:lnTo>
                    <a:lnTo>
                      <a:pt x="328079" y="95250"/>
                    </a:lnTo>
                    <a:lnTo>
                      <a:pt x="333425" y="99060"/>
                    </a:lnTo>
                    <a:lnTo>
                      <a:pt x="333425" y="100330"/>
                    </a:lnTo>
                    <a:lnTo>
                      <a:pt x="324459" y="146050"/>
                    </a:lnTo>
                    <a:lnTo>
                      <a:pt x="298704" y="184150"/>
                    </a:lnTo>
                    <a:lnTo>
                      <a:pt x="285711" y="199390"/>
                    </a:lnTo>
                    <a:lnTo>
                      <a:pt x="282117" y="204901"/>
                    </a:lnTo>
                    <a:lnTo>
                      <a:pt x="282117" y="474980"/>
                    </a:lnTo>
                    <a:lnTo>
                      <a:pt x="279590" y="496570"/>
                    </a:lnTo>
                    <a:lnTo>
                      <a:pt x="271995" y="518160"/>
                    </a:lnTo>
                    <a:lnTo>
                      <a:pt x="265290" y="533400"/>
                    </a:lnTo>
                    <a:lnTo>
                      <a:pt x="260426" y="549910"/>
                    </a:lnTo>
                    <a:lnTo>
                      <a:pt x="257759" y="564857"/>
                    </a:lnTo>
                    <a:lnTo>
                      <a:pt x="257759" y="767080"/>
                    </a:lnTo>
                    <a:lnTo>
                      <a:pt x="253276" y="769620"/>
                    </a:lnTo>
                    <a:lnTo>
                      <a:pt x="64122" y="769620"/>
                    </a:lnTo>
                    <a:lnTo>
                      <a:pt x="49149" y="767080"/>
                    </a:lnTo>
                    <a:lnTo>
                      <a:pt x="36918" y="758190"/>
                    </a:lnTo>
                    <a:lnTo>
                      <a:pt x="28676" y="746760"/>
                    </a:lnTo>
                    <a:lnTo>
                      <a:pt x="25654" y="731520"/>
                    </a:lnTo>
                    <a:lnTo>
                      <a:pt x="25654" y="718820"/>
                    </a:lnTo>
                    <a:lnTo>
                      <a:pt x="256476" y="718820"/>
                    </a:lnTo>
                    <a:lnTo>
                      <a:pt x="256501" y="760730"/>
                    </a:lnTo>
                    <a:lnTo>
                      <a:pt x="256933" y="764540"/>
                    </a:lnTo>
                    <a:lnTo>
                      <a:pt x="257759" y="767080"/>
                    </a:lnTo>
                    <a:lnTo>
                      <a:pt x="257759" y="564857"/>
                    </a:lnTo>
                    <a:lnTo>
                      <a:pt x="257479" y="566420"/>
                    </a:lnTo>
                    <a:lnTo>
                      <a:pt x="256476" y="584200"/>
                    </a:lnTo>
                    <a:lnTo>
                      <a:pt x="256476" y="693420"/>
                    </a:lnTo>
                    <a:lnTo>
                      <a:pt x="25654" y="693420"/>
                    </a:lnTo>
                    <a:lnTo>
                      <a:pt x="25654" y="411480"/>
                    </a:lnTo>
                    <a:lnTo>
                      <a:pt x="263613" y="411480"/>
                    </a:lnTo>
                    <a:lnTo>
                      <a:pt x="265849" y="417830"/>
                    </a:lnTo>
                    <a:lnTo>
                      <a:pt x="268655" y="425450"/>
                    </a:lnTo>
                    <a:lnTo>
                      <a:pt x="271995" y="431800"/>
                    </a:lnTo>
                    <a:lnTo>
                      <a:pt x="279590" y="453390"/>
                    </a:lnTo>
                    <a:lnTo>
                      <a:pt x="282117" y="474980"/>
                    </a:lnTo>
                    <a:lnTo>
                      <a:pt x="282117" y="204901"/>
                    </a:lnTo>
                    <a:lnTo>
                      <a:pt x="274942" y="215900"/>
                    </a:lnTo>
                    <a:lnTo>
                      <a:pt x="266534" y="233680"/>
                    </a:lnTo>
                    <a:lnTo>
                      <a:pt x="260629" y="251460"/>
                    </a:lnTo>
                    <a:lnTo>
                      <a:pt x="257759" y="244271"/>
                    </a:lnTo>
                    <a:lnTo>
                      <a:pt x="257759" y="384810"/>
                    </a:lnTo>
                    <a:lnTo>
                      <a:pt x="25654" y="384810"/>
                    </a:lnTo>
                    <a:lnTo>
                      <a:pt x="30200" y="339090"/>
                    </a:lnTo>
                    <a:lnTo>
                      <a:pt x="67589" y="269240"/>
                    </a:lnTo>
                    <a:lnTo>
                      <a:pt x="85521" y="223520"/>
                    </a:lnTo>
                    <a:lnTo>
                      <a:pt x="97104" y="176530"/>
                    </a:lnTo>
                    <a:lnTo>
                      <a:pt x="102120" y="128270"/>
                    </a:lnTo>
                    <a:lnTo>
                      <a:pt x="205625" y="128270"/>
                    </a:lnTo>
                    <a:lnTo>
                      <a:pt x="209956" y="172720"/>
                    </a:lnTo>
                    <a:lnTo>
                      <a:pt x="220141" y="217170"/>
                    </a:lnTo>
                    <a:lnTo>
                      <a:pt x="235661" y="259080"/>
                    </a:lnTo>
                    <a:lnTo>
                      <a:pt x="256476" y="298450"/>
                    </a:lnTo>
                    <a:lnTo>
                      <a:pt x="256489" y="372110"/>
                    </a:lnTo>
                    <a:lnTo>
                      <a:pt x="256832" y="377190"/>
                    </a:lnTo>
                    <a:lnTo>
                      <a:pt x="256921" y="378460"/>
                    </a:lnTo>
                    <a:lnTo>
                      <a:pt x="257759" y="384810"/>
                    </a:lnTo>
                    <a:lnTo>
                      <a:pt x="257759" y="244271"/>
                    </a:lnTo>
                    <a:lnTo>
                      <a:pt x="248475" y="220980"/>
                    </a:lnTo>
                    <a:lnTo>
                      <a:pt x="239471" y="190500"/>
                    </a:lnTo>
                    <a:lnTo>
                      <a:pt x="233680" y="157480"/>
                    </a:lnTo>
                    <a:lnTo>
                      <a:pt x="231330" y="128270"/>
                    </a:lnTo>
                    <a:lnTo>
                      <a:pt x="231127" y="125730"/>
                    </a:lnTo>
                    <a:lnTo>
                      <a:pt x="238874" y="120650"/>
                    </a:lnTo>
                    <a:lnTo>
                      <a:pt x="243624" y="111760"/>
                    </a:lnTo>
                    <a:lnTo>
                      <a:pt x="243624" y="102870"/>
                    </a:lnTo>
                    <a:lnTo>
                      <a:pt x="243636" y="77470"/>
                    </a:lnTo>
                    <a:lnTo>
                      <a:pt x="243649" y="52070"/>
                    </a:lnTo>
                    <a:lnTo>
                      <a:pt x="243649" y="26670"/>
                    </a:lnTo>
                    <a:lnTo>
                      <a:pt x="241642" y="16510"/>
                    </a:lnTo>
                    <a:lnTo>
                      <a:pt x="236143" y="7620"/>
                    </a:lnTo>
                    <a:lnTo>
                      <a:pt x="227990" y="2540"/>
                    </a:lnTo>
                    <a:lnTo>
                      <a:pt x="217995" y="0"/>
                    </a:lnTo>
                    <a:lnTo>
                      <a:pt x="217995" y="26670"/>
                    </a:lnTo>
                    <a:lnTo>
                      <a:pt x="217995" y="52070"/>
                    </a:lnTo>
                    <a:lnTo>
                      <a:pt x="217995" y="77470"/>
                    </a:lnTo>
                    <a:lnTo>
                      <a:pt x="217995" y="102870"/>
                    </a:lnTo>
                    <a:lnTo>
                      <a:pt x="89763" y="102870"/>
                    </a:lnTo>
                    <a:lnTo>
                      <a:pt x="89763" y="77470"/>
                    </a:lnTo>
                    <a:lnTo>
                      <a:pt x="217995" y="77470"/>
                    </a:lnTo>
                    <a:lnTo>
                      <a:pt x="217995" y="52070"/>
                    </a:lnTo>
                    <a:lnTo>
                      <a:pt x="89763" y="52070"/>
                    </a:lnTo>
                    <a:lnTo>
                      <a:pt x="89763" y="26670"/>
                    </a:lnTo>
                    <a:lnTo>
                      <a:pt x="217995" y="26670"/>
                    </a:lnTo>
                    <a:lnTo>
                      <a:pt x="217995" y="0"/>
                    </a:lnTo>
                    <a:lnTo>
                      <a:pt x="89763" y="0"/>
                    </a:lnTo>
                    <a:lnTo>
                      <a:pt x="79781" y="2540"/>
                    </a:lnTo>
                    <a:lnTo>
                      <a:pt x="71628" y="7620"/>
                    </a:lnTo>
                    <a:lnTo>
                      <a:pt x="66141" y="16510"/>
                    </a:lnTo>
                    <a:lnTo>
                      <a:pt x="64122" y="26670"/>
                    </a:lnTo>
                    <a:lnTo>
                      <a:pt x="64147" y="111760"/>
                    </a:lnTo>
                    <a:lnTo>
                      <a:pt x="68884" y="120650"/>
                    </a:lnTo>
                    <a:lnTo>
                      <a:pt x="76619" y="124460"/>
                    </a:lnTo>
                    <a:lnTo>
                      <a:pt x="72580" y="166370"/>
                    </a:lnTo>
                    <a:lnTo>
                      <a:pt x="72466" y="167640"/>
                    </a:lnTo>
                    <a:lnTo>
                      <a:pt x="72339" y="168910"/>
                    </a:lnTo>
                    <a:lnTo>
                      <a:pt x="72224" y="170180"/>
                    </a:lnTo>
                    <a:lnTo>
                      <a:pt x="61544" y="214630"/>
                    </a:lnTo>
                    <a:lnTo>
                      <a:pt x="44805" y="256540"/>
                    </a:lnTo>
                    <a:lnTo>
                      <a:pt x="22186" y="297180"/>
                    </a:lnTo>
                    <a:lnTo>
                      <a:pt x="12598" y="313690"/>
                    </a:lnTo>
                    <a:lnTo>
                      <a:pt x="5651" y="331470"/>
                    </a:lnTo>
                    <a:lnTo>
                      <a:pt x="1422" y="350520"/>
                    </a:lnTo>
                    <a:lnTo>
                      <a:pt x="279" y="365760"/>
                    </a:lnTo>
                    <a:lnTo>
                      <a:pt x="190" y="367030"/>
                    </a:lnTo>
                    <a:lnTo>
                      <a:pt x="88" y="368300"/>
                    </a:lnTo>
                    <a:lnTo>
                      <a:pt x="0" y="731520"/>
                    </a:lnTo>
                    <a:lnTo>
                      <a:pt x="18808" y="777240"/>
                    </a:lnTo>
                    <a:lnTo>
                      <a:pt x="64122" y="795020"/>
                    </a:lnTo>
                    <a:lnTo>
                      <a:pt x="251167" y="795020"/>
                    </a:lnTo>
                    <a:lnTo>
                      <a:pt x="258546" y="793750"/>
                    </a:lnTo>
                    <a:lnTo>
                      <a:pt x="265722" y="791210"/>
                    </a:lnTo>
                    <a:lnTo>
                      <a:pt x="272618" y="788670"/>
                    </a:lnTo>
                    <a:lnTo>
                      <a:pt x="286308" y="795020"/>
                    </a:lnTo>
                    <a:lnTo>
                      <a:pt x="300774" y="795020"/>
                    </a:lnTo>
                    <a:lnTo>
                      <a:pt x="314299" y="789940"/>
                    </a:lnTo>
                    <a:lnTo>
                      <a:pt x="315658" y="788670"/>
                    </a:lnTo>
                    <a:lnTo>
                      <a:pt x="325208" y="779780"/>
                    </a:lnTo>
                    <a:lnTo>
                      <a:pt x="347992" y="755650"/>
                    </a:lnTo>
                    <a:lnTo>
                      <a:pt x="354025" y="760730"/>
                    </a:lnTo>
                    <a:lnTo>
                      <a:pt x="354838" y="760730"/>
                    </a:lnTo>
                    <a:lnTo>
                      <a:pt x="355511" y="762000"/>
                    </a:lnTo>
                    <a:lnTo>
                      <a:pt x="366928" y="779780"/>
                    </a:lnTo>
                    <a:lnTo>
                      <a:pt x="377278" y="789940"/>
                    </a:lnTo>
                    <a:lnTo>
                      <a:pt x="390321" y="795020"/>
                    </a:lnTo>
                    <a:lnTo>
                      <a:pt x="404431" y="795020"/>
                    </a:lnTo>
                    <a:lnTo>
                      <a:pt x="417944" y="789940"/>
                    </a:lnTo>
                    <a:lnTo>
                      <a:pt x="421982" y="787400"/>
                    </a:lnTo>
                    <a:lnTo>
                      <a:pt x="425450" y="783590"/>
                    </a:lnTo>
                    <a:lnTo>
                      <a:pt x="433743" y="770890"/>
                    </a:lnTo>
                    <a:lnTo>
                      <a:pt x="439559" y="762000"/>
                    </a:lnTo>
                    <a:lnTo>
                      <a:pt x="443357" y="756920"/>
                    </a:lnTo>
                    <a:lnTo>
                      <a:pt x="450583" y="755650"/>
                    </a:lnTo>
                    <a:lnTo>
                      <a:pt x="456615" y="760730"/>
                    </a:lnTo>
                    <a:lnTo>
                      <a:pt x="457428" y="760730"/>
                    </a:lnTo>
                    <a:lnTo>
                      <a:pt x="482587" y="791210"/>
                    </a:lnTo>
                    <a:lnTo>
                      <a:pt x="500126" y="795020"/>
                    </a:lnTo>
                    <a:lnTo>
                      <a:pt x="730948" y="795020"/>
                    </a:lnTo>
                    <a:lnTo>
                      <a:pt x="776262" y="777240"/>
                    </a:lnTo>
                    <a:lnTo>
                      <a:pt x="795058" y="731520"/>
                    </a:lnTo>
                    <a:lnTo>
                      <a:pt x="795058" y="590550"/>
                    </a:lnTo>
                    <a:lnTo>
                      <a:pt x="795058" y="565150"/>
                    </a:lnTo>
                    <a:lnTo>
                      <a:pt x="794943" y="518160"/>
                    </a:lnTo>
                    <a:lnTo>
                      <a:pt x="794829" y="516890"/>
                    </a:lnTo>
                    <a:lnTo>
                      <a:pt x="794105" y="509270"/>
                    </a:lnTo>
                    <a:lnTo>
                      <a:pt x="793991" y="508000"/>
                    </a:lnTo>
                    <a:lnTo>
                      <a:pt x="790790" y="496570"/>
                    </a:lnTo>
                    <a:lnTo>
                      <a:pt x="785571" y="487680"/>
                    </a:lnTo>
                    <a:lnTo>
                      <a:pt x="778484" y="478790"/>
                    </a:lnTo>
                    <a:lnTo>
                      <a:pt x="772706" y="472440"/>
                    </a:lnTo>
                    <a:lnTo>
                      <a:pt x="769454" y="464820"/>
                    </a:lnTo>
                    <a:lnTo>
                      <a:pt x="769454" y="369570"/>
                    </a:lnTo>
                    <a:lnTo>
                      <a:pt x="772706" y="361950"/>
                    </a:lnTo>
                    <a:lnTo>
                      <a:pt x="778484" y="355600"/>
                    </a:lnTo>
                    <a:lnTo>
                      <a:pt x="785571" y="346710"/>
                    </a:lnTo>
                    <a:lnTo>
                      <a:pt x="790790" y="337820"/>
                    </a:lnTo>
                    <a:lnTo>
                      <a:pt x="791857" y="334010"/>
                    </a:lnTo>
                    <a:lnTo>
                      <a:pt x="793991" y="326390"/>
                    </a:lnTo>
                    <a:lnTo>
                      <a:pt x="795058" y="316230"/>
                    </a:lnTo>
                    <a:lnTo>
                      <a:pt x="795058" y="308610"/>
                    </a:lnTo>
                    <a:lnTo>
                      <a:pt x="795058" y="295910"/>
                    </a:lnTo>
                    <a:close/>
                  </a:path>
                </a:pathLst>
              </a:custGeom>
              <a:solidFill>
                <a:srgbClr val="39AD6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Euclid Circular A" panose="020B0504000000000000"/>
                </a:endParaRPr>
              </a:p>
            </p:txBody>
          </p:sp>
          <p:pic>
            <p:nvPicPr>
              <p:cNvPr id="24" name="object 2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187617" y="3379689"/>
                <a:ext cx="179533" cy="179533"/>
              </a:xfrm>
              <a:prstGeom prst="rect">
                <a:avLst/>
              </a:prstGeom>
            </p:spPr>
          </p:pic>
        </p:grpSp>
      </p:grpSp>
      <p:sp>
        <p:nvSpPr>
          <p:cNvPr id="25" name="object 25"/>
          <p:cNvSpPr txBox="1"/>
          <p:nvPr/>
        </p:nvSpPr>
        <p:spPr>
          <a:xfrm>
            <a:off x="8791333" y="3422735"/>
            <a:ext cx="4680789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System</a:t>
            </a:r>
            <a:r>
              <a:rPr sz="3200" b="1" spc="-100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lang="en-US" sz="3200" b="1" spc="-10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Principles</a:t>
            </a:r>
            <a:endParaRPr sz="3200" dirty="0">
              <a:solidFill>
                <a:srgbClr val="3AAE6F"/>
              </a:solidFill>
              <a:latin typeface="Euclid Circular A" panose="020B050400000000000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98029" y="4120945"/>
            <a:ext cx="5867399" cy="2388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sz="2500" dirty="0">
                <a:latin typeface="Euclid Circular A" panose="020B0504000000000000"/>
                <a:cs typeface="Arial" panose="020B0604020202020204" pitchFamily="34" charset="0"/>
              </a:rPr>
              <a:t>- Environmental Benefit &amp; Closed Loop</a:t>
            </a:r>
          </a:p>
          <a:p>
            <a:pPr marL="342900" indent="-342900" algn="ctr">
              <a:lnSpc>
                <a:spcPct val="100000"/>
              </a:lnSpc>
              <a:spcBef>
                <a:spcPts val="125"/>
              </a:spcBef>
              <a:buFontTx/>
              <a:buChar char="-"/>
            </a:pPr>
            <a:r>
              <a:rPr lang="en-US" sz="2500" dirty="0">
                <a:latin typeface="Euclid Circular A" panose="020B0504000000000000"/>
                <a:cs typeface="Arial" panose="020B0604020202020204" pitchFamily="34" charset="0"/>
              </a:rPr>
              <a:t>Bottle2bottle, Can2Can recycling</a:t>
            </a:r>
          </a:p>
          <a:p>
            <a:pPr marL="342900" indent="-342900" algn="ctr">
              <a:lnSpc>
                <a:spcPct val="100000"/>
              </a:lnSpc>
              <a:spcBef>
                <a:spcPts val="125"/>
              </a:spcBef>
              <a:buFontTx/>
              <a:buChar char="-"/>
            </a:pPr>
            <a:r>
              <a:rPr lang="en-US" sz="2500" dirty="0">
                <a:latin typeface="Euclid Circular A" panose="020B0504000000000000"/>
                <a:cs typeface="Arial" panose="020B0604020202020204" pitchFamily="34" charset="0"/>
              </a:rPr>
              <a:t>Return to retail</a:t>
            </a: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sz="2500" dirty="0">
                <a:latin typeface="Euclid Circular A" panose="020B0504000000000000"/>
                <a:cs typeface="Arial" panose="020B0604020202020204" pitchFamily="34" charset="0"/>
              </a:rPr>
              <a:t>- Cost control &amp; revenue management</a:t>
            </a: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sz="2500" dirty="0">
                <a:latin typeface="Euclid Circular A" panose="020B0504000000000000"/>
                <a:cs typeface="Arial" panose="020B0604020202020204" pitchFamily="34" charset="0"/>
              </a:rPr>
              <a:t>- Solid legal framework</a:t>
            </a: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sz="2500" dirty="0">
                <a:latin typeface="Euclid Circular A" panose="020B0504000000000000"/>
                <a:cs typeface="Arial" panose="020B0604020202020204" pitchFamily="34" charset="0"/>
              </a:rPr>
              <a:t>- Alignment with Beverages industry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10535092" y="2471669"/>
            <a:ext cx="812358" cy="845450"/>
            <a:chOff x="10787861" y="2894129"/>
            <a:chExt cx="900904" cy="845450"/>
          </a:xfrm>
        </p:grpSpPr>
        <p:sp>
          <p:nvSpPr>
            <p:cNvPr id="32" name="object 32"/>
            <p:cNvSpPr/>
            <p:nvPr/>
          </p:nvSpPr>
          <p:spPr>
            <a:xfrm>
              <a:off x="11030905" y="3083624"/>
              <a:ext cx="657860" cy="655955"/>
            </a:xfrm>
            <a:custGeom>
              <a:avLst/>
              <a:gdLst/>
              <a:ahLst/>
              <a:cxnLst/>
              <a:rect l="l" t="t" r="r" b="b"/>
              <a:pathLst>
                <a:path w="657859" h="655954">
                  <a:moveTo>
                    <a:pt x="530329" y="0"/>
                  </a:moveTo>
                  <a:lnTo>
                    <a:pt x="493953" y="124362"/>
                  </a:lnTo>
                  <a:lnTo>
                    <a:pt x="497953" y="131681"/>
                  </a:lnTo>
                  <a:lnTo>
                    <a:pt x="530643" y="141252"/>
                  </a:lnTo>
                  <a:lnTo>
                    <a:pt x="537962" y="137252"/>
                  </a:lnTo>
                  <a:lnTo>
                    <a:pt x="553721" y="83306"/>
                  </a:lnTo>
                  <a:lnTo>
                    <a:pt x="558066" y="94133"/>
                  </a:lnTo>
                  <a:lnTo>
                    <a:pt x="569751" y="127976"/>
                  </a:lnTo>
                  <a:lnTo>
                    <a:pt x="578132" y="162607"/>
                  </a:lnTo>
                  <a:lnTo>
                    <a:pt x="583182" y="197898"/>
                  </a:lnTo>
                  <a:lnTo>
                    <a:pt x="584872" y="233720"/>
                  </a:lnTo>
                  <a:lnTo>
                    <a:pt x="581938" y="280800"/>
                  </a:lnTo>
                  <a:lnTo>
                    <a:pt x="573372" y="326153"/>
                  </a:lnTo>
                  <a:lnTo>
                    <a:pt x="559530" y="369425"/>
                  </a:lnTo>
                  <a:lnTo>
                    <a:pt x="540766" y="410261"/>
                  </a:lnTo>
                  <a:lnTo>
                    <a:pt x="517436" y="448305"/>
                  </a:lnTo>
                  <a:lnTo>
                    <a:pt x="489894" y="483203"/>
                  </a:lnTo>
                  <a:lnTo>
                    <a:pt x="458496" y="514600"/>
                  </a:lnTo>
                  <a:lnTo>
                    <a:pt x="423597" y="542140"/>
                  </a:lnTo>
                  <a:lnTo>
                    <a:pt x="385552" y="565469"/>
                  </a:lnTo>
                  <a:lnTo>
                    <a:pt x="344715" y="584232"/>
                  </a:lnTo>
                  <a:lnTo>
                    <a:pt x="301443" y="598073"/>
                  </a:lnTo>
                  <a:lnTo>
                    <a:pt x="256089" y="606639"/>
                  </a:lnTo>
                  <a:lnTo>
                    <a:pt x="209009" y="609573"/>
                  </a:lnTo>
                  <a:lnTo>
                    <a:pt x="162369" y="606663"/>
                  </a:lnTo>
                  <a:lnTo>
                    <a:pt x="116571" y="598040"/>
                  </a:lnTo>
                  <a:lnTo>
                    <a:pt x="72239" y="583859"/>
                  </a:lnTo>
                  <a:lnTo>
                    <a:pt x="29999" y="564276"/>
                  </a:lnTo>
                  <a:lnTo>
                    <a:pt x="27988" y="563207"/>
                  </a:lnTo>
                  <a:lnTo>
                    <a:pt x="25842" y="562694"/>
                  </a:lnTo>
                  <a:lnTo>
                    <a:pt x="19255" y="562694"/>
                  </a:lnTo>
                  <a:lnTo>
                    <a:pt x="14910" y="564946"/>
                  </a:lnTo>
                  <a:lnTo>
                    <a:pt x="492" y="588914"/>
                  </a:lnTo>
                  <a:lnTo>
                    <a:pt x="0" y="592557"/>
                  </a:lnTo>
                  <a:lnTo>
                    <a:pt x="1884" y="599552"/>
                  </a:lnTo>
                  <a:lnTo>
                    <a:pt x="54911" y="626302"/>
                  </a:lnTo>
                  <a:lnTo>
                    <a:pt x="104846" y="642352"/>
                  </a:lnTo>
                  <a:lnTo>
                    <a:pt x="156448" y="652111"/>
                  </a:lnTo>
                  <a:lnTo>
                    <a:pt x="209009" y="655404"/>
                  </a:lnTo>
                  <a:lnTo>
                    <a:pt x="256820" y="652743"/>
                  </a:lnTo>
                  <a:lnTo>
                    <a:pt x="303462" y="644854"/>
                  </a:lnTo>
                  <a:lnTo>
                    <a:pt x="348595" y="631877"/>
                  </a:lnTo>
                  <a:lnTo>
                    <a:pt x="391876" y="613953"/>
                  </a:lnTo>
                  <a:lnTo>
                    <a:pt x="432965" y="591222"/>
                  </a:lnTo>
                  <a:lnTo>
                    <a:pt x="471520" y="563824"/>
                  </a:lnTo>
                  <a:lnTo>
                    <a:pt x="507199" y="531900"/>
                  </a:lnTo>
                  <a:lnTo>
                    <a:pt x="539120" y="496221"/>
                  </a:lnTo>
                  <a:lnTo>
                    <a:pt x="566517" y="457668"/>
                  </a:lnTo>
                  <a:lnTo>
                    <a:pt x="589248" y="416581"/>
                  </a:lnTo>
                  <a:lnTo>
                    <a:pt x="607173" y="373302"/>
                  </a:lnTo>
                  <a:lnTo>
                    <a:pt x="620151" y="328171"/>
                  </a:lnTo>
                  <a:lnTo>
                    <a:pt x="628041" y="281530"/>
                  </a:lnTo>
                  <a:lnTo>
                    <a:pt x="630703" y="233720"/>
                  </a:lnTo>
                  <a:lnTo>
                    <a:pt x="628752" y="192915"/>
                  </a:lnTo>
                  <a:lnTo>
                    <a:pt x="622919" y="152741"/>
                  </a:lnTo>
                  <a:lnTo>
                    <a:pt x="613232" y="113340"/>
                  </a:lnTo>
                  <a:lnTo>
                    <a:pt x="599719" y="74856"/>
                  </a:lnTo>
                  <a:lnTo>
                    <a:pt x="596589" y="67139"/>
                  </a:lnTo>
                  <a:lnTo>
                    <a:pt x="638263" y="79337"/>
                  </a:lnTo>
                  <a:lnTo>
                    <a:pt x="641802" y="78929"/>
                  </a:lnTo>
                  <a:lnTo>
                    <a:pt x="647969" y="75578"/>
                  </a:lnTo>
                  <a:lnTo>
                    <a:pt x="650210" y="72793"/>
                  </a:lnTo>
                  <a:lnTo>
                    <a:pt x="657665" y="47276"/>
                  </a:lnTo>
                  <a:lnTo>
                    <a:pt x="657288" y="43736"/>
                  </a:lnTo>
                  <a:lnTo>
                    <a:pt x="655603" y="40658"/>
                  </a:lnTo>
                  <a:lnTo>
                    <a:pt x="653917" y="37580"/>
                  </a:lnTo>
                  <a:lnTo>
                    <a:pt x="651132" y="35318"/>
                  </a:lnTo>
                  <a:lnTo>
                    <a:pt x="530329" y="0"/>
                  </a:lnTo>
                  <a:close/>
                </a:path>
              </a:pathLst>
            </a:custGeom>
            <a:solidFill>
              <a:srgbClr val="39AD6F"/>
            </a:solidFill>
          </p:spPr>
          <p:txBody>
            <a:bodyPr wrap="square" lIns="0" tIns="0" rIns="0" bIns="0" rtlCol="0"/>
            <a:lstStyle/>
            <a:p>
              <a:endParaRPr>
                <a:latin typeface="Euclid Circular A" panose="020B050400000000000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0787861" y="2894129"/>
              <a:ext cx="661670" cy="654050"/>
            </a:xfrm>
            <a:custGeom>
              <a:avLst/>
              <a:gdLst/>
              <a:ahLst/>
              <a:cxnLst/>
              <a:rect l="l" t="t" r="r" b="b"/>
              <a:pathLst>
                <a:path w="661670" h="654050">
                  <a:moveTo>
                    <a:pt x="452562" y="20"/>
                  </a:moveTo>
                  <a:lnTo>
                    <a:pt x="403047" y="2633"/>
                  </a:lnTo>
                  <a:lnTo>
                    <a:pt x="356694" y="10438"/>
                  </a:lnTo>
                  <a:lnTo>
                    <a:pt x="311813" y="23276"/>
                  </a:lnTo>
                  <a:lnTo>
                    <a:pt x="268742" y="41005"/>
                  </a:lnTo>
                  <a:lnTo>
                    <a:pt x="227823" y="63484"/>
                  </a:lnTo>
                  <a:lnTo>
                    <a:pt x="189394" y="90573"/>
                  </a:lnTo>
                  <a:lnTo>
                    <a:pt x="153796" y="122132"/>
                  </a:lnTo>
                  <a:lnTo>
                    <a:pt x="121713" y="157671"/>
                  </a:lnTo>
                  <a:lnTo>
                    <a:pt x="94139" y="196102"/>
                  </a:lnTo>
                  <a:lnTo>
                    <a:pt x="71216" y="237084"/>
                  </a:lnTo>
                  <a:lnTo>
                    <a:pt x="53087" y="280278"/>
                  </a:lnTo>
                  <a:lnTo>
                    <a:pt x="39894" y="325343"/>
                  </a:lnTo>
                  <a:lnTo>
                    <a:pt x="31780" y="371939"/>
                  </a:lnTo>
                  <a:lnTo>
                    <a:pt x="28889" y="419725"/>
                  </a:lnTo>
                  <a:lnTo>
                    <a:pt x="30659" y="460537"/>
                  </a:lnTo>
                  <a:lnTo>
                    <a:pt x="36315" y="500739"/>
                  </a:lnTo>
                  <a:lnTo>
                    <a:pt x="45831" y="540198"/>
                  </a:lnTo>
                  <a:lnTo>
                    <a:pt x="59181" y="578778"/>
                  </a:lnTo>
                  <a:lnTo>
                    <a:pt x="62291" y="586495"/>
                  </a:lnTo>
                  <a:lnTo>
                    <a:pt x="22753" y="574725"/>
                  </a:lnTo>
                  <a:lnTo>
                    <a:pt x="0" y="609625"/>
                  </a:lnTo>
                  <a:lnTo>
                    <a:pt x="3968" y="616975"/>
                  </a:lnTo>
                  <a:lnTo>
                    <a:pt x="128195" y="653938"/>
                  </a:lnTo>
                  <a:lnTo>
                    <a:pt x="164089" y="533292"/>
                  </a:lnTo>
                  <a:lnTo>
                    <a:pt x="163712" y="529753"/>
                  </a:lnTo>
                  <a:lnTo>
                    <a:pt x="160361" y="523565"/>
                  </a:lnTo>
                  <a:lnTo>
                    <a:pt x="157597" y="521313"/>
                  </a:lnTo>
                  <a:lnTo>
                    <a:pt x="128551" y="512685"/>
                  </a:lnTo>
                  <a:lnTo>
                    <a:pt x="121200" y="516654"/>
                  </a:lnTo>
                  <a:lnTo>
                    <a:pt x="105200" y="570464"/>
                  </a:lnTo>
                  <a:lnTo>
                    <a:pt x="100918" y="559637"/>
                  </a:lnTo>
                  <a:lnTo>
                    <a:pt x="89374" y="525728"/>
                  </a:lnTo>
                  <a:lnTo>
                    <a:pt x="81145" y="491059"/>
                  </a:lnTo>
                  <a:lnTo>
                    <a:pt x="76256" y="455756"/>
                  </a:lnTo>
                  <a:lnTo>
                    <a:pt x="74730" y="419945"/>
                  </a:lnTo>
                  <a:lnTo>
                    <a:pt x="78191" y="370352"/>
                  </a:lnTo>
                  <a:lnTo>
                    <a:pt x="87959" y="322268"/>
                  </a:lnTo>
                  <a:lnTo>
                    <a:pt x="103831" y="276178"/>
                  </a:lnTo>
                  <a:lnTo>
                    <a:pt x="125608" y="232566"/>
                  </a:lnTo>
                  <a:lnTo>
                    <a:pt x="153087" y="191914"/>
                  </a:lnTo>
                  <a:lnTo>
                    <a:pt x="186067" y="154707"/>
                  </a:lnTo>
                  <a:lnTo>
                    <a:pt x="243270" y="108071"/>
                  </a:lnTo>
                  <a:lnTo>
                    <a:pt x="307508" y="73945"/>
                  </a:lnTo>
                  <a:lnTo>
                    <a:pt x="377129" y="52995"/>
                  </a:lnTo>
                  <a:lnTo>
                    <a:pt x="452373" y="45852"/>
                  </a:lnTo>
                  <a:lnTo>
                    <a:pt x="498990" y="48986"/>
                  </a:lnTo>
                  <a:lnTo>
                    <a:pt x="544739" y="57826"/>
                  </a:lnTo>
                  <a:lnTo>
                    <a:pt x="589001" y="72213"/>
                  </a:lnTo>
                  <a:lnTo>
                    <a:pt x="631153" y="91986"/>
                  </a:lnTo>
                  <a:lnTo>
                    <a:pt x="637341" y="95358"/>
                  </a:lnTo>
                  <a:lnTo>
                    <a:pt x="645069" y="93327"/>
                  </a:lnTo>
                  <a:lnTo>
                    <a:pt x="660775" y="67484"/>
                  </a:lnTo>
                  <a:lnTo>
                    <a:pt x="661278" y="63840"/>
                  </a:lnTo>
                  <a:lnTo>
                    <a:pt x="659435" y="56846"/>
                  </a:lnTo>
                  <a:lnTo>
                    <a:pt x="606524" y="29831"/>
                  </a:lnTo>
                  <a:lnTo>
                    <a:pt x="556664" y="13553"/>
                  </a:lnTo>
                  <a:lnTo>
                    <a:pt x="505110" y="3556"/>
                  </a:lnTo>
                  <a:lnTo>
                    <a:pt x="452562" y="20"/>
                  </a:lnTo>
                  <a:close/>
                </a:path>
              </a:pathLst>
            </a:custGeom>
            <a:solidFill>
              <a:srgbClr val="39AD6F"/>
            </a:solidFill>
          </p:spPr>
          <p:txBody>
            <a:bodyPr wrap="square" lIns="0" tIns="0" rIns="0" bIns="0" rtlCol="0"/>
            <a:lstStyle/>
            <a:p>
              <a:endParaRPr>
                <a:latin typeface="Euclid Circular A" panose="020B050400000000000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787861" y="2894129"/>
              <a:ext cx="661670" cy="654050"/>
            </a:xfrm>
            <a:custGeom>
              <a:avLst/>
              <a:gdLst/>
              <a:ahLst/>
              <a:cxnLst/>
              <a:rect l="l" t="t" r="r" b="b"/>
              <a:pathLst>
                <a:path w="661670" h="654050">
                  <a:moveTo>
                    <a:pt x="307508" y="73945"/>
                  </a:moveTo>
                  <a:lnTo>
                    <a:pt x="341742" y="61790"/>
                  </a:lnTo>
                  <a:lnTo>
                    <a:pt x="377129" y="52995"/>
                  </a:lnTo>
                  <a:lnTo>
                    <a:pt x="413467" y="47652"/>
                  </a:lnTo>
                  <a:lnTo>
                    <a:pt x="450551" y="45852"/>
                  </a:lnTo>
                  <a:lnTo>
                    <a:pt x="452373" y="45852"/>
                  </a:lnTo>
                  <a:lnTo>
                    <a:pt x="498990" y="48986"/>
                  </a:lnTo>
                  <a:lnTo>
                    <a:pt x="544739" y="57826"/>
                  </a:lnTo>
                  <a:lnTo>
                    <a:pt x="589001" y="72213"/>
                  </a:lnTo>
                  <a:lnTo>
                    <a:pt x="631153" y="91986"/>
                  </a:lnTo>
                  <a:lnTo>
                    <a:pt x="637341" y="95358"/>
                  </a:lnTo>
                  <a:lnTo>
                    <a:pt x="645069" y="93327"/>
                  </a:lnTo>
                  <a:lnTo>
                    <a:pt x="648713" y="87295"/>
                  </a:lnTo>
                  <a:lnTo>
                    <a:pt x="658890" y="70573"/>
                  </a:lnTo>
                  <a:lnTo>
                    <a:pt x="660775" y="67484"/>
                  </a:lnTo>
                  <a:lnTo>
                    <a:pt x="661278" y="63840"/>
                  </a:lnTo>
                  <a:lnTo>
                    <a:pt x="660346" y="60354"/>
                  </a:lnTo>
                  <a:lnTo>
                    <a:pt x="659435" y="56846"/>
                  </a:lnTo>
                  <a:lnTo>
                    <a:pt x="657152" y="53977"/>
                  </a:lnTo>
                  <a:lnTo>
                    <a:pt x="606524" y="29831"/>
                  </a:lnTo>
                  <a:lnTo>
                    <a:pt x="556664" y="13553"/>
                  </a:lnTo>
                  <a:lnTo>
                    <a:pt x="505110" y="3556"/>
                  </a:lnTo>
                  <a:lnTo>
                    <a:pt x="452562" y="20"/>
                  </a:lnTo>
                  <a:lnTo>
                    <a:pt x="450530" y="0"/>
                  </a:lnTo>
                  <a:lnTo>
                    <a:pt x="403047" y="2633"/>
                  </a:lnTo>
                  <a:lnTo>
                    <a:pt x="356694" y="10438"/>
                  </a:lnTo>
                  <a:lnTo>
                    <a:pt x="311813" y="23276"/>
                  </a:lnTo>
                  <a:lnTo>
                    <a:pt x="268742" y="41005"/>
                  </a:lnTo>
                  <a:lnTo>
                    <a:pt x="227823" y="63484"/>
                  </a:lnTo>
                  <a:lnTo>
                    <a:pt x="189394" y="90573"/>
                  </a:lnTo>
                  <a:lnTo>
                    <a:pt x="153796" y="122132"/>
                  </a:lnTo>
                  <a:lnTo>
                    <a:pt x="121713" y="157671"/>
                  </a:lnTo>
                  <a:lnTo>
                    <a:pt x="94139" y="196102"/>
                  </a:lnTo>
                  <a:lnTo>
                    <a:pt x="71216" y="237084"/>
                  </a:lnTo>
                  <a:lnTo>
                    <a:pt x="53087" y="280278"/>
                  </a:lnTo>
                  <a:lnTo>
                    <a:pt x="39894" y="325343"/>
                  </a:lnTo>
                  <a:lnTo>
                    <a:pt x="31780" y="371939"/>
                  </a:lnTo>
                  <a:lnTo>
                    <a:pt x="28889" y="419725"/>
                  </a:lnTo>
                  <a:lnTo>
                    <a:pt x="30659" y="460537"/>
                  </a:lnTo>
                  <a:lnTo>
                    <a:pt x="36315" y="500739"/>
                  </a:lnTo>
                  <a:lnTo>
                    <a:pt x="45831" y="540198"/>
                  </a:lnTo>
                  <a:lnTo>
                    <a:pt x="59181" y="578778"/>
                  </a:lnTo>
                  <a:lnTo>
                    <a:pt x="62291" y="586495"/>
                  </a:lnTo>
                  <a:lnTo>
                    <a:pt x="23988" y="575081"/>
                  </a:lnTo>
                  <a:lnTo>
                    <a:pt x="22753" y="574725"/>
                  </a:lnTo>
                  <a:lnTo>
                    <a:pt x="21496" y="574537"/>
                  </a:lnTo>
                  <a:lnTo>
                    <a:pt x="20240" y="574537"/>
                  </a:lnTo>
                  <a:lnTo>
                    <a:pt x="18062" y="574537"/>
                  </a:lnTo>
                  <a:lnTo>
                    <a:pt x="0" y="609625"/>
                  </a:lnTo>
                  <a:lnTo>
                    <a:pt x="3968" y="616975"/>
                  </a:lnTo>
                  <a:lnTo>
                    <a:pt x="10910" y="619038"/>
                  </a:lnTo>
                  <a:lnTo>
                    <a:pt x="128195" y="653938"/>
                  </a:lnTo>
                  <a:lnTo>
                    <a:pt x="163073" y="536674"/>
                  </a:lnTo>
                  <a:lnTo>
                    <a:pt x="164089" y="533292"/>
                  </a:lnTo>
                  <a:lnTo>
                    <a:pt x="163712" y="529753"/>
                  </a:lnTo>
                  <a:lnTo>
                    <a:pt x="162047" y="526643"/>
                  </a:lnTo>
                  <a:lnTo>
                    <a:pt x="160361" y="523565"/>
                  </a:lnTo>
                  <a:lnTo>
                    <a:pt x="157597" y="521313"/>
                  </a:lnTo>
                  <a:lnTo>
                    <a:pt x="154225" y="520319"/>
                  </a:lnTo>
                  <a:lnTo>
                    <a:pt x="135493" y="514748"/>
                  </a:lnTo>
                  <a:lnTo>
                    <a:pt x="128551" y="512685"/>
                  </a:lnTo>
                  <a:lnTo>
                    <a:pt x="121200" y="516654"/>
                  </a:lnTo>
                  <a:lnTo>
                    <a:pt x="119137" y="523596"/>
                  </a:lnTo>
                  <a:lnTo>
                    <a:pt x="105200" y="570464"/>
                  </a:lnTo>
                  <a:lnTo>
                    <a:pt x="89374" y="525728"/>
                  </a:lnTo>
                  <a:lnTo>
                    <a:pt x="76256" y="455756"/>
                  </a:lnTo>
                  <a:lnTo>
                    <a:pt x="74730" y="419945"/>
                  </a:lnTo>
                  <a:lnTo>
                    <a:pt x="78191" y="370352"/>
                  </a:lnTo>
                  <a:lnTo>
                    <a:pt x="87959" y="322268"/>
                  </a:lnTo>
                  <a:lnTo>
                    <a:pt x="103831" y="276178"/>
                  </a:lnTo>
                  <a:lnTo>
                    <a:pt x="125608" y="232566"/>
                  </a:lnTo>
                  <a:lnTo>
                    <a:pt x="153087" y="191914"/>
                  </a:lnTo>
                  <a:lnTo>
                    <a:pt x="186067" y="154707"/>
                  </a:lnTo>
                  <a:lnTo>
                    <a:pt x="243270" y="108071"/>
                  </a:lnTo>
                  <a:lnTo>
                    <a:pt x="274610" y="89404"/>
                  </a:lnTo>
                  <a:lnTo>
                    <a:pt x="307508" y="73945"/>
                  </a:lnTo>
                  <a:close/>
                </a:path>
              </a:pathLst>
            </a:custGeom>
            <a:ln w="83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Euclid Circular A" panose="020B050400000000000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1135982" y="3044061"/>
              <a:ext cx="215265" cy="538480"/>
            </a:xfrm>
            <a:custGeom>
              <a:avLst/>
              <a:gdLst/>
              <a:ahLst/>
              <a:cxnLst/>
              <a:rect l="l" t="t" r="r" b="b"/>
              <a:pathLst>
                <a:path w="215265" h="538479">
                  <a:moveTo>
                    <a:pt x="152529" y="0"/>
                  </a:moveTo>
                  <a:lnTo>
                    <a:pt x="62542" y="0"/>
                  </a:lnTo>
                  <a:lnTo>
                    <a:pt x="56155" y="6387"/>
                  </a:lnTo>
                  <a:lnTo>
                    <a:pt x="56155" y="157408"/>
                  </a:lnTo>
                  <a:lnTo>
                    <a:pt x="53778" y="158780"/>
                  </a:lnTo>
                  <a:lnTo>
                    <a:pt x="31376" y="176059"/>
                  </a:lnTo>
                  <a:lnTo>
                    <a:pt x="14445" y="198219"/>
                  </a:lnTo>
                  <a:lnTo>
                    <a:pt x="3736" y="223951"/>
                  </a:lnTo>
                  <a:lnTo>
                    <a:pt x="0" y="251950"/>
                  </a:lnTo>
                  <a:lnTo>
                    <a:pt x="0" y="531753"/>
                  </a:lnTo>
                  <a:lnTo>
                    <a:pt x="6387" y="538151"/>
                  </a:lnTo>
                  <a:lnTo>
                    <a:pt x="208695" y="538151"/>
                  </a:lnTo>
                  <a:lnTo>
                    <a:pt x="215113" y="531753"/>
                  </a:lnTo>
                  <a:lnTo>
                    <a:pt x="215113" y="510832"/>
                  </a:lnTo>
                  <a:lnTo>
                    <a:pt x="27318" y="510832"/>
                  </a:lnTo>
                  <a:lnTo>
                    <a:pt x="27318" y="414542"/>
                  </a:lnTo>
                  <a:lnTo>
                    <a:pt x="92693" y="414542"/>
                  </a:lnTo>
                  <a:lnTo>
                    <a:pt x="84845" y="397799"/>
                  </a:lnTo>
                  <a:lnTo>
                    <a:pt x="90592" y="382459"/>
                  </a:lnTo>
                  <a:lnTo>
                    <a:pt x="27318" y="382459"/>
                  </a:lnTo>
                  <a:lnTo>
                    <a:pt x="27318" y="251950"/>
                  </a:lnTo>
                  <a:lnTo>
                    <a:pt x="40057" y="208650"/>
                  </a:lnTo>
                  <a:lnTo>
                    <a:pt x="74133" y="178999"/>
                  </a:lnTo>
                  <a:lnTo>
                    <a:pt x="83473" y="174717"/>
                  </a:lnTo>
                  <a:lnTo>
                    <a:pt x="83473" y="91505"/>
                  </a:lnTo>
                  <a:lnTo>
                    <a:pt x="158958" y="91505"/>
                  </a:lnTo>
                  <a:lnTo>
                    <a:pt x="158958" y="59432"/>
                  </a:lnTo>
                  <a:lnTo>
                    <a:pt x="83473" y="59432"/>
                  </a:lnTo>
                  <a:lnTo>
                    <a:pt x="83473" y="27329"/>
                  </a:lnTo>
                  <a:lnTo>
                    <a:pt x="158958" y="27329"/>
                  </a:lnTo>
                  <a:lnTo>
                    <a:pt x="158958" y="6387"/>
                  </a:lnTo>
                  <a:lnTo>
                    <a:pt x="152529" y="0"/>
                  </a:lnTo>
                  <a:close/>
                </a:path>
                <a:path w="215265" h="538479">
                  <a:moveTo>
                    <a:pt x="158958" y="91505"/>
                  </a:moveTo>
                  <a:lnTo>
                    <a:pt x="131639" y="91505"/>
                  </a:lnTo>
                  <a:lnTo>
                    <a:pt x="131639" y="174717"/>
                  </a:lnTo>
                  <a:lnTo>
                    <a:pt x="140969" y="178999"/>
                  </a:lnTo>
                  <a:lnTo>
                    <a:pt x="159094" y="190489"/>
                  </a:lnTo>
                  <a:lnTo>
                    <a:pt x="173312" y="206069"/>
                  </a:lnTo>
                  <a:lnTo>
                    <a:pt x="182998" y="224755"/>
                  </a:lnTo>
                  <a:lnTo>
                    <a:pt x="187523" y="245563"/>
                  </a:lnTo>
                  <a:lnTo>
                    <a:pt x="149053" y="284054"/>
                  </a:lnTo>
                  <a:lnTo>
                    <a:pt x="187795" y="322796"/>
                  </a:lnTo>
                  <a:lnTo>
                    <a:pt x="187795" y="510832"/>
                  </a:lnTo>
                  <a:lnTo>
                    <a:pt x="215113" y="510832"/>
                  </a:lnTo>
                  <a:lnTo>
                    <a:pt x="215113" y="311466"/>
                  </a:lnTo>
                  <a:lnTo>
                    <a:pt x="187701" y="284054"/>
                  </a:lnTo>
                  <a:lnTo>
                    <a:pt x="215113" y="256651"/>
                  </a:lnTo>
                  <a:lnTo>
                    <a:pt x="215113" y="251950"/>
                  </a:lnTo>
                  <a:lnTo>
                    <a:pt x="211483" y="224755"/>
                  </a:lnTo>
                  <a:lnTo>
                    <a:pt x="183732" y="176059"/>
                  </a:lnTo>
                  <a:lnTo>
                    <a:pt x="158958" y="157408"/>
                  </a:lnTo>
                  <a:lnTo>
                    <a:pt x="158958" y="91505"/>
                  </a:lnTo>
                  <a:close/>
                </a:path>
                <a:path w="215265" h="538479">
                  <a:moveTo>
                    <a:pt x="92693" y="414542"/>
                  </a:moveTo>
                  <a:lnTo>
                    <a:pt x="57254" y="414542"/>
                  </a:lnTo>
                  <a:lnTo>
                    <a:pt x="76604" y="455797"/>
                  </a:lnTo>
                  <a:lnTo>
                    <a:pt x="105651" y="442185"/>
                  </a:lnTo>
                  <a:lnTo>
                    <a:pt x="92693" y="414542"/>
                  </a:lnTo>
                  <a:close/>
                </a:path>
                <a:path w="215265" h="538479">
                  <a:moveTo>
                    <a:pt x="130592" y="342418"/>
                  </a:moveTo>
                  <a:lnTo>
                    <a:pt x="71348" y="342418"/>
                  </a:lnTo>
                  <a:lnTo>
                    <a:pt x="56333" y="382459"/>
                  </a:lnTo>
                  <a:lnTo>
                    <a:pt x="90592" y="382459"/>
                  </a:lnTo>
                  <a:lnTo>
                    <a:pt x="93578" y="374491"/>
                  </a:lnTo>
                  <a:lnTo>
                    <a:pt x="130592" y="374491"/>
                  </a:lnTo>
                  <a:lnTo>
                    <a:pt x="130592" y="342418"/>
                  </a:lnTo>
                  <a:close/>
                </a:path>
                <a:path w="215265" h="538479">
                  <a:moveTo>
                    <a:pt x="158958" y="27329"/>
                  </a:moveTo>
                  <a:lnTo>
                    <a:pt x="131639" y="27329"/>
                  </a:lnTo>
                  <a:lnTo>
                    <a:pt x="131639" y="59432"/>
                  </a:lnTo>
                  <a:lnTo>
                    <a:pt x="158958" y="59432"/>
                  </a:lnTo>
                  <a:lnTo>
                    <a:pt x="158958" y="27329"/>
                  </a:lnTo>
                  <a:close/>
                </a:path>
              </a:pathLst>
            </a:custGeom>
            <a:solidFill>
              <a:srgbClr val="39AD6F"/>
            </a:solidFill>
          </p:spPr>
          <p:txBody>
            <a:bodyPr wrap="square" lIns="0" tIns="0" rIns="0" bIns="0" rtlCol="0"/>
            <a:lstStyle/>
            <a:p>
              <a:endParaRPr>
                <a:latin typeface="Euclid Circular A" panose="020B050400000000000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1135982" y="3044061"/>
              <a:ext cx="215265" cy="538480"/>
            </a:xfrm>
            <a:custGeom>
              <a:avLst/>
              <a:gdLst/>
              <a:ahLst/>
              <a:cxnLst/>
              <a:rect l="l" t="t" r="r" b="b"/>
              <a:pathLst>
                <a:path w="215265" h="538479">
                  <a:moveTo>
                    <a:pt x="215113" y="311466"/>
                  </a:moveTo>
                  <a:lnTo>
                    <a:pt x="187701" y="284054"/>
                  </a:lnTo>
                  <a:lnTo>
                    <a:pt x="215113" y="256651"/>
                  </a:lnTo>
                  <a:lnTo>
                    <a:pt x="215113" y="251950"/>
                  </a:lnTo>
                  <a:lnTo>
                    <a:pt x="200664" y="198219"/>
                  </a:lnTo>
                  <a:lnTo>
                    <a:pt x="161335" y="158780"/>
                  </a:lnTo>
                  <a:lnTo>
                    <a:pt x="158958" y="157408"/>
                  </a:lnTo>
                  <a:lnTo>
                    <a:pt x="158958" y="14271"/>
                  </a:lnTo>
                  <a:lnTo>
                    <a:pt x="158958" y="6387"/>
                  </a:lnTo>
                  <a:lnTo>
                    <a:pt x="152529" y="0"/>
                  </a:lnTo>
                  <a:lnTo>
                    <a:pt x="144655" y="0"/>
                  </a:lnTo>
                  <a:lnTo>
                    <a:pt x="70427" y="0"/>
                  </a:lnTo>
                  <a:lnTo>
                    <a:pt x="62542" y="0"/>
                  </a:lnTo>
                  <a:lnTo>
                    <a:pt x="56155" y="6387"/>
                  </a:lnTo>
                  <a:lnTo>
                    <a:pt x="56155" y="14271"/>
                  </a:lnTo>
                  <a:lnTo>
                    <a:pt x="56155" y="157408"/>
                  </a:lnTo>
                  <a:lnTo>
                    <a:pt x="14445" y="198219"/>
                  </a:lnTo>
                  <a:lnTo>
                    <a:pt x="0" y="251950"/>
                  </a:lnTo>
                  <a:lnTo>
                    <a:pt x="0" y="523879"/>
                  </a:lnTo>
                  <a:lnTo>
                    <a:pt x="0" y="531753"/>
                  </a:lnTo>
                  <a:lnTo>
                    <a:pt x="6387" y="538151"/>
                  </a:lnTo>
                  <a:lnTo>
                    <a:pt x="14261" y="538151"/>
                  </a:lnTo>
                  <a:lnTo>
                    <a:pt x="200842" y="538151"/>
                  </a:lnTo>
                  <a:lnTo>
                    <a:pt x="208695" y="538151"/>
                  </a:lnTo>
                  <a:lnTo>
                    <a:pt x="215113" y="531753"/>
                  </a:lnTo>
                  <a:lnTo>
                    <a:pt x="215113" y="523879"/>
                  </a:lnTo>
                  <a:lnTo>
                    <a:pt x="215113" y="311466"/>
                  </a:lnTo>
                  <a:close/>
                </a:path>
                <a:path w="215265" h="538479">
                  <a:moveTo>
                    <a:pt x="187795" y="510832"/>
                  </a:moveTo>
                  <a:lnTo>
                    <a:pt x="27318" y="510832"/>
                  </a:lnTo>
                  <a:lnTo>
                    <a:pt x="27318" y="414542"/>
                  </a:lnTo>
                  <a:lnTo>
                    <a:pt x="57254" y="414542"/>
                  </a:lnTo>
                  <a:lnTo>
                    <a:pt x="76604" y="455797"/>
                  </a:lnTo>
                  <a:lnTo>
                    <a:pt x="105651" y="442185"/>
                  </a:lnTo>
                  <a:lnTo>
                    <a:pt x="84845" y="397799"/>
                  </a:lnTo>
                  <a:lnTo>
                    <a:pt x="93578" y="374491"/>
                  </a:lnTo>
                  <a:lnTo>
                    <a:pt x="130592" y="374491"/>
                  </a:lnTo>
                  <a:lnTo>
                    <a:pt x="130592" y="342418"/>
                  </a:lnTo>
                  <a:lnTo>
                    <a:pt x="71348" y="342418"/>
                  </a:lnTo>
                  <a:lnTo>
                    <a:pt x="56333" y="382459"/>
                  </a:lnTo>
                  <a:lnTo>
                    <a:pt x="27318" y="382459"/>
                  </a:lnTo>
                  <a:lnTo>
                    <a:pt x="27318" y="251950"/>
                  </a:lnTo>
                  <a:lnTo>
                    <a:pt x="30632" y="229205"/>
                  </a:lnTo>
                  <a:lnTo>
                    <a:pt x="40057" y="208650"/>
                  </a:lnTo>
                  <a:lnTo>
                    <a:pt x="54816" y="191508"/>
                  </a:lnTo>
                  <a:lnTo>
                    <a:pt x="74133" y="178999"/>
                  </a:lnTo>
                  <a:lnTo>
                    <a:pt x="83473" y="174717"/>
                  </a:lnTo>
                  <a:lnTo>
                    <a:pt x="83473" y="91505"/>
                  </a:lnTo>
                  <a:lnTo>
                    <a:pt x="131639" y="91505"/>
                  </a:lnTo>
                  <a:lnTo>
                    <a:pt x="131639" y="174717"/>
                  </a:lnTo>
                  <a:lnTo>
                    <a:pt x="140969" y="178999"/>
                  </a:lnTo>
                  <a:lnTo>
                    <a:pt x="159094" y="190489"/>
                  </a:lnTo>
                  <a:lnTo>
                    <a:pt x="173312" y="206069"/>
                  </a:lnTo>
                  <a:lnTo>
                    <a:pt x="182998" y="224755"/>
                  </a:lnTo>
                  <a:lnTo>
                    <a:pt x="187523" y="245563"/>
                  </a:lnTo>
                  <a:lnTo>
                    <a:pt x="149053" y="284054"/>
                  </a:lnTo>
                  <a:lnTo>
                    <a:pt x="187795" y="322796"/>
                  </a:lnTo>
                  <a:lnTo>
                    <a:pt x="187795" y="510832"/>
                  </a:lnTo>
                  <a:close/>
                </a:path>
                <a:path w="215265" h="538479">
                  <a:moveTo>
                    <a:pt x="131639" y="59432"/>
                  </a:moveTo>
                  <a:lnTo>
                    <a:pt x="83473" y="59432"/>
                  </a:lnTo>
                  <a:lnTo>
                    <a:pt x="83473" y="27329"/>
                  </a:lnTo>
                  <a:lnTo>
                    <a:pt x="131639" y="27329"/>
                  </a:lnTo>
                  <a:lnTo>
                    <a:pt x="131639" y="59432"/>
                  </a:lnTo>
                  <a:close/>
                </a:path>
              </a:pathLst>
            </a:custGeom>
            <a:ln w="3175">
              <a:solidFill>
                <a:srgbClr val="39AD6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Euclid Circular A" panose="020B050400000000000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DAF651-26AC-AE79-B656-11B504FCB766}"/>
              </a:ext>
            </a:extLst>
          </p:cNvPr>
          <p:cNvGrpSpPr/>
          <p:nvPr/>
        </p:nvGrpSpPr>
        <p:grpSpPr>
          <a:xfrm>
            <a:off x="14136264" y="2610431"/>
            <a:ext cx="5410200" cy="3463622"/>
            <a:chOff x="14135316" y="2968805"/>
            <a:chExt cx="5410200" cy="3463622"/>
          </a:xfrm>
        </p:grpSpPr>
        <p:sp>
          <p:nvSpPr>
            <p:cNvPr id="37" name="object 37"/>
            <p:cNvSpPr txBox="1"/>
            <p:nvPr/>
          </p:nvSpPr>
          <p:spPr>
            <a:xfrm>
              <a:off x="14190564" y="3825491"/>
              <a:ext cx="5354952" cy="5039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0"/>
                </a:spcBef>
              </a:pPr>
              <a:r>
                <a:rPr lang="en-GB" sz="3200" b="1" spc="-10" dirty="0">
                  <a:solidFill>
                    <a:srgbClr val="3AAE6F"/>
                  </a:solidFill>
                  <a:latin typeface="Euclid Circular A" panose="020B0504000000000000"/>
                  <a:cs typeface="Arial" panose="020B0604020202020204" pitchFamily="34" charset="0"/>
                </a:rPr>
                <a:t>System</a:t>
              </a:r>
              <a:r>
                <a:rPr lang="en-GB" sz="3200" b="1" spc="-100" dirty="0">
                  <a:solidFill>
                    <a:srgbClr val="3AAE6F"/>
                  </a:solidFill>
                  <a:latin typeface="Euclid Circular A" panose="020B0504000000000000"/>
                  <a:cs typeface="Arial" panose="020B0604020202020204" pitchFamily="34" charset="0"/>
                </a:rPr>
                <a:t> </a:t>
              </a:r>
              <a:r>
                <a:rPr lang="en-GB" sz="3200" b="1" spc="-10" dirty="0">
                  <a:solidFill>
                    <a:srgbClr val="3AAE6F"/>
                  </a:solidFill>
                  <a:latin typeface="Euclid Circular A" panose="020B0504000000000000"/>
                  <a:cs typeface="Arial" panose="020B0604020202020204" pitchFamily="34" charset="0"/>
                </a:rPr>
                <a:t>Infrastructure</a:t>
              </a:r>
              <a:endParaRPr sz="3200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14135316" y="4497282"/>
              <a:ext cx="5410200" cy="193514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algn="ctr"/>
              <a:r>
                <a:rPr lang="en-US" sz="2500" dirty="0">
                  <a:solidFill>
                    <a:srgbClr val="000000"/>
                  </a:solidFill>
                  <a:latin typeface="Euclid Circular A" panose="020B0504000000000000"/>
                  <a:cs typeface="Arial" panose="020B0604020202020204" pitchFamily="34" charset="0"/>
                </a:rPr>
                <a:t>- Counting &amp; sorting centers</a:t>
              </a:r>
            </a:p>
            <a:p>
              <a:pPr algn="ctr"/>
              <a:r>
                <a:rPr lang="en-US" sz="2500" dirty="0">
                  <a:solidFill>
                    <a:srgbClr val="000000"/>
                  </a:solidFill>
                  <a:latin typeface="Euclid Circular A" panose="020B0504000000000000"/>
                  <a:cs typeface="Arial" panose="020B0604020202020204" pitchFamily="34" charset="0"/>
                </a:rPr>
                <a:t>- Nationwide Logistics Network</a:t>
              </a:r>
            </a:p>
            <a:p>
              <a:pPr algn="ctr"/>
              <a:r>
                <a:rPr lang="en-US" sz="2500" dirty="0">
                  <a:solidFill>
                    <a:srgbClr val="000000"/>
                  </a:solidFill>
                  <a:latin typeface="Euclid Circular A" panose="020B0504000000000000"/>
                  <a:cs typeface="Arial" panose="020B0604020202020204" pitchFamily="34" charset="0"/>
                </a:rPr>
                <a:t>- IT platform enabling transparency &amp; traceability</a:t>
              </a:r>
              <a:endParaRPr lang="en-US" sz="2500" dirty="0">
                <a:solidFill>
                  <a:prstClr val="black"/>
                </a:solidFill>
                <a:latin typeface="Euclid Circular A" panose="020B0504000000000000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35"/>
                </a:spcBef>
              </a:pPr>
              <a:endParaRPr sz="2500" dirty="0">
                <a:latin typeface="Euclid Circular A" panose="020B0504000000000000"/>
                <a:cs typeface="Arial"/>
              </a:endParaRPr>
            </a:p>
          </p:txBody>
        </p:sp>
        <p:grpSp>
          <p:nvGrpSpPr>
            <p:cNvPr id="42" name="object 42"/>
            <p:cNvGrpSpPr/>
            <p:nvPr/>
          </p:nvGrpSpPr>
          <p:grpSpPr>
            <a:xfrm>
              <a:off x="16310508" y="2968805"/>
              <a:ext cx="1059815" cy="699770"/>
              <a:chOff x="15939737" y="2965742"/>
              <a:chExt cx="1059815" cy="699770"/>
            </a:xfrm>
          </p:grpSpPr>
          <p:sp>
            <p:nvSpPr>
              <p:cNvPr id="43" name="object 43"/>
              <p:cNvSpPr/>
              <p:nvPr/>
            </p:nvSpPr>
            <p:spPr>
              <a:xfrm>
                <a:off x="16126224" y="3076507"/>
                <a:ext cx="414655" cy="102235"/>
              </a:xfrm>
              <a:custGeom>
                <a:avLst/>
                <a:gdLst/>
                <a:ahLst/>
                <a:cxnLst/>
                <a:rect l="l" t="t" r="r" b="b"/>
                <a:pathLst>
                  <a:path w="414655" h="102235">
                    <a:moveTo>
                      <a:pt x="384888" y="102049"/>
                    </a:moveTo>
                    <a:lnTo>
                      <a:pt x="29559" y="102049"/>
                    </a:lnTo>
                    <a:lnTo>
                      <a:pt x="18084" y="99717"/>
                    </a:lnTo>
                    <a:lnTo>
                      <a:pt x="8685" y="93367"/>
                    </a:lnTo>
                    <a:lnTo>
                      <a:pt x="2333" y="83968"/>
                    </a:lnTo>
                    <a:lnTo>
                      <a:pt x="0" y="72489"/>
                    </a:lnTo>
                    <a:lnTo>
                      <a:pt x="0" y="29548"/>
                    </a:lnTo>
                    <a:lnTo>
                      <a:pt x="2333" y="18076"/>
                    </a:lnTo>
                    <a:lnTo>
                      <a:pt x="8685" y="8680"/>
                    </a:lnTo>
                    <a:lnTo>
                      <a:pt x="18084" y="2331"/>
                    </a:lnTo>
                    <a:lnTo>
                      <a:pt x="29559" y="0"/>
                    </a:lnTo>
                    <a:lnTo>
                      <a:pt x="384888" y="0"/>
                    </a:lnTo>
                    <a:lnTo>
                      <a:pt x="396363" y="2331"/>
                    </a:lnTo>
                    <a:lnTo>
                      <a:pt x="405762" y="8680"/>
                    </a:lnTo>
                    <a:lnTo>
                      <a:pt x="412114" y="18076"/>
                    </a:lnTo>
                    <a:lnTo>
                      <a:pt x="414448" y="29548"/>
                    </a:lnTo>
                    <a:lnTo>
                      <a:pt x="414448" y="72489"/>
                    </a:lnTo>
                    <a:lnTo>
                      <a:pt x="412114" y="83968"/>
                    </a:lnTo>
                    <a:lnTo>
                      <a:pt x="405762" y="93367"/>
                    </a:lnTo>
                    <a:lnTo>
                      <a:pt x="396363" y="99717"/>
                    </a:lnTo>
                    <a:lnTo>
                      <a:pt x="384888" y="102049"/>
                    </a:lnTo>
                    <a:close/>
                  </a:path>
                </a:pathLst>
              </a:custGeom>
              <a:ln w="23035">
                <a:solidFill>
                  <a:srgbClr val="39AD6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Euclid Circular A" panose="020B0504000000000000"/>
                </a:endParaRPr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15939737" y="2965742"/>
                <a:ext cx="1059815" cy="699770"/>
              </a:xfrm>
              <a:custGeom>
                <a:avLst/>
                <a:gdLst/>
                <a:ahLst/>
                <a:cxnLst/>
                <a:rect l="l" t="t" r="r" b="b"/>
                <a:pathLst>
                  <a:path w="1059815" h="699770">
                    <a:moveTo>
                      <a:pt x="1053695" y="584495"/>
                    </a:moveTo>
                    <a:lnTo>
                      <a:pt x="5664" y="584495"/>
                    </a:lnTo>
                    <a:lnTo>
                      <a:pt x="0" y="590160"/>
                    </a:lnTo>
                    <a:lnTo>
                      <a:pt x="0" y="619593"/>
                    </a:lnTo>
                    <a:lnTo>
                      <a:pt x="6300" y="650737"/>
                    </a:lnTo>
                    <a:lnTo>
                      <a:pt x="23473" y="676191"/>
                    </a:lnTo>
                    <a:lnTo>
                      <a:pt x="48927" y="693364"/>
                    </a:lnTo>
                    <a:lnTo>
                      <a:pt x="80070" y="699664"/>
                    </a:lnTo>
                    <a:lnTo>
                      <a:pt x="979289" y="699664"/>
                    </a:lnTo>
                    <a:lnTo>
                      <a:pt x="1010419" y="693364"/>
                    </a:lnTo>
                    <a:lnTo>
                      <a:pt x="1035875" y="676191"/>
                    </a:lnTo>
                    <a:lnTo>
                      <a:pt x="1037071" y="674419"/>
                    </a:lnTo>
                    <a:lnTo>
                      <a:pt x="80070" y="674419"/>
                    </a:lnTo>
                    <a:lnTo>
                      <a:pt x="58755" y="670102"/>
                    </a:lnTo>
                    <a:lnTo>
                      <a:pt x="41325" y="658338"/>
                    </a:lnTo>
                    <a:lnTo>
                      <a:pt x="29562" y="640908"/>
                    </a:lnTo>
                    <a:lnTo>
                      <a:pt x="25245" y="619593"/>
                    </a:lnTo>
                    <a:lnTo>
                      <a:pt x="25245" y="609740"/>
                    </a:lnTo>
                    <a:lnTo>
                      <a:pt x="1059360" y="609740"/>
                    </a:lnTo>
                    <a:lnTo>
                      <a:pt x="1059360" y="590160"/>
                    </a:lnTo>
                    <a:lnTo>
                      <a:pt x="1053695" y="584495"/>
                    </a:lnTo>
                    <a:close/>
                  </a:path>
                  <a:path w="1059815" h="699770">
                    <a:moveTo>
                      <a:pt x="1059360" y="609740"/>
                    </a:moveTo>
                    <a:lnTo>
                      <a:pt x="1034083" y="609740"/>
                    </a:lnTo>
                    <a:lnTo>
                      <a:pt x="1034083" y="619593"/>
                    </a:lnTo>
                    <a:lnTo>
                      <a:pt x="1029771" y="640908"/>
                    </a:lnTo>
                    <a:lnTo>
                      <a:pt x="1018018" y="658338"/>
                    </a:lnTo>
                    <a:lnTo>
                      <a:pt x="1000599" y="670102"/>
                    </a:lnTo>
                    <a:lnTo>
                      <a:pt x="979289" y="674419"/>
                    </a:lnTo>
                    <a:lnTo>
                      <a:pt x="1037071" y="674419"/>
                    </a:lnTo>
                    <a:lnTo>
                      <a:pt x="1053055" y="650737"/>
                    </a:lnTo>
                    <a:lnTo>
                      <a:pt x="1059360" y="619593"/>
                    </a:lnTo>
                    <a:lnTo>
                      <a:pt x="1059360" y="609740"/>
                    </a:lnTo>
                    <a:close/>
                  </a:path>
                  <a:path w="1059815" h="699770">
                    <a:moveTo>
                      <a:pt x="647299" y="609740"/>
                    </a:moveTo>
                    <a:lnTo>
                      <a:pt x="412050" y="609740"/>
                    </a:lnTo>
                    <a:lnTo>
                      <a:pt x="433211" y="630923"/>
                    </a:lnTo>
                    <a:lnTo>
                      <a:pt x="436395" y="632232"/>
                    </a:lnTo>
                    <a:lnTo>
                      <a:pt x="622965" y="632232"/>
                    </a:lnTo>
                    <a:lnTo>
                      <a:pt x="626138" y="630923"/>
                    </a:lnTo>
                    <a:lnTo>
                      <a:pt x="647299" y="609740"/>
                    </a:lnTo>
                    <a:close/>
                  </a:path>
                  <a:path w="1059815" h="699770">
                    <a:moveTo>
                      <a:pt x="889355" y="0"/>
                    </a:moveTo>
                    <a:lnTo>
                      <a:pt x="169994" y="0"/>
                    </a:lnTo>
                    <a:lnTo>
                      <a:pt x="138851" y="6301"/>
                    </a:lnTo>
                    <a:lnTo>
                      <a:pt x="113397" y="23477"/>
                    </a:lnTo>
                    <a:lnTo>
                      <a:pt x="96224" y="48931"/>
                    </a:lnTo>
                    <a:lnTo>
                      <a:pt x="89923" y="80070"/>
                    </a:lnTo>
                    <a:lnTo>
                      <a:pt x="89923" y="584495"/>
                    </a:lnTo>
                    <a:lnTo>
                      <a:pt x="115169" y="584495"/>
                    </a:lnTo>
                    <a:lnTo>
                      <a:pt x="115169" y="80070"/>
                    </a:lnTo>
                    <a:lnTo>
                      <a:pt x="119486" y="58755"/>
                    </a:lnTo>
                    <a:lnTo>
                      <a:pt x="131249" y="41325"/>
                    </a:lnTo>
                    <a:lnTo>
                      <a:pt x="148679" y="29562"/>
                    </a:lnTo>
                    <a:lnTo>
                      <a:pt x="169994" y="25245"/>
                    </a:lnTo>
                    <a:lnTo>
                      <a:pt x="947151" y="25245"/>
                    </a:lnTo>
                    <a:lnTo>
                      <a:pt x="945958" y="23477"/>
                    </a:lnTo>
                    <a:lnTo>
                      <a:pt x="920500" y="6301"/>
                    </a:lnTo>
                    <a:lnTo>
                      <a:pt x="889355" y="0"/>
                    </a:lnTo>
                    <a:close/>
                  </a:path>
                  <a:path w="1059815" h="699770">
                    <a:moveTo>
                      <a:pt x="947151" y="25245"/>
                    </a:moveTo>
                    <a:lnTo>
                      <a:pt x="889355" y="25245"/>
                    </a:lnTo>
                    <a:lnTo>
                      <a:pt x="910671" y="29562"/>
                    </a:lnTo>
                    <a:lnTo>
                      <a:pt x="928093" y="41325"/>
                    </a:lnTo>
                    <a:lnTo>
                      <a:pt x="939847" y="58755"/>
                    </a:lnTo>
                    <a:lnTo>
                      <a:pt x="944159" y="80070"/>
                    </a:lnTo>
                    <a:lnTo>
                      <a:pt x="944159" y="584495"/>
                    </a:lnTo>
                    <a:lnTo>
                      <a:pt x="969436" y="584495"/>
                    </a:lnTo>
                    <a:lnTo>
                      <a:pt x="969436" y="80070"/>
                    </a:lnTo>
                    <a:lnTo>
                      <a:pt x="963134" y="48931"/>
                    </a:lnTo>
                    <a:lnTo>
                      <a:pt x="947151" y="25245"/>
                    </a:lnTo>
                    <a:close/>
                  </a:path>
                </a:pathLst>
              </a:custGeom>
              <a:solidFill>
                <a:srgbClr val="39AD6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Euclid Circular A" panose="020B0504000000000000"/>
                </a:endParaRPr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6126231" y="3226249"/>
                <a:ext cx="252729" cy="102235"/>
              </a:xfrm>
              <a:custGeom>
                <a:avLst/>
                <a:gdLst/>
                <a:ahLst/>
                <a:cxnLst/>
                <a:rect l="l" t="t" r="r" b="b"/>
                <a:pathLst>
                  <a:path w="252730" h="102235">
                    <a:moveTo>
                      <a:pt x="222611" y="102049"/>
                    </a:moveTo>
                    <a:lnTo>
                      <a:pt x="29559" y="102049"/>
                    </a:lnTo>
                    <a:lnTo>
                      <a:pt x="18080" y="99717"/>
                    </a:lnTo>
                    <a:lnTo>
                      <a:pt x="8681" y="93367"/>
                    </a:lnTo>
                    <a:lnTo>
                      <a:pt x="2331" y="83968"/>
                    </a:lnTo>
                    <a:lnTo>
                      <a:pt x="0" y="72489"/>
                    </a:lnTo>
                    <a:lnTo>
                      <a:pt x="0" y="29548"/>
                    </a:lnTo>
                    <a:lnTo>
                      <a:pt x="2331" y="18076"/>
                    </a:lnTo>
                    <a:lnTo>
                      <a:pt x="8681" y="8680"/>
                    </a:lnTo>
                    <a:lnTo>
                      <a:pt x="18080" y="2331"/>
                    </a:lnTo>
                    <a:lnTo>
                      <a:pt x="29559" y="0"/>
                    </a:lnTo>
                    <a:lnTo>
                      <a:pt x="222611" y="0"/>
                    </a:lnTo>
                    <a:lnTo>
                      <a:pt x="234085" y="2331"/>
                    </a:lnTo>
                    <a:lnTo>
                      <a:pt x="243484" y="8680"/>
                    </a:lnTo>
                    <a:lnTo>
                      <a:pt x="249836" y="18076"/>
                    </a:lnTo>
                    <a:lnTo>
                      <a:pt x="252170" y="29548"/>
                    </a:lnTo>
                    <a:lnTo>
                      <a:pt x="252170" y="72489"/>
                    </a:lnTo>
                    <a:lnTo>
                      <a:pt x="249836" y="83968"/>
                    </a:lnTo>
                    <a:lnTo>
                      <a:pt x="243484" y="93367"/>
                    </a:lnTo>
                    <a:lnTo>
                      <a:pt x="234085" y="99717"/>
                    </a:lnTo>
                    <a:lnTo>
                      <a:pt x="222611" y="102049"/>
                    </a:lnTo>
                    <a:close/>
                  </a:path>
                </a:pathLst>
              </a:custGeom>
              <a:ln w="23035">
                <a:solidFill>
                  <a:srgbClr val="39AD6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Euclid Circular A" panose="020B0504000000000000"/>
                </a:endParaRPr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6126226" y="3375982"/>
                <a:ext cx="370205" cy="102235"/>
              </a:xfrm>
              <a:custGeom>
                <a:avLst/>
                <a:gdLst/>
                <a:ahLst/>
                <a:cxnLst/>
                <a:rect l="l" t="t" r="r" b="b"/>
                <a:pathLst>
                  <a:path w="370205" h="102235">
                    <a:moveTo>
                      <a:pt x="340408" y="102059"/>
                    </a:moveTo>
                    <a:lnTo>
                      <a:pt x="29559" y="102059"/>
                    </a:lnTo>
                    <a:lnTo>
                      <a:pt x="18080" y="99727"/>
                    </a:lnTo>
                    <a:lnTo>
                      <a:pt x="8681" y="93378"/>
                    </a:lnTo>
                    <a:lnTo>
                      <a:pt x="2331" y="83979"/>
                    </a:lnTo>
                    <a:lnTo>
                      <a:pt x="0" y="72500"/>
                    </a:lnTo>
                    <a:lnTo>
                      <a:pt x="0" y="29559"/>
                    </a:lnTo>
                    <a:lnTo>
                      <a:pt x="2331" y="18084"/>
                    </a:lnTo>
                    <a:lnTo>
                      <a:pt x="8681" y="8685"/>
                    </a:lnTo>
                    <a:lnTo>
                      <a:pt x="18080" y="2333"/>
                    </a:lnTo>
                    <a:lnTo>
                      <a:pt x="29559" y="0"/>
                    </a:lnTo>
                    <a:lnTo>
                      <a:pt x="340408" y="0"/>
                    </a:lnTo>
                    <a:lnTo>
                      <a:pt x="351882" y="2333"/>
                    </a:lnTo>
                    <a:lnTo>
                      <a:pt x="361282" y="8685"/>
                    </a:lnTo>
                    <a:lnTo>
                      <a:pt x="367634" y="18084"/>
                    </a:lnTo>
                    <a:lnTo>
                      <a:pt x="369967" y="29559"/>
                    </a:lnTo>
                    <a:lnTo>
                      <a:pt x="369967" y="72500"/>
                    </a:lnTo>
                    <a:lnTo>
                      <a:pt x="367634" y="83979"/>
                    </a:lnTo>
                    <a:lnTo>
                      <a:pt x="361282" y="93378"/>
                    </a:lnTo>
                    <a:lnTo>
                      <a:pt x="351882" y="99727"/>
                    </a:lnTo>
                    <a:lnTo>
                      <a:pt x="340408" y="102059"/>
                    </a:lnTo>
                    <a:close/>
                  </a:path>
                </a:pathLst>
              </a:custGeom>
              <a:ln w="23035">
                <a:solidFill>
                  <a:srgbClr val="39AD6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Euclid Circular A" panose="020B0504000000000000"/>
                </a:endParaRPr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6169979" y="3109059"/>
                <a:ext cx="251460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251459" h="336550">
                    <a:moveTo>
                      <a:pt x="36941" y="18470"/>
                    </a:moveTo>
                    <a:lnTo>
                      <a:pt x="35489" y="25659"/>
                    </a:lnTo>
                    <a:lnTo>
                      <a:pt x="31530" y="31530"/>
                    </a:lnTo>
                    <a:lnTo>
                      <a:pt x="25659" y="35489"/>
                    </a:lnTo>
                    <a:lnTo>
                      <a:pt x="18470" y="36941"/>
                    </a:lnTo>
                    <a:lnTo>
                      <a:pt x="11282" y="35489"/>
                    </a:lnTo>
                    <a:lnTo>
                      <a:pt x="5410" y="31530"/>
                    </a:lnTo>
                    <a:lnTo>
                      <a:pt x="1451" y="25659"/>
                    </a:lnTo>
                    <a:lnTo>
                      <a:pt x="0" y="18470"/>
                    </a:lnTo>
                    <a:lnTo>
                      <a:pt x="1451" y="11282"/>
                    </a:lnTo>
                    <a:lnTo>
                      <a:pt x="5410" y="5410"/>
                    </a:lnTo>
                    <a:lnTo>
                      <a:pt x="11282" y="1451"/>
                    </a:lnTo>
                    <a:lnTo>
                      <a:pt x="18470" y="0"/>
                    </a:lnTo>
                    <a:lnTo>
                      <a:pt x="25659" y="1451"/>
                    </a:lnTo>
                    <a:lnTo>
                      <a:pt x="31530" y="5410"/>
                    </a:lnTo>
                    <a:lnTo>
                      <a:pt x="35489" y="11282"/>
                    </a:lnTo>
                    <a:lnTo>
                      <a:pt x="36941" y="18470"/>
                    </a:lnTo>
                    <a:close/>
                  </a:path>
                  <a:path w="251459" h="336550">
                    <a:moveTo>
                      <a:pt x="108279" y="18470"/>
                    </a:moveTo>
                    <a:lnTo>
                      <a:pt x="106827" y="25659"/>
                    </a:lnTo>
                    <a:lnTo>
                      <a:pt x="102868" y="31530"/>
                    </a:lnTo>
                    <a:lnTo>
                      <a:pt x="96997" y="35489"/>
                    </a:lnTo>
                    <a:lnTo>
                      <a:pt x="89808" y="36941"/>
                    </a:lnTo>
                    <a:lnTo>
                      <a:pt x="82614" y="35489"/>
                    </a:lnTo>
                    <a:lnTo>
                      <a:pt x="76739" y="31530"/>
                    </a:lnTo>
                    <a:lnTo>
                      <a:pt x="72779" y="25659"/>
                    </a:lnTo>
                    <a:lnTo>
                      <a:pt x="71327" y="18470"/>
                    </a:lnTo>
                    <a:lnTo>
                      <a:pt x="72779" y="11282"/>
                    </a:lnTo>
                    <a:lnTo>
                      <a:pt x="76739" y="5410"/>
                    </a:lnTo>
                    <a:lnTo>
                      <a:pt x="82614" y="1451"/>
                    </a:lnTo>
                    <a:lnTo>
                      <a:pt x="89808" y="0"/>
                    </a:lnTo>
                    <a:lnTo>
                      <a:pt x="96997" y="1451"/>
                    </a:lnTo>
                    <a:lnTo>
                      <a:pt x="102868" y="5410"/>
                    </a:lnTo>
                    <a:lnTo>
                      <a:pt x="106827" y="11282"/>
                    </a:lnTo>
                    <a:lnTo>
                      <a:pt x="108279" y="18470"/>
                    </a:lnTo>
                    <a:close/>
                  </a:path>
                  <a:path w="251459" h="336550">
                    <a:moveTo>
                      <a:pt x="179607" y="18470"/>
                    </a:moveTo>
                    <a:lnTo>
                      <a:pt x="178155" y="25659"/>
                    </a:lnTo>
                    <a:lnTo>
                      <a:pt x="174196" y="31530"/>
                    </a:lnTo>
                    <a:lnTo>
                      <a:pt x="168325" y="35489"/>
                    </a:lnTo>
                    <a:lnTo>
                      <a:pt x="161136" y="36941"/>
                    </a:lnTo>
                    <a:lnTo>
                      <a:pt x="153947" y="35489"/>
                    </a:lnTo>
                    <a:lnTo>
                      <a:pt x="148076" y="31530"/>
                    </a:lnTo>
                    <a:lnTo>
                      <a:pt x="144117" y="25659"/>
                    </a:lnTo>
                    <a:lnTo>
                      <a:pt x="142665" y="18470"/>
                    </a:lnTo>
                    <a:lnTo>
                      <a:pt x="144117" y="11282"/>
                    </a:lnTo>
                    <a:lnTo>
                      <a:pt x="148076" y="5410"/>
                    </a:lnTo>
                    <a:lnTo>
                      <a:pt x="153947" y="1451"/>
                    </a:lnTo>
                    <a:lnTo>
                      <a:pt x="161136" y="0"/>
                    </a:lnTo>
                    <a:lnTo>
                      <a:pt x="168325" y="1451"/>
                    </a:lnTo>
                    <a:lnTo>
                      <a:pt x="174196" y="5410"/>
                    </a:lnTo>
                    <a:lnTo>
                      <a:pt x="178155" y="11282"/>
                    </a:lnTo>
                    <a:lnTo>
                      <a:pt x="179607" y="18470"/>
                    </a:lnTo>
                    <a:close/>
                  </a:path>
                  <a:path w="251459" h="336550">
                    <a:moveTo>
                      <a:pt x="250945" y="18470"/>
                    </a:moveTo>
                    <a:lnTo>
                      <a:pt x="249493" y="25659"/>
                    </a:lnTo>
                    <a:lnTo>
                      <a:pt x="245534" y="31530"/>
                    </a:lnTo>
                    <a:lnTo>
                      <a:pt x="239663" y="35489"/>
                    </a:lnTo>
                    <a:lnTo>
                      <a:pt x="232474" y="36941"/>
                    </a:lnTo>
                    <a:lnTo>
                      <a:pt x="225281" y="35489"/>
                    </a:lnTo>
                    <a:lnTo>
                      <a:pt x="219410" y="31530"/>
                    </a:lnTo>
                    <a:lnTo>
                      <a:pt x="215454" y="25659"/>
                    </a:lnTo>
                    <a:lnTo>
                      <a:pt x="214003" y="18470"/>
                    </a:lnTo>
                    <a:lnTo>
                      <a:pt x="215454" y="11282"/>
                    </a:lnTo>
                    <a:lnTo>
                      <a:pt x="219410" y="5410"/>
                    </a:lnTo>
                    <a:lnTo>
                      <a:pt x="225281" y="1451"/>
                    </a:lnTo>
                    <a:lnTo>
                      <a:pt x="232474" y="0"/>
                    </a:lnTo>
                    <a:lnTo>
                      <a:pt x="239663" y="1451"/>
                    </a:lnTo>
                    <a:lnTo>
                      <a:pt x="245534" y="5410"/>
                    </a:lnTo>
                    <a:lnTo>
                      <a:pt x="249493" y="11282"/>
                    </a:lnTo>
                    <a:lnTo>
                      <a:pt x="250945" y="18470"/>
                    </a:lnTo>
                    <a:close/>
                  </a:path>
                  <a:path w="251459" h="336550">
                    <a:moveTo>
                      <a:pt x="36941" y="168214"/>
                    </a:moveTo>
                    <a:lnTo>
                      <a:pt x="35489" y="175403"/>
                    </a:lnTo>
                    <a:lnTo>
                      <a:pt x="31530" y="181274"/>
                    </a:lnTo>
                    <a:lnTo>
                      <a:pt x="25659" y="185233"/>
                    </a:lnTo>
                    <a:lnTo>
                      <a:pt x="18470" y="186685"/>
                    </a:lnTo>
                    <a:lnTo>
                      <a:pt x="11282" y="185233"/>
                    </a:lnTo>
                    <a:lnTo>
                      <a:pt x="5410" y="181274"/>
                    </a:lnTo>
                    <a:lnTo>
                      <a:pt x="1451" y="175403"/>
                    </a:lnTo>
                    <a:lnTo>
                      <a:pt x="0" y="168214"/>
                    </a:lnTo>
                    <a:lnTo>
                      <a:pt x="1451" y="161026"/>
                    </a:lnTo>
                    <a:lnTo>
                      <a:pt x="5410" y="155154"/>
                    </a:lnTo>
                    <a:lnTo>
                      <a:pt x="11282" y="151195"/>
                    </a:lnTo>
                    <a:lnTo>
                      <a:pt x="18470" y="149744"/>
                    </a:lnTo>
                    <a:lnTo>
                      <a:pt x="25659" y="151195"/>
                    </a:lnTo>
                    <a:lnTo>
                      <a:pt x="31530" y="155154"/>
                    </a:lnTo>
                    <a:lnTo>
                      <a:pt x="35489" y="161026"/>
                    </a:lnTo>
                    <a:lnTo>
                      <a:pt x="36941" y="168214"/>
                    </a:lnTo>
                    <a:close/>
                  </a:path>
                  <a:path w="251459" h="336550">
                    <a:moveTo>
                      <a:pt x="108279" y="168214"/>
                    </a:moveTo>
                    <a:lnTo>
                      <a:pt x="106827" y="175403"/>
                    </a:lnTo>
                    <a:lnTo>
                      <a:pt x="102868" y="181274"/>
                    </a:lnTo>
                    <a:lnTo>
                      <a:pt x="96997" y="185233"/>
                    </a:lnTo>
                    <a:lnTo>
                      <a:pt x="89808" y="186685"/>
                    </a:lnTo>
                    <a:lnTo>
                      <a:pt x="82614" y="185233"/>
                    </a:lnTo>
                    <a:lnTo>
                      <a:pt x="76739" y="181274"/>
                    </a:lnTo>
                    <a:lnTo>
                      <a:pt x="72779" y="175403"/>
                    </a:lnTo>
                    <a:lnTo>
                      <a:pt x="71327" y="168214"/>
                    </a:lnTo>
                    <a:lnTo>
                      <a:pt x="72779" y="161026"/>
                    </a:lnTo>
                    <a:lnTo>
                      <a:pt x="76739" y="155154"/>
                    </a:lnTo>
                    <a:lnTo>
                      <a:pt x="82614" y="151195"/>
                    </a:lnTo>
                    <a:lnTo>
                      <a:pt x="89808" y="149744"/>
                    </a:lnTo>
                    <a:lnTo>
                      <a:pt x="96997" y="151195"/>
                    </a:lnTo>
                    <a:lnTo>
                      <a:pt x="102868" y="155154"/>
                    </a:lnTo>
                    <a:lnTo>
                      <a:pt x="106827" y="161026"/>
                    </a:lnTo>
                    <a:lnTo>
                      <a:pt x="108279" y="168214"/>
                    </a:lnTo>
                    <a:close/>
                  </a:path>
                  <a:path w="251459" h="336550">
                    <a:moveTo>
                      <a:pt x="36941" y="317958"/>
                    </a:moveTo>
                    <a:lnTo>
                      <a:pt x="35489" y="325147"/>
                    </a:lnTo>
                    <a:lnTo>
                      <a:pt x="31530" y="331018"/>
                    </a:lnTo>
                    <a:lnTo>
                      <a:pt x="25659" y="334977"/>
                    </a:lnTo>
                    <a:lnTo>
                      <a:pt x="18470" y="336429"/>
                    </a:lnTo>
                    <a:lnTo>
                      <a:pt x="11282" y="334977"/>
                    </a:lnTo>
                    <a:lnTo>
                      <a:pt x="5410" y="331018"/>
                    </a:lnTo>
                    <a:lnTo>
                      <a:pt x="1451" y="325147"/>
                    </a:lnTo>
                    <a:lnTo>
                      <a:pt x="0" y="317958"/>
                    </a:lnTo>
                    <a:lnTo>
                      <a:pt x="1451" y="310765"/>
                    </a:lnTo>
                    <a:lnTo>
                      <a:pt x="5410" y="304895"/>
                    </a:lnTo>
                    <a:lnTo>
                      <a:pt x="11282" y="300938"/>
                    </a:lnTo>
                    <a:lnTo>
                      <a:pt x="18470" y="299488"/>
                    </a:lnTo>
                    <a:lnTo>
                      <a:pt x="25659" y="300938"/>
                    </a:lnTo>
                    <a:lnTo>
                      <a:pt x="31530" y="304895"/>
                    </a:lnTo>
                    <a:lnTo>
                      <a:pt x="35489" y="310765"/>
                    </a:lnTo>
                    <a:lnTo>
                      <a:pt x="36941" y="317958"/>
                    </a:lnTo>
                    <a:close/>
                  </a:path>
                  <a:path w="251459" h="336550">
                    <a:moveTo>
                      <a:pt x="108279" y="317958"/>
                    </a:moveTo>
                    <a:lnTo>
                      <a:pt x="106827" y="325147"/>
                    </a:lnTo>
                    <a:lnTo>
                      <a:pt x="102868" y="331018"/>
                    </a:lnTo>
                    <a:lnTo>
                      <a:pt x="96997" y="334977"/>
                    </a:lnTo>
                    <a:lnTo>
                      <a:pt x="89808" y="336429"/>
                    </a:lnTo>
                    <a:lnTo>
                      <a:pt x="82614" y="334977"/>
                    </a:lnTo>
                    <a:lnTo>
                      <a:pt x="76739" y="331018"/>
                    </a:lnTo>
                    <a:lnTo>
                      <a:pt x="72779" y="325147"/>
                    </a:lnTo>
                    <a:lnTo>
                      <a:pt x="71327" y="317958"/>
                    </a:lnTo>
                    <a:lnTo>
                      <a:pt x="72779" y="310765"/>
                    </a:lnTo>
                    <a:lnTo>
                      <a:pt x="76739" y="304895"/>
                    </a:lnTo>
                    <a:lnTo>
                      <a:pt x="82614" y="300938"/>
                    </a:lnTo>
                    <a:lnTo>
                      <a:pt x="89808" y="299488"/>
                    </a:lnTo>
                    <a:lnTo>
                      <a:pt x="96997" y="300938"/>
                    </a:lnTo>
                    <a:lnTo>
                      <a:pt x="102868" y="304895"/>
                    </a:lnTo>
                    <a:lnTo>
                      <a:pt x="106827" y="310765"/>
                    </a:lnTo>
                    <a:lnTo>
                      <a:pt x="108279" y="317958"/>
                    </a:lnTo>
                    <a:close/>
                  </a:path>
                  <a:path w="251459" h="336550">
                    <a:moveTo>
                      <a:pt x="179607" y="317958"/>
                    </a:moveTo>
                    <a:lnTo>
                      <a:pt x="178155" y="325147"/>
                    </a:lnTo>
                    <a:lnTo>
                      <a:pt x="174196" y="331018"/>
                    </a:lnTo>
                    <a:lnTo>
                      <a:pt x="168325" y="334977"/>
                    </a:lnTo>
                    <a:lnTo>
                      <a:pt x="161136" y="336429"/>
                    </a:lnTo>
                    <a:lnTo>
                      <a:pt x="153947" y="334977"/>
                    </a:lnTo>
                    <a:lnTo>
                      <a:pt x="148076" y="331018"/>
                    </a:lnTo>
                    <a:lnTo>
                      <a:pt x="144117" y="325147"/>
                    </a:lnTo>
                    <a:lnTo>
                      <a:pt x="142665" y="317958"/>
                    </a:lnTo>
                    <a:lnTo>
                      <a:pt x="144117" y="310765"/>
                    </a:lnTo>
                    <a:lnTo>
                      <a:pt x="148076" y="304895"/>
                    </a:lnTo>
                    <a:lnTo>
                      <a:pt x="153947" y="300938"/>
                    </a:lnTo>
                    <a:lnTo>
                      <a:pt x="161136" y="299488"/>
                    </a:lnTo>
                    <a:lnTo>
                      <a:pt x="168325" y="300938"/>
                    </a:lnTo>
                    <a:lnTo>
                      <a:pt x="174196" y="304895"/>
                    </a:lnTo>
                    <a:lnTo>
                      <a:pt x="178155" y="310765"/>
                    </a:lnTo>
                    <a:lnTo>
                      <a:pt x="179607" y="317958"/>
                    </a:lnTo>
                    <a:close/>
                  </a:path>
                  <a:path w="251459" h="336550">
                    <a:moveTo>
                      <a:pt x="250945" y="317958"/>
                    </a:moveTo>
                    <a:lnTo>
                      <a:pt x="249493" y="325147"/>
                    </a:lnTo>
                    <a:lnTo>
                      <a:pt x="245534" y="331018"/>
                    </a:lnTo>
                    <a:lnTo>
                      <a:pt x="239663" y="334977"/>
                    </a:lnTo>
                    <a:lnTo>
                      <a:pt x="232474" y="336429"/>
                    </a:lnTo>
                    <a:lnTo>
                      <a:pt x="225281" y="334977"/>
                    </a:lnTo>
                    <a:lnTo>
                      <a:pt x="219410" y="331018"/>
                    </a:lnTo>
                    <a:lnTo>
                      <a:pt x="215454" y="325147"/>
                    </a:lnTo>
                    <a:lnTo>
                      <a:pt x="214003" y="317958"/>
                    </a:lnTo>
                    <a:lnTo>
                      <a:pt x="215454" y="310765"/>
                    </a:lnTo>
                    <a:lnTo>
                      <a:pt x="219410" y="304895"/>
                    </a:lnTo>
                    <a:lnTo>
                      <a:pt x="225281" y="300938"/>
                    </a:lnTo>
                    <a:lnTo>
                      <a:pt x="232474" y="299488"/>
                    </a:lnTo>
                    <a:lnTo>
                      <a:pt x="239663" y="300938"/>
                    </a:lnTo>
                    <a:lnTo>
                      <a:pt x="245534" y="304895"/>
                    </a:lnTo>
                    <a:lnTo>
                      <a:pt x="249493" y="310765"/>
                    </a:lnTo>
                    <a:lnTo>
                      <a:pt x="250945" y="317958"/>
                    </a:lnTo>
                    <a:close/>
                  </a:path>
                </a:pathLst>
              </a:custGeom>
              <a:ln w="11517">
                <a:solidFill>
                  <a:srgbClr val="39AD6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Euclid Circular A" panose="020B0504000000000000"/>
                </a:endParaRPr>
              </a:p>
            </p:txBody>
          </p:sp>
        </p:grpSp>
      </p:grpSp>
      <p:sp>
        <p:nvSpPr>
          <p:cNvPr id="48" name="object 48"/>
          <p:cNvSpPr txBox="1"/>
          <p:nvPr/>
        </p:nvSpPr>
        <p:spPr>
          <a:xfrm>
            <a:off x="69850" y="9578052"/>
            <a:ext cx="2992550" cy="629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2299"/>
              </a:lnSpc>
              <a:spcBef>
                <a:spcPts val="95"/>
              </a:spcBef>
            </a:pPr>
            <a:r>
              <a:rPr lang="en-US" sz="2000" b="1" dirty="0">
                <a:solidFill>
                  <a:schemeClr val="bg1"/>
                </a:solidFill>
                <a:latin typeface="Euclid Circular A" panose="020B0504000000000000"/>
                <a:cs typeface="Arial" panose="020B0604020202020204" pitchFamily="34" charset="0"/>
              </a:rPr>
              <a:t>Producers’ first discussions with government on DRS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060450" y="8213203"/>
            <a:ext cx="73009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20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2018</a:t>
            </a:r>
            <a:endParaRPr sz="2400" dirty="0">
              <a:latin typeface="Euclid Circular A" panose="020B0504000000000000"/>
              <a:cs typeface="Arial" panose="020B0604020202020204" pitchFamily="34" charset="0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0" y="8707228"/>
            <a:ext cx="20104100" cy="474345"/>
            <a:chOff x="0" y="8707228"/>
            <a:chExt cx="20104100" cy="474345"/>
          </a:xfrm>
        </p:grpSpPr>
        <p:sp>
          <p:nvSpPr>
            <p:cNvPr id="51" name="object 51"/>
            <p:cNvSpPr/>
            <p:nvPr/>
          </p:nvSpPr>
          <p:spPr>
            <a:xfrm>
              <a:off x="1136650" y="8707228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4" h="474345">
                  <a:moveTo>
                    <a:pt x="236914" y="0"/>
                  </a:moveTo>
                  <a:lnTo>
                    <a:pt x="189167" y="4813"/>
                  </a:lnTo>
                  <a:lnTo>
                    <a:pt x="144696" y="18618"/>
                  </a:lnTo>
                  <a:lnTo>
                    <a:pt x="104453" y="40461"/>
                  </a:lnTo>
                  <a:lnTo>
                    <a:pt x="69390" y="69391"/>
                  </a:lnTo>
                  <a:lnTo>
                    <a:pt x="40461" y="104455"/>
                  </a:lnTo>
                  <a:lnTo>
                    <a:pt x="18617" y="144700"/>
                  </a:lnTo>
                  <a:lnTo>
                    <a:pt x="4813" y="189174"/>
                  </a:lnTo>
                  <a:lnTo>
                    <a:pt x="0" y="236924"/>
                  </a:lnTo>
                  <a:lnTo>
                    <a:pt x="4813" y="284671"/>
                  </a:lnTo>
                  <a:lnTo>
                    <a:pt x="18617" y="329142"/>
                  </a:lnTo>
                  <a:lnTo>
                    <a:pt x="40461" y="369385"/>
                  </a:lnTo>
                  <a:lnTo>
                    <a:pt x="69390" y="404448"/>
                  </a:lnTo>
                  <a:lnTo>
                    <a:pt x="104453" y="433377"/>
                  </a:lnTo>
                  <a:lnTo>
                    <a:pt x="144696" y="455221"/>
                  </a:lnTo>
                  <a:lnTo>
                    <a:pt x="189167" y="469025"/>
                  </a:lnTo>
                  <a:lnTo>
                    <a:pt x="236914" y="473838"/>
                  </a:lnTo>
                  <a:lnTo>
                    <a:pt x="284660" y="469025"/>
                  </a:lnTo>
                  <a:lnTo>
                    <a:pt x="329131" y="455221"/>
                  </a:lnTo>
                  <a:lnTo>
                    <a:pt x="369375" y="433377"/>
                  </a:lnTo>
                  <a:lnTo>
                    <a:pt x="404437" y="404448"/>
                  </a:lnTo>
                  <a:lnTo>
                    <a:pt x="433367" y="369385"/>
                  </a:lnTo>
                  <a:lnTo>
                    <a:pt x="455210" y="329142"/>
                  </a:lnTo>
                  <a:lnTo>
                    <a:pt x="469015" y="284671"/>
                  </a:lnTo>
                  <a:lnTo>
                    <a:pt x="473828" y="236924"/>
                  </a:lnTo>
                  <a:lnTo>
                    <a:pt x="469015" y="189174"/>
                  </a:lnTo>
                  <a:lnTo>
                    <a:pt x="455210" y="144700"/>
                  </a:lnTo>
                  <a:lnTo>
                    <a:pt x="433367" y="104455"/>
                  </a:lnTo>
                  <a:lnTo>
                    <a:pt x="404437" y="69391"/>
                  </a:lnTo>
                  <a:lnTo>
                    <a:pt x="369375" y="40461"/>
                  </a:lnTo>
                  <a:lnTo>
                    <a:pt x="329131" y="18618"/>
                  </a:lnTo>
                  <a:lnTo>
                    <a:pt x="284660" y="4813"/>
                  </a:lnTo>
                  <a:lnTo>
                    <a:pt x="236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Euclid Circular A" panose="020B050400000000000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8944150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>
                  <a:moveTo>
                    <a:pt x="0" y="0"/>
                  </a:moveTo>
                  <a:lnTo>
                    <a:pt x="20104099" y="0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Euclid Circular A" panose="020B0504000000000000"/>
              </a:endParaRPr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414428" y="9599369"/>
            <a:ext cx="1883410" cy="9432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670" algn="ctr">
              <a:lnSpc>
                <a:spcPct val="102299"/>
              </a:lnSpc>
              <a:spcBef>
                <a:spcPts val="95"/>
              </a:spcBef>
            </a:pPr>
            <a:r>
              <a:rPr lang="en-US" sz="2000" b="1" dirty="0">
                <a:solidFill>
                  <a:schemeClr val="bg1"/>
                </a:solidFill>
                <a:latin typeface="Euclid Circular A" panose="020B0504000000000000"/>
                <a:cs typeface="Arial" panose="020B0604020202020204" pitchFamily="34" charset="0"/>
              </a:rPr>
              <a:t>Legislative framework into force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599465" y="8213203"/>
            <a:ext cx="1471401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Oct.</a:t>
            </a:r>
            <a:r>
              <a:rPr sz="2400" b="1" spc="-55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2021</a:t>
            </a:r>
            <a:endParaRPr sz="2400" dirty="0">
              <a:latin typeface="Euclid Circular A" panose="020B0504000000000000"/>
              <a:cs typeface="Arial" panose="020B0604020202020204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121052" y="8718261"/>
            <a:ext cx="474345" cy="474345"/>
          </a:xfrm>
          <a:custGeom>
            <a:avLst/>
            <a:gdLst/>
            <a:ahLst/>
            <a:cxnLst/>
            <a:rect l="l" t="t" r="r" b="b"/>
            <a:pathLst>
              <a:path w="474345" h="474345">
                <a:moveTo>
                  <a:pt x="236914" y="0"/>
                </a:moveTo>
                <a:lnTo>
                  <a:pt x="189167" y="4813"/>
                </a:lnTo>
                <a:lnTo>
                  <a:pt x="144696" y="18618"/>
                </a:lnTo>
                <a:lnTo>
                  <a:pt x="104453" y="40461"/>
                </a:lnTo>
                <a:lnTo>
                  <a:pt x="69390" y="69391"/>
                </a:lnTo>
                <a:lnTo>
                  <a:pt x="40461" y="104455"/>
                </a:lnTo>
                <a:lnTo>
                  <a:pt x="18617" y="144700"/>
                </a:lnTo>
                <a:lnTo>
                  <a:pt x="4813" y="189174"/>
                </a:lnTo>
                <a:lnTo>
                  <a:pt x="0" y="236924"/>
                </a:lnTo>
                <a:lnTo>
                  <a:pt x="4813" y="284671"/>
                </a:lnTo>
                <a:lnTo>
                  <a:pt x="18617" y="329142"/>
                </a:lnTo>
                <a:lnTo>
                  <a:pt x="40461" y="369385"/>
                </a:lnTo>
                <a:lnTo>
                  <a:pt x="69390" y="404448"/>
                </a:lnTo>
                <a:lnTo>
                  <a:pt x="104453" y="433377"/>
                </a:lnTo>
                <a:lnTo>
                  <a:pt x="144696" y="455221"/>
                </a:lnTo>
                <a:lnTo>
                  <a:pt x="189167" y="469025"/>
                </a:lnTo>
                <a:lnTo>
                  <a:pt x="236914" y="473838"/>
                </a:lnTo>
                <a:lnTo>
                  <a:pt x="284660" y="469025"/>
                </a:lnTo>
                <a:lnTo>
                  <a:pt x="329131" y="455221"/>
                </a:lnTo>
                <a:lnTo>
                  <a:pt x="369375" y="433377"/>
                </a:lnTo>
                <a:lnTo>
                  <a:pt x="404437" y="404448"/>
                </a:lnTo>
                <a:lnTo>
                  <a:pt x="433367" y="369385"/>
                </a:lnTo>
                <a:lnTo>
                  <a:pt x="455210" y="329142"/>
                </a:lnTo>
                <a:lnTo>
                  <a:pt x="469015" y="284671"/>
                </a:lnTo>
                <a:lnTo>
                  <a:pt x="473828" y="236924"/>
                </a:lnTo>
                <a:lnTo>
                  <a:pt x="469015" y="189174"/>
                </a:lnTo>
                <a:lnTo>
                  <a:pt x="455210" y="144700"/>
                </a:lnTo>
                <a:lnTo>
                  <a:pt x="433367" y="104455"/>
                </a:lnTo>
                <a:lnTo>
                  <a:pt x="404437" y="69391"/>
                </a:lnTo>
                <a:lnTo>
                  <a:pt x="369375" y="40461"/>
                </a:lnTo>
                <a:lnTo>
                  <a:pt x="329131" y="18618"/>
                </a:lnTo>
                <a:lnTo>
                  <a:pt x="284660" y="4813"/>
                </a:lnTo>
                <a:lnTo>
                  <a:pt x="2369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Euclid Circular A" panose="020B050400000000000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713455" y="9616019"/>
            <a:ext cx="221114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Euclid Circular A" panose="020B0504000000000000"/>
                <a:cs typeface="Arial" panose="020B0604020202020204" pitchFamily="34" charset="0"/>
              </a:rPr>
              <a:t>Incorporation of RetuRO SGR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899287" y="8232784"/>
            <a:ext cx="1498331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10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Feb.</a:t>
            </a:r>
            <a:r>
              <a:rPr sz="2400" b="1" spc="-105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2022</a:t>
            </a:r>
            <a:endParaRPr sz="2400" dirty="0">
              <a:latin typeface="Euclid Circular A" panose="020B0504000000000000"/>
              <a:cs typeface="Arial" panose="020B0604020202020204" pitchFamily="34" charset="0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019441" y="9578052"/>
            <a:ext cx="3389507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Euclid Circular A" panose="020B0504000000000000"/>
                <a:cs typeface="Arial" panose="020B0604020202020204" pitchFamily="34" charset="0"/>
              </a:rPr>
              <a:t>RetuRO designated </a:t>
            </a:r>
            <a:endParaRPr lang="ro-R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b="1" dirty="0">
                <a:solidFill>
                  <a:schemeClr val="bg1"/>
                </a:solidFill>
                <a:latin typeface="Euclid Circular A" panose="020B0504000000000000"/>
                <a:cs typeface="Arial" panose="020B0604020202020204" pitchFamily="34" charset="0"/>
              </a:rPr>
              <a:t>DRS administrator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8814391" y="8220043"/>
            <a:ext cx="1573883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Aug.</a:t>
            </a:r>
            <a:r>
              <a:rPr sz="2400" b="1" spc="-95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2022</a:t>
            </a:r>
            <a:endParaRPr sz="2400" dirty="0">
              <a:latin typeface="Euclid Circular A" panose="020B0504000000000000"/>
              <a:cs typeface="Arial" panose="020B0604020202020204" pitchFamily="34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4571777" y="9609928"/>
            <a:ext cx="206762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Euclid Circular A" panose="020B0504000000000000"/>
                <a:cs typeface="Arial" panose="020B0604020202020204" pitchFamily="34" charset="0"/>
              </a:rPr>
              <a:t>DRS goes live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4637913" y="8196155"/>
            <a:ext cx="227854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400" b="1" spc="-40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Nov.</a:t>
            </a:r>
            <a:r>
              <a:rPr sz="2400" b="1" spc="-50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30</a:t>
            </a:r>
            <a:r>
              <a:rPr sz="2400" b="1" baseline="31111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th</a:t>
            </a:r>
            <a:r>
              <a:rPr sz="2400" b="1" spc="240" baseline="31111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2023</a:t>
            </a:r>
            <a:endParaRPr sz="2400" dirty="0">
              <a:latin typeface="Euclid Circular A" panose="020B0504000000000000"/>
              <a:cs typeface="Arial" panose="020B0604020202020204" pitchFamily="34" charset="0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6290924" y="9418495"/>
            <a:ext cx="4127091" cy="1225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135"/>
              </a:spcBef>
            </a:pPr>
            <a:r>
              <a:rPr lang="en-US" sz="2000" b="1" dirty="0">
                <a:solidFill>
                  <a:schemeClr val="bg1"/>
                </a:solidFill>
                <a:latin typeface="Euclid Circular A" panose="020B0504000000000000"/>
                <a:cs typeface="Arial" panose="020B0604020202020204" pitchFamily="34" charset="0"/>
              </a:rPr>
              <a:t>9 SORTING &amp; COUNTING CENTRES</a:t>
            </a:r>
          </a:p>
          <a:p>
            <a:pPr marL="109855" algn="ctr">
              <a:lnSpc>
                <a:spcPct val="100000"/>
              </a:lnSpc>
              <a:spcBef>
                <a:spcPts val="135"/>
              </a:spcBef>
            </a:pPr>
            <a:endParaRPr lang="en-US" sz="2000" dirty="0">
              <a:solidFill>
                <a:schemeClr val="bg1"/>
              </a:solidFill>
              <a:latin typeface="Euclid Circular A" panose="020B0504000000000000"/>
              <a:cs typeface="Arial" panose="020B0604020202020204" pitchFamily="34" charset="0"/>
            </a:endParaRPr>
          </a:p>
          <a:p>
            <a:pPr marL="109855" algn="ctr">
              <a:lnSpc>
                <a:spcPct val="100000"/>
              </a:lnSpc>
              <a:spcBef>
                <a:spcPts val="135"/>
              </a:spcBef>
            </a:pPr>
            <a:r>
              <a:rPr lang="en-US" b="1" dirty="0">
                <a:solidFill>
                  <a:schemeClr val="bg1"/>
                </a:solidFill>
                <a:latin typeface="Euclid Circular A" panose="020B0504000000000000"/>
              </a:rPr>
              <a:t>~</a:t>
            </a:r>
            <a:r>
              <a:rPr lang="en-US" b="1" dirty="0">
                <a:solidFill>
                  <a:schemeClr val="bg1"/>
                </a:solidFill>
                <a:latin typeface="Euclid Circular A" panose="020B0504000000000000"/>
                <a:cs typeface="Arial" panose="020B0604020202020204" pitchFamily="34" charset="0"/>
              </a:rPr>
              <a:t>83% average RETURN RATE</a:t>
            </a:r>
          </a:p>
          <a:p>
            <a:pPr marL="109855" algn="ctr">
              <a:lnSpc>
                <a:spcPct val="100000"/>
              </a:lnSpc>
              <a:spcBef>
                <a:spcPts val="135"/>
              </a:spcBef>
            </a:pP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b="1" dirty="0">
                <a:solidFill>
                  <a:schemeClr val="bg1"/>
                </a:solidFill>
                <a:latin typeface="Euclid Circular A" panose="020B0504000000000000"/>
                <a:cs typeface="Arial" panose="020B0604020202020204" pitchFamily="34" charset="0"/>
              </a:rPr>
              <a:t>the last 1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o-R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rolling</a:t>
            </a:r>
            <a:r>
              <a:rPr lang="en-US" b="1" dirty="0">
                <a:solidFill>
                  <a:schemeClr val="bg1"/>
                </a:solidFill>
                <a:latin typeface="Euclid Circular A" panose="020B0504000000000000"/>
                <a:cs typeface="Arial" panose="020B0604020202020204" pitchFamily="34" charset="0"/>
              </a:rPr>
              <a:t> months</a:t>
            </a:r>
            <a:endParaRPr b="1" dirty="0">
              <a:solidFill>
                <a:schemeClr val="bg1"/>
              </a:solidFill>
              <a:latin typeface="Euclid Circular A" panose="020B0504000000000000"/>
              <a:cs typeface="Arial" panose="020B0604020202020204" pitchFamily="34" charset="0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8281650" y="8213203"/>
            <a:ext cx="72635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25" dirty="0">
                <a:solidFill>
                  <a:srgbClr val="FFDC04"/>
                </a:solidFill>
                <a:latin typeface="Euclid Circular A" panose="020B0504000000000000"/>
                <a:cs typeface="Arial" panose="020B0604020202020204" pitchFamily="34" charset="0"/>
              </a:rPr>
              <a:t>Now</a:t>
            </a:r>
            <a:endParaRPr sz="2400" dirty="0">
              <a:latin typeface="Euclid Circular A" panose="020B0504000000000000"/>
              <a:cs typeface="Arial" panose="020B0604020202020204" pitchFamily="34" charset="0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8350365" y="8707228"/>
            <a:ext cx="474345" cy="474345"/>
          </a:xfrm>
          <a:custGeom>
            <a:avLst/>
            <a:gdLst/>
            <a:ahLst/>
            <a:cxnLst/>
            <a:rect l="l" t="t" r="r" b="b"/>
            <a:pathLst>
              <a:path w="474344" h="474345">
                <a:moveTo>
                  <a:pt x="236924" y="0"/>
                </a:moveTo>
                <a:lnTo>
                  <a:pt x="189177" y="4813"/>
                </a:lnTo>
                <a:lnTo>
                  <a:pt x="144705" y="18618"/>
                </a:lnTo>
                <a:lnTo>
                  <a:pt x="104460" y="40461"/>
                </a:lnTo>
                <a:lnTo>
                  <a:pt x="69395" y="69391"/>
                </a:lnTo>
                <a:lnTo>
                  <a:pt x="40464" y="104455"/>
                </a:lnTo>
                <a:lnTo>
                  <a:pt x="18619" y="144700"/>
                </a:lnTo>
                <a:lnTo>
                  <a:pt x="4813" y="189174"/>
                </a:lnTo>
                <a:lnTo>
                  <a:pt x="0" y="236924"/>
                </a:lnTo>
                <a:lnTo>
                  <a:pt x="4813" y="284671"/>
                </a:lnTo>
                <a:lnTo>
                  <a:pt x="18619" y="329142"/>
                </a:lnTo>
                <a:lnTo>
                  <a:pt x="40464" y="369385"/>
                </a:lnTo>
                <a:lnTo>
                  <a:pt x="69395" y="404448"/>
                </a:lnTo>
                <a:lnTo>
                  <a:pt x="104460" y="433377"/>
                </a:lnTo>
                <a:lnTo>
                  <a:pt x="144705" y="455221"/>
                </a:lnTo>
                <a:lnTo>
                  <a:pt x="189177" y="469025"/>
                </a:lnTo>
                <a:lnTo>
                  <a:pt x="236924" y="473838"/>
                </a:lnTo>
                <a:lnTo>
                  <a:pt x="284671" y="469025"/>
                </a:lnTo>
                <a:lnTo>
                  <a:pt x="329142" y="455221"/>
                </a:lnTo>
                <a:lnTo>
                  <a:pt x="369385" y="433377"/>
                </a:lnTo>
                <a:lnTo>
                  <a:pt x="404448" y="404448"/>
                </a:lnTo>
                <a:lnTo>
                  <a:pt x="433377" y="369385"/>
                </a:lnTo>
                <a:lnTo>
                  <a:pt x="455221" y="329142"/>
                </a:lnTo>
                <a:lnTo>
                  <a:pt x="469025" y="284671"/>
                </a:lnTo>
                <a:lnTo>
                  <a:pt x="473838" y="236924"/>
                </a:lnTo>
                <a:lnTo>
                  <a:pt x="469025" y="189174"/>
                </a:lnTo>
                <a:lnTo>
                  <a:pt x="455221" y="144700"/>
                </a:lnTo>
                <a:lnTo>
                  <a:pt x="433377" y="104455"/>
                </a:lnTo>
                <a:lnTo>
                  <a:pt x="404448" y="69391"/>
                </a:lnTo>
                <a:lnTo>
                  <a:pt x="369385" y="40461"/>
                </a:lnTo>
                <a:lnTo>
                  <a:pt x="329142" y="18618"/>
                </a:lnTo>
                <a:lnTo>
                  <a:pt x="284671" y="4813"/>
                </a:lnTo>
                <a:lnTo>
                  <a:pt x="236924" y="0"/>
                </a:lnTo>
                <a:close/>
              </a:path>
            </a:pathLst>
          </a:custGeom>
          <a:solidFill>
            <a:srgbClr val="FFDC04"/>
          </a:solidFill>
        </p:spPr>
        <p:txBody>
          <a:bodyPr wrap="square" lIns="0" tIns="0" rIns="0" bIns="0" rtlCol="0"/>
          <a:lstStyle/>
          <a:p>
            <a:endParaRPr>
              <a:latin typeface="Euclid Circular A" panose="020B0504000000000000"/>
            </a:endParaRPr>
          </a:p>
        </p:txBody>
      </p:sp>
      <p:sp>
        <p:nvSpPr>
          <p:cNvPr id="79" name="object 56">
            <a:extLst>
              <a:ext uri="{FF2B5EF4-FFF2-40B4-BE49-F238E27FC236}">
                <a16:creationId xmlns:a16="http://schemas.microsoft.com/office/drawing/2014/main" id="{71555324-A6BA-8C7F-A8DC-D415B5232F51}"/>
              </a:ext>
            </a:extLst>
          </p:cNvPr>
          <p:cNvSpPr/>
          <p:nvPr/>
        </p:nvSpPr>
        <p:spPr>
          <a:xfrm>
            <a:off x="6379759" y="8727430"/>
            <a:ext cx="474345" cy="474345"/>
          </a:xfrm>
          <a:custGeom>
            <a:avLst/>
            <a:gdLst/>
            <a:ahLst/>
            <a:cxnLst/>
            <a:rect l="l" t="t" r="r" b="b"/>
            <a:pathLst>
              <a:path w="474345" h="474345">
                <a:moveTo>
                  <a:pt x="236914" y="0"/>
                </a:moveTo>
                <a:lnTo>
                  <a:pt x="189167" y="4813"/>
                </a:lnTo>
                <a:lnTo>
                  <a:pt x="144696" y="18618"/>
                </a:lnTo>
                <a:lnTo>
                  <a:pt x="104453" y="40461"/>
                </a:lnTo>
                <a:lnTo>
                  <a:pt x="69390" y="69391"/>
                </a:lnTo>
                <a:lnTo>
                  <a:pt x="40461" y="104455"/>
                </a:lnTo>
                <a:lnTo>
                  <a:pt x="18617" y="144700"/>
                </a:lnTo>
                <a:lnTo>
                  <a:pt x="4813" y="189174"/>
                </a:lnTo>
                <a:lnTo>
                  <a:pt x="0" y="236924"/>
                </a:lnTo>
                <a:lnTo>
                  <a:pt x="4813" y="284671"/>
                </a:lnTo>
                <a:lnTo>
                  <a:pt x="18617" y="329142"/>
                </a:lnTo>
                <a:lnTo>
                  <a:pt x="40461" y="369385"/>
                </a:lnTo>
                <a:lnTo>
                  <a:pt x="69390" y="404448"/>
                </a:lnTo>
                <a:lnTo>
                  <a:pt x="104453" y="433377"/>
                </a:lnTo>
                <a:lnTo>
                  <a:pt x="144696" y="455221"/>
                </a:lnTo>
                <a:lnTo>
                  <a:pt x="189167" y="469025"/>
                </a:lnTo>
                <a:lnTo>
                  <a:pt x="236914" y="473838"/>
                </a:lnTo>
                <a:lnTo>
                  <a:pt x="284660" y="469025"/>
                </a:lnTo>
                <a:lnTo>
                  <a:pt x="329131" y="455221"/>
                </a:lnTo>
                <a:lnTo>
                  <a:pt x="369375" y="433377"/>
                </a:lnTo>
                <a:lnTo>
                  <a:pt x="404437" y="404448"/>
                </a:lnTo>
                <a:lnTo>
                  <a:pt x="433367" y="369385"/>
                </a:lnTo>
                <a:lnTo>
                  <a:pt x="455210" y="329142"/>
                </a:lnTo>
                <a:lnTo>
                  <a:pt x="469015" y="284671"/>
                </a:lnTo>
                <a:lnTo>
                  <a:pt x="473828" y="236924"/>
                </a:lnTo>
                <a:lnTo>
                  <a:pt x="469015" y="189174"/>
                </a:lnTo>
                <a:lnTo>
                  <a:pt x="455210" y="144700"/>
                </a:lnTo>
                <a:lnTo>
                  <a:pt x="433367" y="104455"/>
                </a:lnTo>
                <a:lnTo>
                  <a:pt x="404437" y="69391"/>
                </a:lnTo>
                <a:lnTo>
                  <a:pt x="369375" y="40461"/>
                </a:lnTo>
                <a:lnTo>
                  <a:pt x="329131" y="18618"/>
                </a:lnTo>
                <a:lnTo>
                  <a:pt x="284660" y="4813"/>
                </a:lnTo>
                <a:lnTo>
                  <a:pt x="2369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Euclid Circular A" panose="020B0504000000000000"/>
            </a:endParaRPr>
          </a:p>
        </p:txBody>
      </p:sp>
      <p:sp>
        <p:nvSpPr>
          <p:cNvPr id="80" name="object 56">
            <a:extLst>
              <a:ext uri="{FF2B5EF4-FFF2-40B4-BE49-F238E27FC236}">
                <a16:creationId xmlns:a16="http://schemas.microsoft.com/office/drawing/2014/main" id="{D9156F0E-8191-2F23-755B-37666D679C25}"/>
              </a:ext>
            </a:extLst>
          </p:cNvPr>
          <p:cNvSpPr/>
          <p:nvPr/>
        </p:nvSpPr>
        <p:spPr>
          <a:xfrm>
            <a:off x="9364161" y="8727430"/>
            <a:ext cx="474345" cy="447629"/>
          </a:xfrm>
          <a:custGeom>
            <a:avLst/>
            <a:gdLst/>
            <a:ahLst/>
            <a:cxnLst/>
            <a:rect l="l" t="t" r="r" b="b"/>
            <a:pathLst>
              <a:path w="474345" h="474345">
                <a:moveTo>
                  <a:pt x="236914" y="0"/>
                </a:moveTo>
                <a:lnTo>
                  <a:pt x="189167" y="4813"/>
                </a:lnTo>
                <a:lnTo>
                  <a:pt x="144696" y="18618"/>
                </a:lnTo>
                <a:lnTo>
                  <a:pt x="104453" y="40461"/>
                </a:lnTo>
                <a:lnTo>
                  <a:pt x="69390" y="69391"/>
                </a:lnTo>
                <a:lnTo>
                  <a:pt x="40461" y="104455"/>
                </a:lnTo>
                <a:lnTo>
                  <a:pt x="18617" y="144700"/>
                </a:lnTo>
                <a:lnTo>
                  <a:pt x="4813" y="189174"/>
                </a:lnTo>
                <a:lnTo>
                  <a:pt x="0" y="236924"/>
                </a:lnTo>
                <a:lnTo>
                  <a:pt x="4813" y="284671"/>
                </a:lnTo>
                <a:lnTo>
                  <a:pt x="18617" y="329142"/>
                </a:lnTo>
                <a:lnTo>
                  <a:pt x="40461" y="369385"/>
                </a:lnTo>
                <a:lnTo>
                  <a:pt x="69390" y="404448"/>
                </a:lnTo>
                <a:lnTo>
                  <a:pt x="104453" y="433377"/>
                </a:lnTo>
                <a:lnTo>
                  <a:pt x="144696" y="455221"/>
                </a:lnTo>
                <a:lnTo>
                  <a:pt x="189167" y="469025"/>
                </a:lnTo>
                <a:lnTo>
                  <a:pt x="236914" y="473838"/>
                </a:lnTo>
                <a:lnTo>
                  <a:pt x="284660" y="469025"/>
                </a:lnTo>
                <a:lnTo>
                  <a:pt x="329131" y="455221"/>
                </a:lnTo>
                <a:lnTo>
                  <a:pt x="369375" y="433377"/>
                </a:lnTo>
                <a:lnTo>
                  <a:pt x="404437" y="404448"/>
                </a:lnTo>
                <a:lnTo>
                  <a:pt x="433367" y="369385"/>
                </a:lnTo>
                <a:lnTo>
                  <a:pt x="455210" y="329142"/>
                </a:lnTo>
                <a:lnTo>
                  <a:pt x="469015" y="284671"/>
                </a:lnTo>
                <a:lnTo>
                  <a:pt x="473828" y="236924"/>
                </a:lnTo>
                <a:lnTo>
                  <a:pt x="469015" y="189174"/>
                </a:lnTo>
                <a:lnTo>
                  <a:pt x="455210" y="144700"/>
                </a:lnTo>
                <a:lnTo>
                  <a:pt x="433367" y="104455"/>
                </a:lnTo>
                <a:lnTo>
                  <a:pt x="404437" y="69391"/>
                </a:lnTo>
                <a:lnTo>
                  <a:pt x="369375" y="40461"/>
                </a:lnTo>
                <a:lnTo>
                  <a:pt x="329131" y="18618"/>
                </a:lnTo>
                <a:lnTo>
                  <a:pt x="284660" y="4813"/>
                </a:lnTo>
                <a:lnTo>
                  <a:pt x="2369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Euclid Circular A" panose="020B0504000000000000"/>
            </a:endParaRPr>
          </a:p>
        </p:txBody>
      </p:sp>
      <p:sp>
        <p:nvSpPr>
          <p:cNvPr id="81" name="object 56">
            <a:extLst>
              <a:ext uri="{FF2B5EF4-FFF2-40B4-BE49-F238E27FC236}">
                <a16:creationId xmlns:a16="http://schemas.microsoft.com/office/drawing/2014/main" id="{A84DE649-201B-5E2C-0C21-24DBD6C6F601}"/>
              </a:ext>
            </a:extLst>
          </p:cNvPr>
          <p:cNvSpPr/>
          <p:nvPr/>
        </p:nvSpPr>
        <p:spPr>
          <a:xfrm>
            <a:off x="15363497" y="8733944"/>
            <a:ext cx="474345" cy="474345"/>
          </a:xfrm>
          <a:custGeom>
            <a:avLst/>
            <a:gdLst/>
            <a:ahLst/>
            <a:cxnLst/>
            <a:rect l="l" t="t" r="r" b="b"/>
            <a:pathLst>
              <a:path w="474345" h="474345">
                <a:moveTo>
                  <a:pt x="236914" y="0"/>
                </a:moveTo>
                <a:lnTo>
                  <a:pt x="189167" y="4813"/>
                </a:lnTo>
                <a:lnTo>
                  <a:pt x="144696" y="18618"/>
                </a:lnTo>
                <a:lnTo>
                  <a:pt x="104453" y="40461"/>
                </a:lnTo>
                <a:lnTo>
                  <a:pt x="69390" y="69391"/>
                </a:lnTo>
                <a:lnTo>
                  <a:pt x="40461" y="104455"/>
                </a:lnTo>
                <a:lnTo>
                  <a:pt x="18617" y="144700"/>
                </a:lnTo>
                <a:lnTo>
                  <a:pt x="4813" y="189174"/>
                </a:lnTo>
                <a:lnTo>
                  <a:pt x="0" y="236924"/>
                </a:lnTo>
                <a:lnTo>
                  <a:pt x="4813" y="284671"/>
                </a:lnTo>
                <a:lnTo>
                  <a:pt x="18617" y="329142"/>
                </a:lnTo>
                <a:lnTo>
                  <a:pt x="40461" y="369385"/>
                </a:lnTo>
                <a:lnTo>
                  <a:pt x="69390" y="404448"/>
                </a:lnTo>
                <a:lnTo>
                  <a:pt x="104453" y="433377"/>
                </a:lnTo>
                <a:lnTo>
                  <a:pt x="144696" y="455221"/>
                </a:lnTo>
                <a:lnTo>
                  <a:pt x="189167" y="469025"/>
                </a:lnTo>
                <a:lnTo>
                  <a:pt x="236914" y="473838"/>
                </a:lnTo>
                <a:lnTo>
                  <a:pt x="284660" y="469025"/>
                </a:lnTo>
                <a:lnTo>
                  <a:pt x="329131" y="455221"/>
                </a:lnTo>
                <a:lnTo>
                  <a:pt x="369375" y="433377"/>
                </a:lnTo>
                <a:lnTo>
                  <a:pt x="404437" y="404448"/>
                </a:lnTo>
                <a:lnTo>
                  <a:pt x="433367" y="369385"/>
                </a:lnTo>
                <a:lnTo>
                  <a:pt x="455210" y="329142"/>
                </a:lnTo>
                <a:lnTo>
                  <a:pt x="469015" y="284671"/>
                </a:lnTo>
                <a:lnTo>
                  <a:pt x="473828" y="236924"/>
                </a:lnTo>
                <a:lnTo>
                  <a:pt x="469015" y="189174"/>
                </a:lnTo>
                <a:lnTo>
                  <a:pt x="455210" y="144700"/>
                </a:lnTo>
                <a:lnTo>
                  <a:pt x="433367" y="104455"/>
                </a:lnTo>
                <a:lnTo>
                  <a:pt x="404437" y="69391"/>
                </a:lnTo>
                <a:lnTo>
                  <a:pt x="369375" y="40461"/>
                </a:lnTo>
                <a:lnTo>
                  <a:pt x="329131" y="18618"/>
                </a:lnTo>
                <a:lnTo>
                  <a:pt x="284660" y="4813"/>
                </a:lnTo>
                <a:lnTo>
                  <a:pt x="2369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Euclid Circular A" panose="020B0504000000000000"/>
            </a:endParaRPr>
          </a:p>
        </p:txBody>
      </p:sp>
      <p:sp>
        <p:nvSpPr>
          <p:cNvPr id="7" name="object 62">
            <a:extLst>
              <a:ext uri="{FF2B5EF4-FFF2-40B4-BE49-F238E27FC236}">
                <a16:creationId xmlns:a16="http://schemas.microsoft.com/office/drawing/2014/main" id="{655C014C-9181-7992-8EBC-FAA361AED693}"/>
              </a:ext>
            </a:extLst>
          </p:cNvPr>
          <p:cNvSpPr txBox="1"/>
          <p:nvPr/>
        </p:nvSpPr>
        <p:spPr>
          <a:xfrm>
            <a:off x="11690302" y="9348102"/>
            <a:ext cx="2503128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 Bank </a:t>
            </a:r>
            <a:r>
              <a:rPr lang="ro-RO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r>
              <a:rPr lang="ro-R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RetuRO a EUR 85 </a:t>
            </a:r>
            <a:r>
              <a:rPr lang="ro-RO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ro-R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ro-R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</a:t>
            </a:r>
            <a:endParaRPr lang="en-US" sz="2000" b="1" dirty="0">
              <a:solidFill>
                <a:schemeClr val="bg1"/>
              </a:solidFill>
              <a:latin typeface="Euclid Circular A" panose="020B0504000000000000"/>
              <a:cs typeface="Arial" panose="020B0604020202020204" pitchFamily="34" charset="0"/>
            </a:endParaRPr>
          </a:p>
        </p:txBody>
      </p:sp>
      <p:sp>
        <p:nvSpPr>
          <p:cNvPr id="8" name="object 56">
            <a:extLst>
              <a:ext uri="{FF2B5EF4-FFF2-40B4-BE49-F238E27FC236}">
                <a16:creationId xmlns:a16="http://schemas.microsoft.com/office/drawing/2014/main" id="{CCC14587-5FBE-BFED-C863-AE7C4DD0285C}"/>
              </a:ext>
            </a:extLst>
          </p:cNvPr>
          <p:cNvSpPr/>
          <p:nvPr/>
        </p:nvSpPr>
        <p:spPr>
          <a:xfrm>
            <a:off x="12704693" y="8733944"/>
            <a:ext cx="474345" cy="447629"/>
          </a:xfrm>
          <a:custGeom>
            <a:avLst/>
            <a:gdLst/>
            <a:ahLst/>
            <a:cxnLst/>
            <a:rect l="l" t="t" r="r" b="b"/>
            <a:pathLst>
              <a:path w="474345" h="474345">
                <a:moveTo>
                  <a:pt x="236914" y="0"/>
                </a:moveTo>
                <a:lnTo>
                  <a:pt x="189167" y="4813"/>
                </a:lnTo>
                <a:lnTo>
                  <a:pt x="144696" y="18618"/>
                </a:lnTo>
                <a:lnTo>
                  <a:pt x="104453" y="40461"/>
                </a:lnTo>
                <a:lnTo>
                  <a:pt x="69390" y="69391"/>
                </a:lnTo>
                <a:lnTo>
                  <a:pt x="40461" y="104455"/>
                </a:lnTo>
                <a:lnTo>
                  <a:pt x="18617" y="144700"/>
                </a:lnTo>
                <a:lnTo>
                  <a:pt x="4813" y="189174"/>
                </a:lnTo>
                <a:lnTo>
                  <a:pt x="0" y="236924"/>
                </a:lnTo>
                <a:lnTo>
                  <a:pt x="4813" y="284671"/>
                </a:lnTo>
                <a:lnTo>
                  <a:pt x="18617" y="329142"/>
                </a:lnTo>
                <a:lnTo>
                  <a:pt x="40461" y="369385"/>
                </a:lnTo>
                <a:lnTo>
                  <a:pt x="69390" y="404448"/>
                </a:lnTo>
                <a:lnTo>
                  <a:pt x="104453" y="433377"/>
                </a:lnTo>
                <a:lnTo>
                  <a:pt x="144696" y="455221"/>
                </a:lnTo>
                <a:lnTo>
                  <a:pt x="189167" y="469025"/>
                </a:lnTo>
                <a:lnTo>
                  <a:pt x="236914" y="473838"/>
                </a:lnTo>
                <a:lnTo>
                  <a:pt x="284660" y="469025"/>
                </a:lnTo>
                <a:lnTo>
                  <a:pt x="329131" y="455221"/>
                </a:lnTo>
                <a:lnTo>
                  <a:pt x="369375" y="433377"/>
                </a:lnTo>
                <a:lnTo>
                  <a:pt x="404437" y="404448"/>
                </a:lnTo>
                <a:lnTo>
                  <a:pt x="433367" y="369385"/>
                </a:lnTo>
                <a:lnTo>
                  <a:pt x="455210" y="329142"/>
                </a:lnTo>
                <a:lnTo>
                  <a:pt x="469015" y="284671"/>
                </a:lnTo>
                <a:lnTo>
                  <a:pt x="473828" y="236924"/>
                </a:lnTo>
                <a:lnTo>
                  <a:pt x="469015" y="189174"/>
                </a:lnTo>
                <a:lnTo>
                  <a:pt x="455210" y="144700"/>
                </a:lnTo>
                <a:lnTo>
                  <a:pt x="433367" y="104455"/>
                </a:lnTo>
                <a:lnTo>
                  <a:pt x="404437" y="69391"/>
                </a:lnTo>
                <a:lnTo>
                  <a:pt x="369375" y="40461"/>
                </a:lnTo>
                <a:lnTo>
                  <a:pt x="329131" y="18618"/>
                </a:lnTo>
                <a:lnTo>
                  <a:pt x="284660" y="4813"/>
                </a:lnTo>
                <a:lnTo>
                  <a:pt x="2369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Euclid Circular A" panose="020B0504000000000000"/>
            </a:endParaRPr>
          </a:p>
        </p:txBody>
      </p:sp>
      <p:sp>
        <p:nvSpPr>
          <p:cNvPr id="11" name="object 67">
            <a:extLst>
              <a:ext uri="{FF2B5EF4-FFF2-40B4-BE49-F238E27FC236}">
                <a16:creationId xmlns:a16="http://schemas.microsoft.com/office/drawing/2014/main" id="{86A71F0F-EA6F-647E-EF1A-E3ECFC34149D}"/>
              </a:ext>
            </a:extLst>
          </p:cNvPr>
          <p:cNvSpPr txBox="1"/>
          <p:nvPr/>
        </p:nvSpPr>
        <p:spPr>
          <a:xfrm>
            <a:off x="12154923" y="8196155"/>
            <a:ext cx="1573883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o-RO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sz="2400" b="1" spc="-95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Euclid Circular A" panose="020B0504000000000000"/>
                <a:cs typeface="Arial" panose="020B0604020202020204" pitchFamily="34" charset="0"/>
              </a:rPr>
              <a:t>202</a:t>
            </a:r>
            <a:r>
              <a:rPr lang="ro-RO" sz="2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2400" dirty="0">
              <a:latin typeface="Euclid Circular A" panose="020B0504000000000000"/>
              <a:cs typeface="Arial" panose="020B0604020202020204" pitchFamily="34" charset="0"/>
            </a:endParaRPr>
          </a:p>
        </p:txBody>
      </p:sp>
      <p:grpSp>
        <p:nvGrpSpPr>
          <p:cNvPr id="12" name="Group 18">
            <a:extLst>
              <a:ext uri="{FF2B5EF4-FFF2-40B4-BE49-F238E27FC236}">
                <a16:creationId xmlns:a16="http://schemas.microsoft.com/office/drawing/2014/main" id="{9F864D30-0E23-7731-DEBF-86093DA27331}"/>
              </a:ext>
            </a:extLst>
          </p:cNvPr>
          <p:cNvGrpSpPr/>
          <p:nvPr/>
        </p:nvGrpSpPr>
        <p:grpSpPr>
          <a:xfrm>
            <a:off x="2792960" y="444067"/>
            <a:ext cx="14785401" cy="944227"/>
            <a:chOff x="-116789" y="-493993"/>
            <a:chExt cx="17933020" cy="1145240"/>
          </a:xfrm>
          <a:solidFill>
            <a:srgbClr val="3AAE6F"/>
          </a:solidFill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3FF4B6CC-2B2D-ADF7-753B-14387BD0E834}"/>
                </a:ext>
              </a:extLst>
            </p:cNvPr>
            <p:cNvSpPr/>
            <p:nvPr/>
          </p:nvSpPr>
          <p:spPr>
            <a:xfrm>
              <a:off x="-116789" y="-493993"/>
              <a:ext cx="17933020" cy="1145240"/>
            </a:xfrm>
            <a:prstGeom prst="roundRect">
              <a:avLst/>
            </a:prstGeom>
            <a:grpFill/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>
                <a:latin typeface="Euclid Circular A" panose="020B0504000000000000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A9C31702-841C-B176-5EE5-E7F234571BB8}"/>
                </a:ext>
              </a:extLst>
            </p:cNvPr>
            <p:cNvSpPr txBox="1"/>
            <p:nvPr/>
          </p:nvSpPr>
          <p:spPr>
            <a:xfrm>
              <a:off x="1407354" y="-397795"/>
              <a:ext cx="14978204" cy="1032527"/>
            </a:xfrm>
            <a:prstGeom prst="round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25"/>
                </a:lnSpc>
                <a:spcBef>
                  <a:spcPct val="0"/>
                </a:spcBef>
              </a:pPr>
              <a:r>
                <a:rPr lang="en-US" sz="5000" b="1" spc="-10" dirty="0">
                  <a:solidFill>
                    <a:schemeClr val="bg1"/>
                  </a:solidFill>
                  <a:latin typeface="Euclid Circular A" panose="020B0504000000000000"/>
                  <a:cs typeface="Arial" panose="020B0604020202020204" pitchFamily="34" charset="0"/>
                </a:rPr>
                <a:t>The Romanian Deposit-Return System </a:t>
              </a:r>
              <a:endParaRPr lang="en-US" sz="5000" b="1" spc="-129" dirty="0">
                <a:solidFill>
                  <a:schemeClr val="bg1"/>
                </a:solidFill>
                <a:latin typeface="Euclid Circular A" panose="020B0504000000000000"/>
                <a:ea typeface="Euclid Circular A Bold"/>
                <a:cs typeface="Arial" panose="020B0604020202020204" pitchFamily="34" charset="0"/>
                <a:sym typeface="Euclid Circular A Bold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320D9DE-9FF3-B7BF-5E51-D80080BCB5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8065" y="10400469"/>
            <a:ext cx="1173765" cy="6673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913155-3DA9-620F-F856-AD467C4C0F25}"/>
              </a:ext>
            </a:extLst>
          </p:cNvPr>
          <p:cNvSpPr txBox="1"/>
          <p:nvPr/>
        </p:nvSpPr>
        <p:spPr>
          <a:xfrm>
            <a:off x="1731830" y="10549455"/>
            <a:ext cx="527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err="1"/>
              <a:t>Proprietary</a:t>
            </a:r>
            <a:r>
              <a:rPr lang="ro-RO" b="1" dirty="0"/>
              <a:t>. For </a:t>
            </a:r>
            <a:r>
              <a:rPr lang="ro-RO" b="1" dirty="0" err="1"/>
              <a:t>informational</a:t>
            </a:r>
            <a:r>
              <a:rPr lang="ro-RO" b="1" dirty="0"/>
              <a:t> </a:t>
            </a:r>
            <a:r>
              <a:rPr lang="ro-RO" b="1" dirty="0" err="1"/>
              <a:t>purposes</a:t>
            </a:r>
            <a:r>
              <a:rPr lang="ro-RO" b="1" dirty="0"/>
              <a:t> </a:t>
            </a:r>
            <a:r>
              <a:rPr lang="ro-RO" b="1" dirty="0" err="1"/>
              <a:t>only</a:t>
            </a:r>
            <a:r>
              <a:rPr lang="ro-RO" b="1" dirty="0"/>
              <a:t>.</a:t>
            </a:r>
            <a:endParaRPr lang="en-US" b="1" dirty="0">
              <a:latin typeface="Euclid Circular A" panose="020B0504000000000000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37783" y="583451"/>
            <a:ext cx="9296401" cy="939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6000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DRS </a:t>
            </a:r>
            <a:r>
              <a:rPr sz="6000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Scale &amp; Complexity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1714" y="2672555"/>
            <a:ext cx="8764270" cy="19093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sz="2800" dirty="0">
                <a:solidFill>
                  <a:schemeClr val="tx1"/>
                </a:solidFill>
                <a:latin typeface="Euclid Circular A" panose="020B0504000000000000"/>
                <a:cs typeface="Arial"/>
              </a:rPr>
              <a:t>The</a:t>
            </a:r>
            <a:r>
              <a:rPr sz="2800" spc="-45" dirty="0">
                <a:solidFill>
                  <a:schemeClr val="tx1"/>
                </a:solidFill>
                <a:latin typeface="Euclid Circular A" panose="020B0504000000000000"/>
                <a:cs typeface="Arial"/>
              </a:rPr>
              <a:t> </a:t>
            </a:r>
            <a:r>
              <a:rPr sz="2800" spc="70" dirty="0">
                <a:solidFill>
                  <a:schemeClr val="tx1"/>
                </a:solidFill>
                <a:latin typeface="Euclid Circular A" panose="020B0504000000000000"/>
                <a:cs typeface="Arial"/>
              </a:rPr>
              <a:t>Deposit-</a:t>
            </a:r>
            <a:r>
              <a:rPr sz="2800" dirty="0">
                <a:solidFill>
                  <a:schemeClr val="tx1"/>
                </a:solidFill>
                <a:latin typeface="Euclid Circular A" panose="020B0504000000000000"/>
                <a:cs typeface="Arial"/>
              </a:rPr>
              <a:t>Return</a:t>
            </a:r>
            <a:r>
              <a:rPr sz="2800" spc="-45" dirty="0">
                <a:solidFill>
                  <a:schemeClr val="tx1"/>
                </a:solidFill>
                <a:latin typeface="Euclid Circular A" panose="020B0504000000000000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Euclid Circular A" panose="020B0504000000000000"/>
                <a:cs typeface="Arial"/>
              </a:rPr>
              <a:t>System</a:t>
            </a:r>
            <a:r>
              <a:rPr sz="2800" spc="-45" dirty="0">
                <a:solidFill>
                  <a:schemeClr val="tx1"/>
                </a:solidFill>
                <a:latin typeface="Euclid Circular A" panose="020B0504000000000000"/>
                <a:cs typeface="Arial"/>
              </a:rPr>
              <a:t> </a:t>
            </a:r>
            <a:r>
              <a:rPr sz="2800" spc="55" dirty="0">
                <a:solidFill>
                  <a:schemeClr val="tx1"/>
                </a:solidFill>
                <a:latin typeface="Euclid Circular A" panose="020B0504000000000000"/>
                <a:cs typeface="Arial"/>
              </a:rPr>
              <a:t>in</a:t>
            </a:r>
            <a:r>
              <a:rPr sz="2800" spc="-45" dirty="0">
                <a:solidFill>
                  <a:schemeClr val="tx1"/>
                </a:solidFill>
                <a:latin typeface="Euclid Circular A" panose="020B0504000000000000"/>
                <a:cs typeface="Arial"/>
              </a:rPr>
              <a:t> </a:t>
            </a:r>
            <a:r>
              <a:rPr sz="2800" spc="45" dirty="0">
                <a:solidFill>
                  <a:schemeClr val="tx1"/>
                </a:solidFill>
                <a:latin typeface="Euclid Circular A" panose="020B0504000000000000"/>
                <a:cs typeface="Arial"/>
              </a:rPr>
              <a:t>Romania</a:t>
            </a:r>
            <a:r>
              <a:rPr sz="2800" spc="-45" dirty="0">
                <a:solidFill>
                  <a:schemeClr val="tx1"/>
                </a:solidFill>
                <a:latin typeface="Euclid Circular A" panose="020B0504000000000000"/>
                <a:cs typeface="Arial"/>
              </a:rPr>
              <a:t> </a:t>
            </a:r>
            <a:endParaRPr lang="en-US" sz="2800" spc="-45" dirty="0">
              <a:solidFill>
                <a:schemeClr val="tx1"/>
              </a:solidFill>
              <a:latin typeface="Euclid Circular A" panose="020B0504000000000000"/>
              <a:cs typeface="Arial"/>
            </a:endParaRPr>
          </a:p>
          <a:p>
            <a:pPr marL="469900" indent="-457200">
              <a:lnSpc>
                <a:spcPct val="150000"/>
              </a:lnSpc>
              <a:spcBef>
                <a:spcPts val="90"/>
              </a:spcBef>
              <a:buFont typeface="Wingdings" pitchFamily="2" charset="2"/>
              <a:buChar char="Ø"/>
            </a:pPr>
            <a:r>
              <a:rPr lang="en-US" sz="2800" b="1" spc="75" dirty="0">
                <a:solidFill>
                  <a:schemeClr val="tx1"/>
                </a:solidFill>
                <a:latin typeface="Euclid Circular A" panose="020B0504000000000000"/>
                <a:cs typeface="Arial"/>
              </a:rPr>
              <a:t>largest fully integrated system globally </a:t>
            </a:r>
            <a:r>
              <a:rPr lang="en-US" sz="2800" spc="75" dirty="0">
                <a:solidFill>
                  <a:schemeClr val="tx1"/>
                </a:solidFill>
                <a:latin typeface="Euclid Circular A" panose="020B0504000000000000"/>
                <a:cs typeface="Arial"/>
              </a:rPr>
              <a:t>	</a:t>
            </a:r>
          </a:p>
          <a:p>
            <a:pPr marL="12700">
              <a:lnSpc>
                <a:spcPct val="150000"/>
              </a:lnSpc>
              <a:spcBef>
                <a:spcPts val="90"/>
              </a:spcBef>
            </a:pPr>
            <a:endParaRPr sz="2800" dirty="0">
              <a:solidFill>
                <a:schemeClr val="tx1"/>
              </a:solidFill>
              <a:latin typeface="Euclid Circular A" panose="020B0504000000000000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2716" y="4677770"/>
            <a:ext cx="9106534" cy="523925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2800" b="1" u="sng" spc="80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Scale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n-GB" sz="2800" u="sng" spc="80" dirty="0">
              <a:solidFill>
                <a:schemeClr val="tx1"/>
              </a:solidFill>
              <a:latin typeface="Euclid Circular A" panose="020B0504000000000000"/>
              <a:cs typeface="Arial" panose="020B0604020202020204" pitchFamily="34" charset="0"/>
            </a:endParaRPr>
          </a:p>
          <a:p>
            <a:pPr marL="469900" indent="-457200">
              <a:spcBef>
                <a:spcPts val="135"/>
              </a:spcBef>
              <a:buFont typeface="Courier New" panose="02070309020205020404" pitchFamily="49" charset="0"/>
              <a:buChar char="o"/>
            </a:pPr>
            <a:r>
              <a:rPr lang="en-GB" sz="2800" spc="80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Consumers</a:t>
            </a:r>
            <a:r>
              <a:rPr lang="en-GB" sz="2800" spc="-65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lang="en-GB" sz="2800" spc="100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involved</a:t>
            </a:r>
            <a:r>
              <a:rPr lang="en-GB" sz="2800" spc="-65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lang="en-GB" sz="2800" spc="90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in</a:t>
            </a:r>
            <a:r>
              <a:rPr lang="en-GB" sz="2800" spc="-110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lang="en-GB" sz="2800" spc="145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the</a:t>
            </a:r>
            <a:r>
              <a:rPr lang="en-GB" sz="2800" spc="-65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lang="en-GB" sz="2800" spc="-10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system		</a:t>
            </a:r>
            <a:r>
              <a:rPr sz="2800" b="1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19</a:t>
            </a:r>
            <a:r>
              <a:rPr sz="2800" b="1" spc="25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lang="en-US" sz="2800" b="1" spc="25" dirty="0" err="1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Mln</a:t>
            </a:r>
            <a:r>
              <a:rPr lang="en-US" sz="2800" b="1" spc="25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.</a:t>
            </a:r>
          </a:p>
          <a:p>
            <a:pPr marL="12700" algn="r">
              <a:spcBef>
                <a:spcPts val="135"/>
              </a:spcBef>
            </a:pPr>
            <a:r>
              <a:rPr lang="en-US" sz="2800" i="1" spc="25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(Romania’s population)</a:t>
            </a:r>
          </a:p>
          <a:p>
            <a:pPr marL="469900" indent="-457200">
              <a:spcBef>
                <a:spcPts val="135"/>
              </a:spcBef>
              <a:buFont typeface="Courier New" panose="02070309020205020404" pitchFamily="49" charset="0"/>
              <a:buChar char="o"/>
            </a:pPr>
            <a:endParaRPr sz="2800" dirty="0">
              <a:solidFill>
                <a:schemeClr val="tx1"/>
              </a:solidFill>
              <a:latin typeface="Euclid Circular A" panose="020B0504000000000000"/>
              <a:cs typeface="Arial" panose="020B0604020202020204" pitchFamily="34" charset="0"/>
            </a:endParaRPr>
          </a:p>
          <a:p>
            <a:pPr marL="469900" marR="5080" indent="-457200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en-GB" sz="2800" spc="114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Beverage</a:t>
            </a:r>
            <a:r>
              <a:rPr lang="en-GB" sz="2800" spc="-65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lang="en-GB" sz="2800" spc="105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producers</a:t>
            </a:r>
            <a:r>
              <a:rPr lang="en-GB" sz="2800" spc="-65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lang="en-GB" sz="2800" spc="225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&amp;</a:t>
            </a:r>
            <a:r>
              <a:rPr lang="en-GB" sz="2800" spc="-75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lang="en-GB" sz="2800" spc="105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importers 		</a:t>
            </a:r>
            <a:r>
              <a:rPr lang="en-US" sz="2800" b="1" spc="95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~4,000</a:t>
            </a:r>
          </a:p>
          <a:p>
            <a:pPr marL="469900" marR="5080" indent="-457200">
              <a:spcBef>
                <a:spcPts val="5"/>
              </a:spcBef>
              <a:buFont typeface="Courier New" panose="02070309020205020404" pitchFamily="49" charset="0"/>
              <a:buChar char="o"/>
            </a:pPr>
            <a:endParaRPr lang="en-US" sz="2800" spc="105" dirty="0">
              <a:solidFill>
                <a:schemeClr val="tx1"/>
              </a:solidFill>
              <a:latin typeface="Euclid Circular A" panose="020B0504000000000000"/>
              <a:cs typeface="Arial" panose="020B0604020202020204" pitchFamily="34" charset="0"/>
            </a:endParaRPr>
          </a:p>
          <a:p>
            <a:pPr marL="469900" marR="5080" indent="-457200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en-GB" sz="2800" spc="75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Retailers						        </a:t>
            </a:r>
            <a:r>
              <a:rPr lang="en-US" sz="2800" b="1" spc="75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~</a:t>
            </a:r>
            <a:r>
              <a:rPr lang="en-US" sz="2800" b="1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 80</a:t>
            </a:r>
            <a:r>
              <a:rPr sz="2800" b="1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,000</a:t>
            </a:r>
            <a:endParaRPr lang="en-US" sz="2800" b="1" dirty="0">
              <a:solidFill>
                <a:srgbClr val="3AAE6F"/>
              </a:solidFill>
              <a:latin typeface="Euclid Circular A" panose="020B0504000000000000"/>
              <a:cs typeface="Arial" panose="020B0604020202020204" pitchFamily="34" charset="0"/>
            </a:endParaRPr>
          </a:p>
          <a:p>
            <a:pPr marL="469900" marR="5080" indent="-457200">
              <a:spcBef>
                <a:spcPts val="5"/>
              </a:spcBef>
              <a:buFont typeface="Courier New" panose="02070309020205020404" pitchFamily="49" charset="0"/>
              <a:buChar char="o"/>
            </a:pPr>
            <a:endParaRPr lang="en-US" sz="2800" spc="75" dirty="0">
              <a:solidFill>
                <a:schemeClr val="tx1"/>
              </a:solidFill>
              <a:latin typeface="Euclid Circular A" panose="020B0504000000000000"/>
              <a:cs typeface="Arial" panose="020B0604020202020204" pitchFamily="34" charset="0"/>
            </a:endParaRPr>
          </a:p>
          <a:p>
            <a:pPr marL="469900" marR="5080" indent="-457200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Registered SKUs				         </a:t>
            </a:r>
            <a:r>
              <a:rPr lang="en-US" sz="2800" b="1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~ 88,000</a:t>
            </a:r>
          </a:p>
          <a:p>
            <a:pPr marL="469900" marR="5080" indent="-457200">
              <a:spcBef>
                <a:spcPts val="5"/>
              </a:spcBef>
              <a:buFont typeface="Courier New" panose="02070309020205020404" pitchFamily="49" charset="0"/>
              <a:buChar char="o"/>
            </a:pPr>
            <a:endParaRPr sz="2800" dirty="0">
              <a:solidFill>
                <a:schemeClr val="tx1"/>
              </a:solidFill>
              <a:latin typeface="Euclid Circular A" panose="020B0504000000000000"/>
              <a:cs typeface="Arial" panose="020B0604020202020204" pitchFamily="34" charset="0"/>
            </a:endParaRPr>
          </a:p>
          <a:p>
            <a:pPr marL="469900" marR="422275" indent="-457200">
              <a:buFont typeface="Courier New" panose="02070309020205020404" pitchFamily="49" charset="0"/>
              <a:buChar char="o"/>
            </a:pPr>
            <a:r>
              <a:rPr lang="en-GB" sz="2800" spc="114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Containers</a:t>
            </a:r>
            <a:r>
              <a:rPr lang="en-GB" sz="2800" spc="-114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 put on the market annually		</a:t>
            </a:r>
            <a:r>
              <a:rPr lang="en-US" sz="2800" b="1" spc="75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 ~ </a:t>
            </a:r>
            <a:r>
              <a:rPr sz="2800" b="1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7</a:t>
            </a:r>
            <a:r>
              <a:rPr sz="2800" b="1" spc="25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Bln</a:t>
            </a:r>
            <a:r>
              <a:rPr lang="en-US" sz="2800" b="1" dirty="0">
                <a:solidFill>
                  <a:srgbClr val="3AAE6F"/>
                </a:solidFill>
                <a:latin typeface="Euclid Circular A" panose="020B0504000000000000"/>
                <a:cs typeface="Arial" panose="020B0604020202020204" pitchFamily="34" charset="0"/>
              </a:rPr>
              <a:t>.</a:t>
            </a:r>
            <a:endParaRPr sz="2800" dirty="0">
              <a:solidFill>
                <a:schemeClr val="tx1"/>
              </a:solidFill>
              <a:latin typeface="Euclid Circular A" panose="020B0504000000000000"/>
              <a:cs typeface="Arial" panose="020B060402020202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98521" y="8639787"/>
            <a:ext cx="3005579" cy="25544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4E8E771-1390-8589-A015-404FF4947424}"/>
              </a:ext>
            </a:extLst>
          </p:cNvPr>
          <p:cNvGrpSpPr/>
          <p:nvPr/>
        </p:nvGrpSpPr>
        <p:grpSpPr>
          <a:xfrm>
            <a:off x="10423840" y="2594779"/>
            <a:ext cx="9056862" cy="5999214"/>
            <a:chOff x="11045924" y="4215142"/>
            <a:chExt cx="10528661" cy="6974125"/>
          </a:xfrm>
        </p:grpSpPr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FC487A58-D6CF-F00C-5B65-603B33DB0928}"/>
                </a:ext>
              </a:extLst>
            </p:cNvPr>
            <p:cNvSpPr txBox="1"/>
            <p:nvPr/>
          </p:nvSpPr>
          <p:spPr>
            <a:xfrm>
              <a:off x="14660972" y="4215142"/>
              <a:ext cx="2358501" cy="442767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  <a:tabLst>
                  <a:tab pos="200660" algn="l"/>
                </a:tabLst>
              </a:pPr>
              <a:r>
                <a:rPr sz="2400" b="1" spc="65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Government</a:t>
              </a:r>
              <a:endParaRPr sz="2400" b="1" dirty="0">
                <a:solidFill>
                  <a:schemeClr val="tx1"/>
                </a:solidFill>
                <a:latin typeface="Euclid Circular A" panose="020B0504000000000000"/>
                <a:cs typeface="Arial"/>
              </a:endParaRPr>
            </a:p>
          </p:txBody>
        </p:sp>
        <p:sp>
          <p:nvSpPr>
            <p:cNvPr id="8" name="object 16">
              <a:extLst>
                <a:ext uri="{FF2B5EF4-FFF2-40B4-BE49-F238E27FC236}">
                  <a16:creationId xmlns:a16="http://schemas.microsoft.com/office/drawing/2014/main" id="{0785C54C-7730-2624-8FF4-A05A6E86EFFA}"/>
                </a:ext>
              </a:extLst>
            </p:cNvPr>
            <p:cNvSpPr txBox="1"/>
            <p:nvPr/>
          </p:nvSpPr>
          <p:spPr>
            <a:xfrm>
              <a:off x="11234337" y="4982129"/>
              <a:ext cx="3534235" cy="872118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065" marR="5080">
                <a:lnSpc>
                  <a:spcPct val="100000"/>
                </a:lnSpc>
                <a:spcBef>
                  <a:spcPts val="90"/>
                </a:spcBef>
                <a:tabLst>
                  <a:tab pos="200660" algn="l"/>
                </a:tabLst>
              </a:pPr>
              <a:r>
                <a:rPr sz="2400" b="1" spc="-10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Beverage </a:t>
              </a:r>
              <a:r>
                <a:rPr sz="2400" b="1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Producers</a:t>
              </a:r>
              <a:r>
                <a:rPr lang="en-US" sz="2400" b="1" spc="100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 </a:t>
              </a:r>
              <a:r>
                <a:rPr sz="2400" b="1" spc="434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/</a:t>
              </a:r>
              <a:r>
                <a:rPr lang="en-US" sz="2400" b="1" spc="434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 </a:t>
              </a:r>
              <a:r>
                <a:rPr sz="2400" b="1" spc="55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Importers</a:t>
              </a:r>
              <a:endParaRPr sz="2400" b="1" dirty="0">
                <a:solidFill>
                  <a:schemeClr val="tx1"/>
                </a:solidFill>
                <a:latin typeface="Euclid Circular A" panose="020B0504000000000000"/>
                <a:cs typeface="Arial"/>
              </a:endParaRPr>
            </a:p>
          </p:txBody>
        </p:sp>
        <p:sp>
          <p:nvSpPr>
            <p:cNvPr id="9" name="object 17">
              <a:extLst>
                <a:ext uri="{FF2B5EF4-FFF2-40B4-BE49-F238E27FC236}">
                  <a16:creationId xmlns:a16="http://schemas.microsoft.com/office/drawing/2014/main" id="{75F95D38-C577-AE68-01A3-071746AE54E4}"/>
                </a:ext>
              </a:extLst>
            </p:cNvPr>
            <p:cNvSpPr txBox="1"/>
            <p:nvPr/>
          </p:nvSpPr>
          <p:spPr>
            <a:xfrm>
              <a:off x="11045924" y="7304279"/>
              <a:ext cx="2978218" cy="442767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065" marR="5080">
                <a:lnSpc>
                  <a:spcPct val="100000"/>
                </a:lnSpc>
                <a:spcBef>
                  <a:spcPts val="90"/>
                </a:spcBef>
                <a:tabLst>
                  <a:tab pos="200660" algn="l"/>
                </a:tabLst>
              </a:pPr>
              <a:r>
                <a:rPr sz="2400" b="1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Retailers</a:t>
              </a:r>
              <a:r>
                <a:rPr sz="2400" b="1" spc="175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 </a:t>
              </a:r>
              <a:r>
                <a:rPr lang="en-US" sz="2400" b="1" spc="95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&amp;</a:t>
              </a:r>
              <a:r>
                <a:rPr sz="2400" b="1" spc="95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 </a:t>
              </a:r>
              <a:r>
                <a:rPr sz="2400" b="1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HoReCa</a:t>
              </a:r>
            </a:p>
          </p:txBody>
        </p:sp>
        <p:sp>
          <p:nvSpPr>
            <p:cNvPr id="11" name="object 18">
              <a:extLst>
                <a:ext uri="{FF2B5EF4-FFF2-40B4-BE49-F238E27FC236}">
                  <a16:creationId xmlns:a16="http://schemas.microsoft.com/office/drawing/2014/main" id="{46595A73-DCF3-7912-EF86-3F6647123528}"/>
                </a:ext>
              </a:extLst>
            </p:cNvPr>
            <p:cNvSpPr txBox="1"/>
            <p:nvPr/>
          </p:nvSpPr>
          <p:spPr>
            <a:xfrm>
              <a:off x="11512920" y="9531960"/>
              <a:ext cx="2030140" cy="887026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  <a:tabLst>
                  <a:tab pos="200660" algn="l"/>
                </a:tabLst>
              </a:pPr>
              <a:r>
                <a:rPr sz="2400" b="1" spc="-10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Consumers</a:t>
              </a:r>
              <a:endParaRPr sz="2400" b="1" dirty="0">
                <a:solidFill>
                  <a:schemeClr val="tx1"/>
                </a:solidFill>
                <a:latin typeface="Euclid Circular A" panose="020B0504000000000000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95"/>
                </a:spcBef>
                <a:buFont typeface="Arial"/>
                <a:buChar char="•"/>
              </a:pPr>
              <a:endParaRPr sz="2400" b="1" dirty="0">
                <a:solidFill>
                  <a:schemeClr val="tx1"/>
                </a:solidFill>
                <a:latin typeface="Euclid Circular A" panose="020B0504000000000000"/>
                <a:cs typeface="Arial"/>
              </a:endParaRPr>
            </a:p>
          </p:txBody>
        </p:sp>
        <p:sp>
          <p:nvSpPr>
            <p:cNvPr id="12" name="object 19">
              <a:extLst>
                <a:ext uri="{FF2B5EF4-FFF2-40B4-BE49-F238E27FC236}">
                  <a16:creationId xmlns:a16="http://schemas.microsoft.com/office/drawing/2014/main" id="{21A5E696-CDBD-E1F7-CCD9-880D3E749975}"/>
                </a:ext>
              </a:extLst>
            </p:cNvPr>
            <p:cNvSpPr txBox="1"/>
            <p:nvPr/>
          </p:nvSpPr>
          <p:spPr>
            <a:xfrm>
              <a:off x="17985224" y="9681966"/>
              <a:ext cx="3589361" cy="442767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  <a:tabLst>
                  <a:tab pos="200660" algn="l"/>
                </a:tabLst>
              </a:pPr>
              <a:r>
                <a:rPr lang="en-US" sz="2400" b="1" spc="60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Banks/</a:t>
              </a:r>
              <a:r>
                <a:rPr sz="2400" b="1" spc="60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Auditors</a:t>
              </a:r>
              <a:endParaRPr sz="2400" b="1" dirty="0">
                <a:solidFill>
                  <a:schemeClr val="tx1"/>
                </a:solidFill>
                <a:latin typeface="Euclid Circular A" panose="020B0504000000000000"/>
                <a:cs typeface="Arial"/>
              </a:endParaRPr>
            </a:p>
          </p:txBody>
        </p:sp>
        <p:sp>
          <p:nvSpPr>
            <p:cNvPr id="13" name="object 20">
              <a:extLst>
                <a:ext uri="{FF2B5EF4-FFF2-40B4-BE49-F238E27FC236}">
                  <a16:creationId xmlns:a16="http://schemas.microsoft.com/office/drawing/2014/main" id="{B9B99E6A-6177-19E5-3269-D50FC46A4331}"/>
                </a:ext>
              </a:extLst>
            </p:cNvPr>
            <p:cNvSpPr txBox="1"/>
            <p:nvPr/>
          </p:nvSpPr>
          <p:spPr>
            <a:xfrm>
              <a:off x="18810291" y="7517092"/>
              <a:ext cx="1813302" cy="442767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  <a:tabLst>
                  <a:tab pos="200660" algn="l"/>
                </a:tabLst>
              </a:pPr>
              <a:r>
                <a:rPr lang="en-US" sz="2400" b="1" spc="-10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Suppliers </a:t>
              </a:r>
              <a:endParaRPr sz="2400" b="1" dirty="0">
                <a:solidFill>
                  <a:schemeClr val="tx1"/>
                </a:solidFill>
                <a:latin typeface="Euclid Circular A" panose="020B0504000000000000"/>
                <a:cs typeface="Arial"/>
              </a:endParaRPr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56A84D8-0558-6436-AC8B-A0028D17366C}"/>
                </a:ext>
              </a:extLst>
            </p:cNvPr>
            <p:cNvSpPr txBox="1"/>
            <p:nvPr/>
          </p:nvSpPr>
          <p:spPr>
            <a:xfrm>
              <a:off x="18045547" y="4835265"/>
              <a:ext cx="3313895" cy="1316377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  <a:tabLst>
                  <a:tab pos="200660" algn="l"/>
                </a:tabLst>
              </a:pPr>
              <a:r>
                <a:rPr lang="en-US" sz="2400" b="1" spc="65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Local Authorities</a:t>
              </a:r>
            </a:p>
            <a:p>
              <a:pPr marL="12700">
                <a:lnSpc>
                  <a:spcPct val="100000"/>
                </a:lnSpc>
                <a:spcBef>
                  <a:spcPts val="90"/>
                </a:spcBef>
                <a:tabLst>
                  <a:tab pos="200660" algn="l"/>
                </a:tabLst>
              </a:pPr>
              <a:r>
                <a:rPr lang="en-US" sz="2400" b="1" spc="65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(Counties, Towns, Communes, Villages)</a:t>
              </a:r>
              <a:endParaRPr sz="2400" b="1" dirty="0">
                <a:solidFill>
                  <a:schemeClr val="tx1"/>
                </a:solidFill>
                <a:latin typeface="Euclid Circular A" panose="020B0504000000000000"/>
                <a:cs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CB929D-5972-847D-0D26-2CC1C6C56B2A}"/>
                </a:ext>
              </a:extLst>
            </p:cNvPr>
            <p:cNvGrpSpPr/>
            <p:nvPr/>
          </p:nvGrpSpPr>
          <p:grpSpPr>
            <a:xfrm>
              <a:off x="12967063" y="4951813"/>
              <a:ext cx="5592431" cy="5594881"/>
              <a:chOff x="12967063" y="4951813"/>
              <a:chExt cx="5592431" cy="559488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3C7F9C5-F97A-5655-9027-C98B6E3C707F}"/>
                  </a:ext>
                </a:extLst>
              </p:cNvPr>
              <p:cNvSpPr/>
              <p:nvPr/>
            </p:nvSpPr>
            <p:spPr>
              <a:xfrm>
                <a:off x="13208416" y="5239482"/>
                <a:ext cx="5029855" cy="5029855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Euclid Circular A" panose="020B050400000000000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EBB54EC-14C1-81FE-84FF-E02F8C655F36}"/>
                  </a:ext>
                </a:extLst>
              </p:cNvPr>
              <p:cNvSpPr/>
              <p:nvPr/>
            </p:nvSpPr>
            <p:spPr>
              <a:xfrm>
                <a:off x="13974348" y="5976371"/>
                <a:ext cx="3548842" cy="3335974"/>
              </a:xfrm>
              <a:prstGeom prst="ellipse">
                <a:avLst/>
              </a:prstGeom>
              <a:solidFill>
                <a:schemeClr val="bg1"/>
              </a:solidFill>
              <a:ln w="215900">
                <a:solidFill>
                  <a:srgbClr val="3AAE6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AAE6F"/>
                  </a:solidFill>
                  <a:latin typeface="Euclid Circular A" panose="020B0504000000000000"/>
                </a:endParaRPr>
              </a:p>
            </p:txBody>
          </p:sp>
          <p:sp>
            <p:nvSpPr>
              <p:cNvPr id="28" name="object 5">
                <a:extLst>
                  <a:ext uri="{FF2B5EF4-FFF2-40B4-BE49-F238E27FC236}">
                    <a16:creationId xmlns:a16="http://schemas.microsoft.com/office/drawing/2014/main" id="{567D0AAC-514D-AB87-E087-EDC48F592228}"/>
                  </a:ext>
                </a:extLst>
              </p:cNvPr>
              <p:cNvSpPr txBox="1"/>
              <p:nvPr/>
            </p:nvSpPr>
            <p:spPr>
              <a:xfrm>
                <a:off x="14144819" y="7067577"/>
                <a:ext cx="3157046" cy="1092012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5"/>
                  </a:spcBef>
                </a:pPr>
                <a:r>
                  <a:rPr sz="3000" b="1" dirty="0">
                    <a:solidFill>
                      <a:srgbClr val="3AAE6F"/>
                    </a:solidFill>
                    <a:latin typeface="Euclid Circular A" panose="020B0504000000000000"/>
                    <a:cs typeface="Arial" panose="020B0604020202020204" pitchFamily="34" charset="0"/>
                  </a:rPr>
                  <a:t>Multiple</a:t>
                </a:r>
                <a:r>
                  <a:rPr sz="3000" b="1" spc="-60" dirty="0">
                    <a:solidFill>
                      <a:srgbClr val="3AAE6F"/>
                    </a:solidFill>
                    <a:latin typeface="Euclid Circular A" panose="020B0504000000000000"/>
                    <a:cs typeface="Arial" panose="020B0604020202020204" pitchFamily="34" charset="0"/>
                  </a:rPr>
                  <a:t> </a:t>
                </a:r>
                <a:r>
                  <a:rPr sz="3000" b="1" spc="-10" dirty="0">
                    <a:solidFill>
                      <a:srgbClr val="3AAE6F"/>
                    </a:solidFill>
                    <a:latin typeface="Euclid Circular A" panose="020B0504000000000000"/>
                    <a:cs typeface="Arial" panose="020B0604020202020204" pitchFamily="34" charset="0"/>
                  </a:rPr>
                  <a:t>stakeholders</a:t>
                </a:r>
                <a:endParaRPr sz="3000" dirty="0">
                  <a:solidFill>
                    <a:srgbClr val="3AAE6F"/>
                  </a:solidFill>
                  <a:latin typeface="Euclid Circular A" panose="020B050400000000000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B784A23-768C-E8EC-893B-48C24AD74DB6}"/>
                  </a:ext>
                </a:extLst>
              </p:cNvPr>
              <p:cNvSpPr/>
              <p:nvPr/>
            </p:nvSpPr>
            <p:spPr>
              <a:xfrm>
                <a:off x="15456643" y="4951813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AAE6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3AAE6F"/>
                  </a:solidFill>
                  <a:latin typeface="Euclid Circular A" panose="020B050400000000000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15A569D-BB96-F2EB-EF4D-34FEC3283EE9}"/>
                  </a:ext>
                </a:extLst>
              </p:cNvPr>
              <p:cNvSpPr/>
              <p:nvPr/>
            </p:nvSpPr>
            <p:spPr>
              <a:xfrm>
                <a:off x="15456643" y="10013294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AAE6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AAE6F"/>
                  </a:solidFill>
                  <a:latin typeface="Euclid Circular A" panose="020B050400000000000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E8D3A77-184E-20B5-17EF-8885C3BE30CB}"/>
                  </a:ext>
                </a:extLst>
              </p:cNvPr>
              <p:cNvSpPr/>
              <p:nvPr/>
            </p:nvSpPr>
            <p:spPr>
              <a:xfrm>
                <a:off x="12967063" y="7517092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AAE6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AAE6F"/>
                  </a:solidFill>
                  <a:latin typeface="Euclid Circular A" panose="020B050400000000000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496AF5B-5326-2353-DF1E-462DE92C5CDA}"/>
                  </a:ext>
                </a:extLst>
              </p:cNvPr>
              <p:cNvSpPr/>
              <p:nvPr/>
            </p:nvSpPr>
            <p:spPr>
              <a:xfrm>
                <a:off x="18026094" y="7487709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AAE6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AAE6F"/>
                  </a:solidFill>
                  <a:latin typeface="Euclid Circular A" panose="020B050400000000000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27D6DFE-8919-A5AB-201A-2629BAC1E355}"/>
                  </a:ext>
                </a:extLst>
              </p:cNvPr>
              <p:cNvSpPr/>
              <p:nvPr/>
            </p:nvSpPr>
            <p:spPr>
              <a:xfrm>
                <a:off x="13633136" y="5708129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AAE6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AAE6F"/>
                  </a:solidFill>
                  <a:latin typeface="Euclid Circular A" panose="020B050400000000000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8543253-9C73-7CBA-5AF4-5A7AB91AF053}"/>
                  </a:ext>
                </a:extLst>
              </p:cNvPr>
              <p:cNvSpPr/>
              <p:nvPr/>
            </p:nvSpPr>
            <p:spPr>
              <a:xfrm>
                <a:off x="17251323" y="9316727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AAE6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AAE6F"/>
                  </a:solidFill>
                  <a:latin typeface="Euclid Circular A" panose="020B050400000000000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4309538-C8FE-48FF-1075-DD0FEEBA5AC0}"/>
                  </a:ext>
                </a:extLst>
              </p:cNvPr>
              <p:cNvSpPr/>
              <p:nvPr/>
            </p:nvSpPr>
            <p:spPr>
              <a:xfrm>
                <a:off x="17251323" y="5761294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AAE6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3AAE6F"/>
                  </a:solidFill>
                  <a:latin typeface="Euclid Circular A" panose="020B050400000000000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C132E72-89C3-B433-579E-C3F5F6CA87C9}"/>
                  </a:ext>
                </a:extLst>
              </p:cNvPr>
              <p:cNvSpPr/>
              <p:nvPr/>
            </p:nvSpPr>
            <p:spPr>
              <a:xfrm>
                <a:off x="13633136" y="9296773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AAE6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AAE6F"/>
                  </a:solidFill>
                  <a:latin typeface="Euclid Circular A" panose="020B050400000000000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432EB8-574D-5B47-A11D-CC69F5384CD3}"/>
                </a:ext>
              </a:extLst>
            </p:cNvPr>
            <p:cNvSpPr txBox="1"/>
            <p:nvPr/>
          </p:nvSpPr>
          <p:spPr>
            <a:xfrm>
              <a:off x="14821207" y="10652578"/>
              <a:ext cx="2038032" cy="536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200660" algn="l"/>
                </a:tabLst>
              </a:pPr>
              <a:r>
                <a:rPr lang="en-US" sz="2400" b="1" spc="-10" dirty="0">
                  <a:solidFill>
                    <a:schemeClr val="tx1"/>
                  </a:solidFill>
                  <a:latin typeface="Euclid Circular A" panose="020B0504000000000000"/>
                  <a:cs typeface="Arial"/>
                </a:rPr>
                <a:t>Recyclers</a:t>
              </a:r>
              <a:endParaRPr lang="en-US" sz="2000" b="1" dirty="0">
                <a:solidFill>
                  <a:schemeClr val="tx1"/>
                </a:solidFill>
                <a:latin typeface="Euclid Circular A" panose="020B0504000000000000"/>
                <a:cs typeface="Arial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06C510-5F8F-38E4-F16F-A36B7419CB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8065" y="10400469"/>
            <a:ext cx="1173765" cy="6673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6D2EBD-67A3-AC27-24D1-41FA8C7D8B41}"/>
              </a:ext>
            </a:extLst>
          </p:cNvPr>
          <p:cNvSpPr txBox="1"/>
          <p:nvPr/>
        </p:nvSpPr>
        <p:spPr>
          <a:xfrm>
            <a:off x="1731830" y="10549455"/>
            <a:ext cx="527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err="1"/>
              <a:t>Proprietary</a:t>
            </a:r>
            <a:r>
              <a:rPr lang="ro-RO" b="1" dirty="0"/>
              <a:t>. For </a:t>
            </a:r>
            <a:r>
              <a:rPr lang="ro-RO" b="1" dirty="0" err="1"/>
              <a:t>informational</a:t>
            </a:r>
            <a:r>
              <a:rPr lang="ro-RO" b="1" dirty="0"/>
              <a:t> </a:t>
            </a:r>
            <a:r>
              <a:rPr lang="ro-RO" b="1" dirty="0" err="1"/>
              <a:t>purposes</a:t>
            </a:r>
            <a:r>
              <a:rPr lang="ro-RO" b="1" dirty="0"/>
              <a:t> </a:t>
            </a:r>
            <a:r>
              <a:rPr lang="ro-RO" b="1" dirty="0" err="1"/>
              <a:t>only</a:t>
            </a:r>
            <a:r>
              <a:rPr lang="ro-RO" b="1" dirty="0"/>
              <a:t>.</a:t>
            </a:r>
            <a:endParaRPr lang="en-US" b="1" dirty="0">
              <a:latin typeface="Euclid Circular A" panose="020B05040000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0209" y="660812"/>
            <a:ext cx="21768223" cy="1073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6929" y="638395"/>
            <a:ext cx="21172943" cy="788573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1552489"/>
            <a:ext cx="1232858" cy="8271110"/>
            <a:chOff x="0" y="0"/>
            <a:chExt cx="295371" cy="1981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5371" cy="1981614"/>
            </a:xfrm>
            <a:custGeom>
              <a:avLst/>
              <a:gdLst/>
              <a:ahLst/>
              <a:cxnLst/>
              <a:rect l="l" t="t" r="r" b="b"/>
              <a:pathLst>
                <a:path w="295371" h="1981614">
                  <a:moveTo>
                    <a:pt x="0" y="0"/>
                  </a:moveTo>
                  <a:lnTo>
                    <a:pt x="295371" y="0"/>
                  </a:lnTo>
                  <a:lnTo>
                    <a:pt x="295371" y="1981614"/>
                  </a:lnTo>
                  <a:lnTo>
                    <a:pt x="0" y="19816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Euclid Circular A" panose="020B050400000000000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95371" cy="2010189"/>
            </a:xfrm>
            <a:prstGeom prst="rect">
              <a:avLst/>
            </a:prstGeom>
          </p:spPr>
          <p:txBody>
            <a:bodyPr lIns="55845" tIns="55845" rIns="55845" bIns="55845" rtlCol="0" anchor="ctr"/>
            <a:lstStyle/>
            <a:p>
              <a:pPr algn="ctr">
                <a:lnSpc>
                  <a:spcPts val="2401"/>
                </a:lnSpc>
              </a:pPr>
              <a:endParaRPr>
                <a:latin typeface="Euclid Circular A" panose="020B050400000000000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3800" y="1757020"/>
            <a:ext cx="5555552" cy="1684948"/>
            <a:chOff x="0" y="-145627"/>
            <a:chExt cx="6738257" cy="2043651"/>
          </a:xfrm>
        </p:grpSpPr>
        <p:sp>
          <p:nvSpPr>
            <p:cNvPr id="8" name="TextBox 8"/>
            <p:cNvSpPr txBox="1"/>
            <p:nvPr/>
          </p:nvSpPr>
          <p:spPr>
            <a:xfrm>
              <a:off x="888852" y="-145627"/>
              <a:ext cx="5849405" cy="20436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39"/>
                </a:lnSpc>
              </a:pPr>
              <a:r>
                <a:rPr lang="en-US" sz="2147" spc="-43">
                  <a:solidFill>
                    <a:srgbClr val="404040"/>
                  </a:solidFill>
                  <a:latin typeface="Euclid Circular A"/>
                  <a:ea typeface="Euclid Circular A"/>
                  <a:cs typeface="Euclid Circular A"/>
                  <a:sym typeface="Euclid Circular A"/>
                </a:rPr>
                <a:t>Returned packaging (mln) </a:t>
              </a:r>
            </a:p>
            <a:p>
              <a:pPr algn="l">
                <a:lnSpc>
                  <a:spcPts val="4639"/>
                </a:lnSpc>
              </a:pPr>
              <a:r>
                <a:rPr lang="en-US" sz="2147" spc="-43">
                  <a:solidFill>
                    <a:srgbClr val="404040"/>
                  </a:solidFill>
                  <a:latin typeface="Euclid Circular A"/>
                  <a:ea typeface="Euclid Circular A"/>
                  <a:cs typeface="Euclid Circular A"/>
                  <a:sym typeface="Euclid Circular A"/>
                </a:rPr>
                <a:t>Packaging placed on the market (mln)</a:t>
              </a:r>
            </a:p>
            <a:p>
              <a:pPr algn="l">
                <a:lnSpc>
                  <a:spcPts val="4639"/>
                </a:lnSpc>
              </a:pPr>
              <a:r>
                <a:rPr lang="en-US" sz="2147" spc="-43">
                  <a:solidFill>
                    <a:srgbClr val="404040"/>
                  </a:solidFill>
                  <a:latin typeface="Euclid Circular A"/>
                  <a:ea typeface="Euclid Circular A"/>
                  <a:cs typeface="Euclid Circular A"/>
                  <a:sym typeface="Euclid Circular A"/>
                </a:rPr>
                <a:t>Return rate %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0"/>
              <a:ext cx="665946" cy="514660"/>
              <a:chOff x="0" y="0"/>
              <a:chExt cx="141783" cy="10957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1783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141783" h="109574">
                    <a:moveTo>
                      <a:pt x="54787" y="0"/>
                    </a:moveTo>
                    <a:lnTo>
                      <a:pt x="86997" y="0"/>
                    </a:lnTo>
                    <a:cubicBezTo>
                      <a:pt x="117254" y="0"/>
                      <a:pt x="141783" y="24529"/>
                      <a:pt x="141783" y="54787"/>
                    </a:cubicBezTo>
                    <a:lnTo>
                      <a:pt x="141783" y="54787"/>
                    </a:lnTo>
                    <a:cubicBezTo>
                      <a:pt x="141783" y="85045"/>
                      <a:pt x="117254" y="109574"/>
                      <a:pt x="86997" y="109574"/>
                    </a:cubicBezTo>
                    <a:lnTo>
                      <a:pt x="54787" y="109574"/>
                    </a:lnTo>
                    <a:cubicBezTo>
                      <a:pt x="24529" y="109574"/>
                      <a:pt x="0" y="85045"/>
                      <a:pt x="0" y="54787"/>
                    </a:cubicBezTo>
                    <a:lnTo>
                      <a:pt x="0" y="54787"/>
                    </a:lnTo>
                    <a:cubicBezTo>
                      <a:pt x="0" y="24529"/>
                      <a:pt x="24529" y="0"/>
                      <a:pt x="54787" y="0"/>
                    </a:cubicBezTo>
                    <a:close/>
                  </a:path>
                </a:pathLst>
              </a:custGeom>
              <a:solidFill>
                <a:srgbClr val="39AE70"/>
              </a:solidFill>
            </p:spPr>
            <p:txBody>
              <a:bodyPr/>
              <a:lstStyle/>
              <a:p>
                <a:endParaRPr lang="en-US">
                  <a:latin typeface="Euclid Circular A" panose="020B0504000000000000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141783" cy="128624"/>
              </a:xfrm>
              <a:prstGeom prst="rect">
                <a:avLst/>
              </a:prstGeom>
            </p:spPr>
            <p:txBody>
              <a:bodyPr lIns="55845" tIns="55845" rIns="55845" bIns="55845" rtlCol="0" anchor="ctr"/>
              <a:lstStyle/>
              <a:p>
                <a:pPr algn="ctr">
                  <a:lnSpc>
                    <a:spcPts val="2198"/>
                  </a:lnSpc>
                </a:pPr>
                <a:endParaRPr>
                  <a:latin typeface="Euclid Circular A" panose="020B0504000000000000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678175"/>
              <a:ext cx="665946" cy="514660"/>
              <a:chOff x="0" y="0"/>
              <a:chExt cx="141783" cy="10957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41783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141783" h="109574">
                    <a:moveTo>
                      <a:pt x="54787" y="0"/>
                    </a:moveTo>
                    <a:lnTo>
                      <a:pt x="86997" y="0"/>
                    </a:lnTo>
                    <a:cubicBezTo>
                      <a:pt x="117254" y="0"/>
                      <a:pt x="141783" y="24529"/>
                      <a:pt x="141783" y="54787"/>
                    </a:cubicBezTo>
                    <a:lnTo>
                      <a:pt x="141783" y="54787"/>
                    </a:lnTo>
                    <a:cubicBezTo>
                      <a:pt x="141783" y="85045"/>
                      <a:pt x="117254" y="109574"/>
                      <a:pt x="86997" y="109574"/>
                    </a:cubicBezTo>
                    <a:lnTo>
                      <a:pt x="54787" y="109574"/>
                    </a:lnTo>
                    <a:cubicBezTo>
                      <a:pt x="24529" y="109574"/>
                      <a:pt x="0" y="85045"/>
                      <a:pt x="0" y="54787"/>
                    </a:cubicBezTo>
                    <a:lnTo>
                      <a:pt x="0" y="54787"/>
                    </a:lnTo>
                    <a:cubicBezTo>
                      <a:pt x="0" y="24529"/>
                      <a:pt x="24529" y="0"/>
                      <a:pt x="54787" y="0"/>
                    </a:cubicBezTo>
                    <a:close/>
                  </a:path>
                </a:pathLst>
              </a:custGeom>
              <a:solidFill>
                <a:srgbClr val="FCDB29"/>
              </a:solidFill>
            </p:spPr>
            <p:txBody>
              <a:bodyPr/>
              <a:lstStyle/>
              <a:p>
                <a:endParaRPr lang="en-US">
                  <a:latin typeface="Euclid Circular A" panose="020B0504000000000000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141783" cy="128624"/>
              </a:xfrm>
              <a:prstGeom prst="rect">
                <a:avLst/>
              </a:prstGeom>
            </p:spPr>
            <p:txBody>
              <a:bodyPr lIns="55845" tIns="55845" rIns="55845" bIns="55845" rtlCol="0" anchor="ctr"/>
              <a:lstStyle/>
              <a:p>
                <a:pPr algn="ctr">
                  <a:lnSpc>
                    <a:spcPts val="2198"/>
                  </a:lnSpc>
                </a:pPr>
                <a:endParaRPr>
                  <a:latin typeface="Euclid Circular A" panose="020B0504000000000000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1356350"/>
              <a:ext cx="665946" cy="514660"/>
              <a:chOff x="0" y="0"/>
              <a:chExt cx="141783" cy="10957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1783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141783" h="109574">
                    <a:moveTo>
                      <a:pt x="54787" y="0"/>
                    </a:moveTo>
                    <a:lnTo>
                      <a:pt x="86997" y="0"/>
                    </a:lnTo>
                    <a:cubicBezTo>
                      <a:pt x="117254" y="0"/>
                      <a:pt x="141783" y="24529"/>
                      <a:pt x="141783" y="54787"/>
                    </a:cubicBezTo>
                    <a:lnTo>
                      <a:pt x="141783" y="54787"/>
                    </a:lnTo>
                    <a:cubicBezTo>
                      <a:pt x="141783" y="85045"/>
                      <a:pt x="117254" y="109574"/>
                      <a:pt x="86997" y="109574"/>
                    </a:cubicBezTo>
                    <a:lnTo>
                      <a:pt x="54787" y="109574"/>
                    </a:lnTo>
                    <a:cubicBezTo>
                      <a:pt x="24529" y="109574"/>
                      <a:pt x="0" y="85045"/>
                      <a:pt x="0" y="54787"/>
                    </a:cubicBezTo>
                    <a:lnTo>
                      <a:pt x="0" y="54787"/>
                    </a:lnTo>
                    <a:cubicBezTo>
                      <a:pt x="0" y="24529"/>
                      <a:pt x="24529" y="0"/>
                      <a:pt x="5478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>
                  <a:latin typeface="Euclid Circular A" panose="020B0504000000000000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19050"/>
                <a:ext cx="141783" cy="128624"/>
              </a:xfrm>
              <a:prstGeom prst="rect">
                <a:avLst/>
              </a:prstGeom>
            </p:spPr>
            <p:txBody>
              <a:bodyPr lIns="55845" tIns="55845" rIns="55845" bIns="55845" rtlCol="0" anchor="ctr"/>
              <a:lstStyle/>
              <a:p>
                <a:pPr algn="ctr">
                  <a:lnSpc>
                    <a:spcPts val="2198"/>
                  </a:lnSpc>
                </a:pPr>
                <a:endParaRPr>
                  <a:latin typeface="Euclid Circular A" panose="020B0504000000000000"/>
                </a:endParaRPr>
              </a:p>
            </p:txBody>
          </p:sp>
        </p:grpSp>
      </p:grpSp>
      <p:sp>
        <p:nvSpPr>
          <p:cNvPr id="18" name="TextBox 18"/>
          <p:cNvSpPr txBox="1"/>
          <p:nvPr/>
        </p:nvSpPr>
        <p:spPr>
          <a:xfrm>
            <a:off x="1253800" y="6855739"/>
            <a:ext cx="510646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1.3%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88071" y="6600881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7.3%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59350" y="6341581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17.5%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60298" y="5920839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29.3%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31577" y="4452526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49%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851797" y="4325065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50%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523075" y="3898030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62%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194354" y="3515528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78%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952414" y="3388099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80%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885374" y="3016720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84%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686261" y="3515620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76%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260840" y="4396885"/>
            <a:ext cx="626128" cy="32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4"/>
              </a:lnSpc>
            </a:pPr>
            <a:r>
              <a:rPr lang="en-US" sz="1917" b="1" spc="-9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69%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052050" y="2315989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106%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870439" y="2889200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85%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052050" y="10754691"/>
            <a:ext cx="7848510" cy="27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0"/>
              </a:lnSpc>
            </a:pPr>
            <a:r>
              <a:rPr lang="en-US" sz="2070" spc="-10">
                <a:solidFill>
                  <a:srgbClr val="000000"/>
                </a:solidFill>
                <a:latin typeface="Euclid Circular A" panose="020B0504000000000000"/>
                <a:ea typeface="Euclid Circular A" panose="020B0504000000000000"/>
                <a:cs typeface="Euclid Circular A" panose="020B0504000000000000"/>
                <a:sym typeface="Euclid Circular A"/>
              </a:rPr>
              <a:t>In 2025, the collection rate average reached </a:t>
            </a:r>
            <a:r>
              <a:rPr lang="en-US" sz="2070" b="1" spc="-10">
                <a:solidFill>
                  <a:srgbClr val="39AE7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83%.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510013" y="3515467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76%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181290" y="3770571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71%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852568" y="3643111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73%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640666" y="3515467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75%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395711" y="3388008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79%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5066988" y="2698366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93%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2659351" y="187132"/>
            <a:ext cx="14785401" cy="944227"/>
            <a:chOff x="0" y="0"/>
            <a:chExt cx="17933020" cy="114524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7933020" cy="1145240"/>
            </a:xfrm>
            <a:custGeom>
              <a:avLst/>
              <a:gdLst/>
              <a:ahLst/>
              <a:cxnLst/>
              <a:rect l="l" t="t" r="r" b="b"/>
              <a:pathLst>
                <a:path w="17933020" h="1145240">
                  <a:moveTo>
                    <a:pt x="0" y="0"/>
                  </a:moveTo>
                  <a:lnTo>
                    <a:pt x="17933020" y="0"/>
                  </a:lnTo>
                  <a:lnTo>
                    <a:pt x="17933020" y="1145240"/>
                  </a:lnTo>
                  <a:lnTo>
                    <a:pt x="0" y="1145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142366" b="-142366"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>
                <a:latin typeface="Euclid Circular A" panose="020B0504000000000000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477408" y="108112"/>
              <a:ext cx="14978204" cy="876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25"/>
                </a:lnSpc>
                <a:spcBef>
                  <a:spcPct val="0"/>
                </a:spcBef>
              </a:pPr>
              <a:r>
                <a:rPr lang="en-US" sz="4304" b="1" spc="-129">
                  <a:solidFill>
                    <a:srgbClr val="FFFFFF"/>
                  </a:solidFill>
                  <a:latin typeface="Euclid Circular A" panose="020B0504000000000000"/>
                  <a:ea typeface="Euclid Circular A Bold"/>
                  <a:cs typeface="Euclid Circular A Bold"/>
                  <a:sym typeface="Euclid Circular A Bold"/>
                </a:rPr>
                <a:t>Collection Rate Evolution 2024-2025</a:t>
              </a:r>
            </a:p>
          </p:txBody>
        </p:sp>
      </p:grpSp>
      <p:sp>
        <p:nvSpPr>
          <p:cNvPr id="42" name="Freeform 42"/>
          <p:cNvSpPr/>
          <p:nvPr/>
        </p:nvSpPr>
        <p:spPr>
          <a:xfrm rot="-5400000">
            <a:off x="13696669" y="5935445"/>
            <a:ext cx="841583" cy="8415836"/>
          </a:xfrm>
          <a:custGeom>
            <a:avLst/>
            <a:gdLst/>
            <a:ahLst/>
            <a:cxnLst/>
            <a:rect l="l" t="t" r="r" b="b"/>
            <a:pathLst>
              <a:path w="765559" h="7655593">
                <a:moveTo>
                  <a:pt x="0" y="0"/>
                </a:moveTo>
                <a:lnTo>
                  <a:pt x="765559" y="0"/>
                </a:lnTo>
                <a:lnTo>
                  <a:pt x="765559" y="7655593"/>
                </a:lnTo>
                <a:lnTo>
                  <a:pt x="0" y="76555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Euclid Circular A" panose="020B050400000000000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5759209" y="2634341"/>
            <a:ext cx="671278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94%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564839" y="2315989"/>
            <a:ext cx="569136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  <a:spcBef>
                <a:spcPct val="0"/>
              </a:spcBef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104%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7444751" y="2889200"/>
            <a:ext cx="463119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  <a:spcBef>
                <a:spcPct val="0"/>
              </a:spcBef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86%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8185750" y="3510293"/>
            <a:ext cx="458247" cy="28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  <a:spcBef>
                <a:spcPct val="0"/>
              </a:spcBef>
            </a:pPr>
            <a:r>
              <a:rPr lang="en-US" sz="1715" b="1" spc="-8">
                <a:solidFill>
                  <a:srgbClr val="00000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73%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95D3F92-EB2E-73E8-9353-EACB935C856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58065" y="10400469"/>
            <a:ext cx="1173765" cy="66730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3351AFD-5B63-DF90-982C-87906999D2EE}"/>
              </a:ext>
            </a:extLst>
          </p:cNvPr>
          <p:cNvSpPr txBox="1"/>
          <p:nvPr/>
        </p:nvSpPr>
        <p:spPr>
          <a:xfrm>
            <a:off x="1731830" y="10549455"/>
            <a:ext cx="527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err="1"/>
              <a:t>Proprietary</a:t>
            </a:r>
            <a:r>
              <a:rPr lang="ro-RO" b="1" dirty="0"/>
              <a:t>. For </a:t>
            </a:r>
            <a:r>
              <a:rPr lang="ro-RO" b="1" dirty="0" err="1"/>
              <a:t>informational</a:t>
            </a:r>
            <a:r>
              <a:rPr lang="ro-RO" b="1" dirty="0"/>
              <a:t> </a:t>
            </a:r>
            <a:r>
              <a:rPr lang="ro-RO" b="1" dirty="0" err="1"/>
              <a:t>purposes</a:t>
            </a:r>
            <a:r>
              <a:rPr lang="ro-RO" b="1" dirty="0"/>
              <a:t> </a:t>
            </a:r>
            <a:r>
              <a:rPr lang="ro-RO" b="1" dirty="0" err="1"/>
              <a:t>only</a:t>
            </a:r>
            <a:r>
              <a:rPr lang="ro-RO" b="1" dirty="0"/>
              <a:t>.</a:t>
            </a:r>
            <a:endParaRPr lang="en-US" b="1" dirty="0">
              <a:latin typeface="Euclid Circular A" panose="020B05040000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3410" y="1829813"/>
            <a:ext cx="15757118" cy="36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8"/>
              </a:lnSpc>
            </a:pPr>
            <a:r>
              <a:rPr lang="en-US" sz="2199">
                <a:solidFill>
                  <a:srgbClr val="000000"/>
                </a:solidFill>
                <a:latin typeface="Euclid Circular A"/>
                <a:ea typeface="Euclid Circular A"/>
                <a:cs typeface="Euclid Circular A"/>
                <a:sym typeface="Euclid Circular A"/>
              </a:rPr>
              <a:t>Out of the total glass packaging </a:t>
            </a:r>
            <a:r>
              <a:rPr lang="en-US" sz="2199" b="1">
                <a:solidFill>
                  <a:srgbClr val="000000"/>
                </a:solidFill>
                <a:latin typeface="Euclid Circular A Bold"/>
                <a:ea typeface="Euclid Circular A Bold"/>
                <a:cs typeface="Euclid Circular A Bold"/>
                <a:sym typeface="Euclid Circular A Bold"/>
              </a:rPr>
              <a:t>placed on the market</a:t>
            </a:r>
            <a:r>
              <a:rPr lang="en-US" sz="2199">
                <a:solidFill>
                  <a:srgbClr val="000000"/>
                </a:solidFill>
                <a:latin typeface="Euclid Circular A"/>
                <a:ea typeface="Euclid Circular A"/>
                <a:cs typeface="Euclid Circular A"/>
                <a:sym typeface="Euclid Circular A"/>
              </a:rPr>
              <a:t>,  ≈75% is represented by beverage packaging subject to DRS.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660" y="3603931"/>
            <a:ext cx="5929756" cy="759193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73410" y="2611602"/>
            <a:ext cx="4174256" cy="1128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6"/>
              </a:lnSpc>
              <a:spcBef>
                <a:spcPct val="0"/>
              </a:spcBef>
            </a:pPr>
            <a:r>
              <a:rPr lang="en-US" sz="3297" b="1">
                <a:solidFill>
                  <a:srgbClr val="0F439B"/>
                </a:solidFill>
                <a:latin typeface="Euclid Circular A Bold"/>
                <a:ea typeface="Euclid Circular A Bold"/>
                <a:cs typeface="Euclid Circular A Bold"/>
                <a:sym typeface="Euclid Circular A Bold"/>
              </a:rPr>
              <a:t>Glass placed on the Market Before 2024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89370" y="2640552"/>
            <a:ext cx="4321670" cy="1718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6"/>
              </a:lnSpc>
              <a:spcBef>
                <a:spcPct val="0"/>
              </a:spcBef>
            </a:pPr>
            <a:r>
              <a:rPr lang="en-US" sz="3297" b="1">
                <a:solidFill>
                  <a:srgbClr val="0F439B"/>
                </a:solidFill>
                <a:latin typeface="Euclid Circular A Bold"/>
                <a:ea typeface="Euclid Circular A Bold"/>
                <a:cs typeface="Euclid Circular A Bold"/>
                <a:sym typeface="Euclid Circular A Bold"/>
              </a:rPr>
              <a:t>DRS Adoption - Glass placed on Market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748204" y="2916420"/>
            <a:ext cx="5812743" cy="3501311"/>
            <a:chOff x="0" y="0"/>
            <a:chExt cx="1603410" cy="9658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03410" cy="965815"/>
            </a:xfrm>
            <a:custGeom>
              <a:avLst/>
              <a:gdLst/>
              <a:ahLst/>
              <a:cxnLst/>
              <a:rect l="l" t="t" r="r" b="b"/>
              <a:pathLst>
                <a:path w="1603410" h="965815">
                  <a:moveTo>
                    <a:pt x="83457" y="0"/>
                  </a:moveTo>
                  <a:lnTo>
                    <a:pt x="1519953" y="0"/>
                  </a:lnTo>
                  <a:cubicBezTo>
                    <a:pt x="1566045" y="0"/>
                    <a:pt x="1603410" y="37365"/>
                    <a:pt x="1603410" y="83457"/>
                  </a:cubicBezTo>
                  <a:lnTo>
                    <a:pt x="1603410" y="882359"/>
                  </a:lnTo>
                  <a:cubicBezTo>
                    <a:pt x="1603410" y="904493"/>
                    <a:pt x="1594617" y="925720"/>
                    <a:pt x="1578966" y="941371"/>
                  </a:cubicBezTo>
                  <a:cubicBezTo>
                    <a:pt x="1563315" y="957023"/>
                    <a:pt x="1542087" y="965815"/>
                    <a:pt x="1519953" y="965815"/>
                  </a:cubicBezTo>
                  <a:lnTo>
                    <a:pt x="83457" y="965815"/>
                  </a:lnTo>
                  <a:cubicBezTo>
                    <a:pt x="37365" y="965815"/>
                    <a:pt x="0" y="928450"/>
                    <a:pt x="0" y="882359"/>
                  </a:cubicBezTo>
                  <a:lnTo>
                    <a:pt x="0" y="83457"/>
                  </a:lnTo>
                  <a:cubicBezTo>
                    <a:pt x="0" y="61323"/>
                    <a:pt x="8793" y="40095"/>
                    <a:pt x="24444" y="24444"/>
                  </a:cubicBezTo>
                  <a:cubicBezTo>
                    <a:pt x="40095" y="8793"/>
                    <a:pt x="61323" y="0"/>
                    <a:pt x="83457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03410" cy="1003915"/>
            </a:xfrm>
            <a:prstGeom prst="rect">
              <a:avLst/>
            </a:prstGeom>
          </p:spPr>
          <p:txBody>
            <a:bodyPr lIns="55845" tIns="55845" rIns="55845" bIns="55845" rtlCol="0" anchor="ctr"/>
            <a:lstStyle/>
            <a:p>
              <a:pPr algn="ctr">
                <a:lnSpc>
                  <a:spcPts val="292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896602" y="3113143"/>
            <a:ext cx="4464917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6"/>
              </a:lnSpc>
              <a:spcBef>
                <a:spcPct val="0"/>
              </a:spcBef>
            </a:pPr>
            <a:r>
              <a:rPr lang="en-US" sz="3297" b="1">
                <a:solidFill>
                  <a:srgbClr val="000000"/>
                </a:solidFill>
                <a:latin typeface="Euclid Circular A Bold"/>
                <a:ea typeface="Euclid Circular A Bold"/>
                <a:cs typeface="Euclid Circular A Bold"/>
                <a:sym typeface="Euclid Circular A Bold"/>
              </a:rPr>
              <a:t>Annual specificities: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48204" y="4072184"/>
            <a:ext cx="5812743" cy="406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8418" lvl="1" indent="-249209" algn="l">
              <a:lnSpc>
                <a:spcPts val="3232"/>
              </a:lnSpc>
              <a:buFont typeface="Arial"/>
              <a:buChar char="•"/>
            </a:pPr>
            <a:r>
              <a:rPr lang="en-US" sz="2309" dirty="0">
                <a:solidFill>
                  <a:srgbClr val="000000"/>
                </a:solidFill>
                <a:latin typeface="Euclid Circular A"/>
                <a:ea typeface="Euclid Circular A"/>
                <a:cs typeface="Euclid Circular A"/>
                <a:sym typeface="Euclid Circular A"/>
              </a:rPr>
              <a:t>2021: strong rebound after Covid</a:t>
            </a:r>
          </a:p>
          <a:p>
            <a:pPr marL="498418" lvl="1" indent="-249209" algn="l">
              <a:lnSpc>
                <a:spcPts val="3232"/>
              </a:lnSpc>
              <a:buFont typeface="Arial"/>
              <a:buChar char="•"/>
            </a:pPr>
            <a:r>
              <a:rPr lang="en-US" sz="2309" dirty="0">
                <a:solidFill>
                  <a:srgbClr val="000000"/>
                </a:solidFill>
                <a:latin typeface="Euclid Circular A"/>
                <a:ea typeface="Euclid Circular A"/>
                <a:cs typeface="Euclid Circular A"/>
                <a:sym typeface="Euclid Circular A"/>
              </a:rPr>
              <a:t>2022: energy crisis peak</a:t>
            </a:r>
          </a:p>
          <a:p>
            <a:pPr marL="498418" lvl="1" indent="-249209" algn="l">
              <a:lnSpc>
                <a:spcPts val="3232"/>
              </a:lnSpc>
              <a:buFont typeface="Arial"/>
              <a:buChar char="•"/>
            </a:pPr>
            <a:r>
              <a:rPr lang="en-US" sz="2309" dirty="0">
                <a:solidFill>
                  <a:srgbClr val="000000"/>
                </a:solidFill>
                <a:latin typeface="Euclid Circular A"/>
                <a:ea typeface="Euclid Circular A"/>
                <a:cs typeface="Euclid Circular A"/>
                <a:sym typeface="Euclid Circular A"/>
              </a:rPr>
              <a:t>2023: demand correction / destocking, preparation for DRS go live</a:t>
            </a:r>
          </a:p>
          <a:p>
            <a:pPr marL="498418" lvl="1" indent="-249209" algn="l">
              <a:lnSpc>
                <a:spcPts val="3232"/>
              </a:lnSpc>
              <a:buFont typeface="Arial"/>
              <a:buChar char="•"/>
            </a:pPr>
            <a:r>
              <a:rPr lang="en-US" sz="2309" dirty="0">
                <a:solidFill>
                  <a:srgbClr val="000000"/>
                </a:solidFill>
                <a:latin typeface="Euclid Circular A"/>
                <a:ea typeface="Euclid Circular A"/>
                <a:cs typeface="Euclid Circular A"/>
                <a:sym typeface="Euclid Circular A"/>
              </a:rPr>
              <a:t>2024–today: gradual recovery, still fragile </a:t>
            </a:r>
          </a:p>
          <a:p>
            <a:pPr marL="498418" lvl="1" indent="-249209" algn="l">
              <a:lnSpc>
                <a:spcPts val="3232"/>
              </a:lnSpc>
              <a:buFont typeface="Arial"/>
              <a:buChar char="•"/>
            </a:pPr>
            <a:r>
              <a:rPr lang="en-US" sz="2309" dirty="0">
                <a:solidFill>
                  <a:srgbClr val="000000"/>
                </a:solidFill>
                <a:latin typeface="Euclid Circular A"/>
                <a:ea typeface="Euclid Circular A"/>
                <a:cs typeface="Euclid Circular A"/>
                <a:sym typeface="Euclid Circular A"/>
              </a:rPr>
              <a:t>2026–2031: estimated moderate growth, big questions on consumer demand, energy cost</a:t>
            </a:r>
          </a:p>
          <a:p>
            <a:pPr algn="l">
              <a:lnSpc>
                <a:spcPts val="3232"/>
              </a:lnSpc>
            </a:pPr>
            <a:endParaRPr lang="en-US" sz="2309" dirty="0">
              <a:solidFill>
                <a:srgbClr val="000000"/>
              </a:solidFill>
              <a:latin typeface="Euclid Circular A"/>
              <a:ea typeface="Euclid Circular A"/>
              <a:cs typeface="Euclid Circular A"/>
              <a:sym typeface="Euclid Circular A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326" y="3603931"/>
            <a:ext cx="5929756" cy="759193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16019">
            <a:off x="4145318" y="1230876"/>
            <a:ext cx="13477266" cy="0"/>
          </a:xfrm>
          <a:prstGeom prst="line">
            <a:avLst/>
          </a:prstGeom>
          <a:ln w="38100" cap="rnd">
            <a:solidFill>
              <a:srgbClr val="00B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4534123" y="357573"/>
            <a:ext cx="12849067" cy="801550"/>
            <a:chOff x="0" y="0"/>
            <a:chExt cx="11082287" cy="6913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082274" cy="691360"/>
            </a:xfrm>
            <a:custGeom>
              <a:avLst/>
              <a:gdLst/>
              <a:ahLst/>
              <a:cxnLst/>
              <a:rect l="l" t="t" r="r" b="b"/>
              <a:pathLst>
                <a:path w="11082274" h="691360">
                  <a:moveTo>
                    <a:pt x="18034" y="0"/>
                  </a:moveTo>
                  <a:lnTo>
                    <a:pt x="11064240" y="0"/>
                  </a:lnTo>
                  <a:cubicBezTo>
                    <a:pt x="11074273" y="0"/>
                    <a:pt x="11082274" y="8830"/>
                    <a:pt x="11082274" y="19592"/>
                  </a:cubicBezTo>
                  <a:lnTo>
                    <a:pt x="11082274" y="671770"/>
                  </a:lnTo>
                  <a:cubicBezTo>
                    <a:pt x="11082274" y="682670"/>
                    <a:pt x="11074147" y="691360"/>
                    <a:pt x="11064240" y="691360"/>
                  </a:cubicBezTo>
                  <a:lnTo>
                    <a:pt x="18034" y="691360"/>
                  </a:lnTo>
                  <a:cubicBezTo>
                    <a:pt x="8128" y="691360"/>
                    <a:pt x="0" y="682532"/>
                    <a:pt x="0" y="671770"/>
                  </a:cubicBezTo>
                  <a:lnTo>
                    <a:pt x="0" y="19592"/>
                  </a:lnTo>
                  <a:cubicBezTo>
                    <a:pt x="0" y="8830"/>
                    <a:pt x="8128" y="0"/>
                    <a:pt x="18034" y="0"/>
                  </a:cubicBezTo>
                  <a:moveTo>
                    <a:pt x="18034" y="39183"/>
                  </a:moveTo>
                  <a:lnTo>
                    <a:pt x="18034" y="19592"/>
                  </a:lnTo>
                  <a:lnTo>
                    <a:pt x="36068" y="19592"/>
                  </a:lnTo>
                  <a:lnTo>
                    <a:pt x="36068" y="671770"/>
                  </a:lnTo>
                  <a:lnTo>
                    <a:pt x="18034" y="671770"/>
                  </a:lnTo>
                  <a:lnTo>
                    <a:pt x="18034" y="652041"/>
                  </a:lnTo>
                  <a:lnTo>
                    <a:pt x="11064240" y="652041"/>
                  </a:lnTo>
                  <a:lnTo>
                    <a:pt x="11064240" y="671632"/>
                  </a:lnTo>
                  <a:lnTo>
                    <a:pt x="11046206" y="671632"/>
                  </a:lnTo>
                  <a:lnTo>
                    <a:pt x="11046206" y="19592"/>
                  </a:lnTo>
                  <a:lnTo>
                    <a:pt x="11064240" y="19592"/>
                  </a:lnTo>
                  <a:lnTo>
                    <a:pt x="11064240" y="39183"/>
                  </a:lnTo>
                  <a:lnTo>
                    <a:pt x="18034" y="391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1082287" cy="691334"/>
            </a:xfrm>
            <a:prstGeom prst="rect">
              <a:avLst/>
            </a:prstGeom>
          </p:spPr>
          <p:txBody>
            <a:bodyPr lIns="78532" tIns="78532" rIns="78532" bIns="78532" rtlCol="0" anchor="ctr"/>
            <a:lstStyle/>
            <a:p>
              <a:pPr algn="l">
                <a:lnSpc>
                  <a:spcPts val="4221"/>
                </a:lnSpc>
              </a:pPr>
              <a:r>
                <a:rPr lang="en-US" sz="3518" b="1" dirty="0">
                  <a:solidFill>
                    <a:srgbClr val="00B050"/>
                  </a:solidFill>
                  <a:latin typeface="Euclid Circular A Bold"/>
                  <a:ea typeface="Euclid Circular A Bold"/>
                  <a:cs typeface="Euclid Circular A Bold"/>
                  <a:sym typeface="Euclid Circular A Bold"/>
                </a:rPr>
                <a:t>Market Context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741864" y="349829"/>
            <a:ext cx="1585996" cy="916582"/>
            <a:chOff x="0" y="0"/>
            <a:chExt cx="1367917" cy="790550"/>
          </a:xfrm>
        </p:grpSpPr>
        <p:sp>
          <p:nvSpPr>
            <p:cNvPr id="17" name="Freeform 17" descr="A green arrows pointing to a black background  AI-generated content may be incorrect."/>
            <p:cNvSpPr/>
            <p:nvPr/>
          </p:nvSpPr>
          <p:spPr>
            <a:xfrm>
              <a:off x="0" y="0"/>
              <a:ext cx="1367917" cy="790575"/>
            </a:xfrm>
            <a:custGeom>
              <a:avLst/>
              <a:gdLst/>
              <a:ahLst/>
              <a:cxnLst/>
              <a:rect l="l" t="t" r="r" b="b"/>
              <a:pathLst>
                <a:path w="1367917" h="790575">
                  <a:moveTo>
                    <a:pt x="0" y="0"/>
                  </a:moveTo>
                  <a:lnTo>
                    <a:pt x="1367917" y="0"/>
                  </a:lnTo>
                  <a:lnTo>
                    <a:pt x="1367917" y="790575"/>
                  </a:lnTo>
                  <a:lnTo>
                    <a:pt x="0" y="790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963C6E7-A2DA-6608-A495-0AFA11D73F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8065" y="10400469"/>
            <a:ext cx="1173765" cy="6673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FDF9CF-67A4-1788-3048-05F4D860BFB9}"/>
              </a:ext>
            </a:extLst>
          </p:cNvPr>
          <p:cNvSpPr txBox="1"/>
          <p:nvPr/>
        </p:nvSpPr>
        <p:spPr>
          <a:xfrm>
            <a:off x="1731830" y="10549455"/>
            <a:ext cx="527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err="1"/>
              <a:t>Proprietary</a:t>
            </a:r>
            <a:r>
              <a:rPr lang="ro-RO" b="1" dirty="0"/>
              <a:t>. For </a:t>
            </a:r>
            <a:r>
              <a:rPr lang="ro-RO" b="1" dirty="0" err="1"/>
              <a:t>informational</a:t>
            </a:r>
            <a:r>
              <a:rPr lang="ro-RO" b="1" dirty="0"/>
              <a:t> </a:t>
            </a:r>
            <a:r>
              <a:rPr lang="ro-RO" b="1" dirty="0" err="1"/>
              <a:t>purposes</a:t>
            </a:r>
            <a:r>
              <a:rPr lang="ro-RO" b="1" dirty="0"/>
              <a:t> </a:t>
            </a:r>
            <a:r>
              <a:rPr lang="ro-RO" b="1" dirty="0" err="1"/>
              <a:t>only</a:t>
            </a:r>
            <a:r>
              <a:rPr lang="ro-RO" b="1" dirty="0"/>
              <a:t>.</a:t>
            </a:r>
            <a:endParaRPr lang="en-US" b="1" dirty="0">
              <a:latin typeface="Euclid Circular A" panose="020B05040000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8BC36-914F-7645-027E-5E9ABF7F4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4F68F14-07DC-7F92-F9CE-256061E034B4}"/>
              </a:ext>
            </a:extLst>
          </p:cNvPr>
          <p:cNvSpPr txBox="1"/>
          <p:nvPr/>
        </p:nvSpPr>
        <p:spPr>
          <a:xfrm>
            <a:off x="13657003" y="2008769"/>
            <a:ext cx="5488961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uclid Circular A" panose="020B0504000000000000"/>
              </a:rPr>
              <a:t>50%</a:t>
            </a:r>
            <a:r>
              <a:rPr kumimoji="0" lang="ro-RO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of </a:t>
            </a:r>
            <a:r>
              <a:rPr kumimoji="0" lang="ro-RO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glass</a:t>
            </a:r>
            <a:r>
              <a:rPr kumimoji="0" lang="ro-RO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o-RO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collected</a:t>
            </a:r>
            <a:r>
              <a:rPr kumimoji="0" lang="ro-RO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o-RO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is</a:t>
            </a:r>
            <a:r>
              <a:rPr kumimoji="0" lang="ro-RO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uclid Circular A" panose="020B0504000000000000"/>
              </a:rPr>
              <a:t> recycled in Romania </a:t>
            </a:r>
            <a:endParaRPr lang="ro-RO" sz="28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Euclid Circular A" panose="020B0504000000000000"/>
              </a:rPr>
              <a:t>Reduced </a:t>
            </a:r>
            <a:r>
              <a:rPr lang="ro-RO" sz="2800" dirty="0">
                <a:solidFill>
                  <a:srgbClr val="002060"/>
                </a:solidFill>
              </a:rPr>
              <a:t>g</a:t>
            </a:r>
            <a:r>
              <a:rPr lang="en-US" sz="2800" dirty="0">
                <a:solidFill>
                  <a:srgbClr val="002060"/>
                </a:solidFill>
                <a:latin typeface="Euclid Circular A" panose="020B0504000000000000"/>
              </a:rPr>
              <a:t>lass </a:t>
            </a:r>
            <a:r>
              <a:rPr lang="ro-RO" sz="2800" dirty="0">
                <a:solidFill>
                  <a:srgbClr val="002060"/>
                </a:solidFill>
              </a:rPr>
              <a:t>c</a:t>
            </a:r>
            <a:r>
              <a:rPr lang="en-US" sz="2800" dirty="0" err="1">
                <a:solidFill>
                  <a:srgbClr val="002060"/>
                </a:solidFill>
                <a:latin typeface="Euclid Circular A" panose="020B0504000000000000"/>
              </a:rPr>
              <a:t>ontainer</a:t>
            </a:r>
            <a:r>
              <a:rPr lang="en-US" sz="2800" dirty="0">
                <a:solidFill>
                  <a:srgbClr val="002060"/>
                </a:solidFill>
                <a:latin typeface="Euclid Circular A" panose="020B0504000000000000"/>
              </a:rPr>
              <a:t> Production </a:t>
            </a:r>
            <a:r>
              <a:rPr lang="ro-RO" sz="2800" dirty="0">
                <a:solidFill>
                  <a:srgbClr val="002060"/>
                </a:solidFill>
              </a:rPr>
              <a:t>c</a:t>
            </a:r>
            <a:r>
              <a:rPr lang="en-US" sz="2800" dirty="0" err="1">
                <a:solidFill>
                  <a:srgbClr val="002060"/>
                </a:solidFill>
                <a:latin typeface="Euclid Circular A" panose="020B0504000000000000"/>
              </a:rPr>
              <a:t>apacity</a:t>
            </a:r>
            <a:r>
              <a:rPr lang="en-US" sz="2800" dirty="0">
                <a:solidFill>
                  <a:srgbClr val="002060"/>
                </a:solidFill>
                <a:latin typeface="Euclid Circular A" panose="020B0504000000000000"/>
              </a:rPr>
              <a:t>: ~50–60 overall glass manufacturers, but only one major glass bottles manufacturer in Romania – BA Glass</a:t>
            </a:r>
            <a:endParaRPr lang="ro-RO" sz="28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Euclid Circular A" panose="020B0504000000000000"/>
              </a:rPr>
              <a:t>Capacity gap: Romanian recyclers absorb ~50% of DRS glass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Euclid Circular A" panose="020B0504000000000000"/>
              </a:rPr>
              <a:t>Best nearby container-glass offtake options: </a:t>
            </a:r>
            <a:r>
              <a:rPr lang="en-US" sz="2800" dirty="0" err="1">
                <a:solidFill>
                  <a:srgbClr val="002060"/>
                </a:solidFill>
                <a:latin typeface="Euclid Circular A" panose="020B0504000000000000"/>
              </a:rPr>
              <a:t>Chişinău</a:t>
            </a:r>
            <a:r>
              <a:rPr lang="en-US" sz="2800" dirty="0">
                <a:solidFill>
                  <a:srgbClr val="002060"/>
                </a:solidFill>
                <a:latin typeface="Euclid Circular A" panose="020B0504000000000000"/>
              </a:rPr>
              <a:t>, Sofia, Plovdiv, </a:t>
            </a:r>
            <a:r>
              <a:rPr lang="en-US" sz="2800" dirty="0" err="1">
                <a:solidFill>
                  <a:srgbClr val="002060"/>
                </a:solidFill>
                <a:latin typeface="Euclid Circular A" panose="020B0504000000000000"/>
              </a:rPr>
              <a:t>Orosháza</a:t>
            </a:r>
            <a:r>
              <a:rPr lang="en-US" sz="2800" dirty="0">
                <a:solidFill>
                  <a:srgbClr val="002060"/>
                </a:solidFill>
                <a:latin typeface="Euclid Circular A" panose="020B050400000000000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Euclid Circular A" panose="020B0504000000000000"/>
              </a:rPr>
              <a:t>Kaposvár</a:t>
            </a:r>
            <a:endParaRPr lang="en-US" sz="2800" dirty="0">
              <a:solidFill>
                <a:srgbClr val="002060"/>
              </a:solidFill>
              <a:latin typeface="Euclid Circular A" panose="020B050400000000000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Euclid Circular A" panose="020B0504000000000000"/>
              </a:rPr>
              <a:t>Pricing highly dependent on logistics &amp; geography </a:t>
            </a:r>
            <a:endParaRPr lang="ro-RO" sz="28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Euclid Circular A" panose="020B0504000000000000"/>
              </a:rPr>
              <a:t>Unbalanced recycler locations vs. RetuRO facilities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7636CE-01FE-7911-ED03-E017E6A3ECBB}"/>
              </a:ext>
            </a:extLst>
          </p:cNvPr>
          <p:cNvGrpSpPr/>
          <p:nvPr/>
        </p:nvGrpSpPr>
        <p:grpSpPr>
          <a:xfrm>
            <a:off x="548667" y="1461092"/>
            <a:ext cx="12906700" cy="9102305"/>
            <a:chOff x="712295" y="1023633"/>
            <a:chExt cx="5863870" cy="274445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BA0FD78-2F57-F927-A149-EAF812B3C721}"/>
                </a:ext>
              </a:extLst>
            </p:cNvPr>
            <p:cNvSpPr/>
            <p:nvPr/>
          </p:nvSpPr>
          <p:spPr>
            <a:xfrm>
              <a:off x="712295" y="1023633"/>
              <a:ext cx="5863870" cy="2743200"/>
            </a:xfrm>
            <a:prstGeom prst="roundRect">
              <a:avLst/>
            </a:prstGeom>
            <a:solidFill>
              <a:schemeClr val="bg1"/>
            </a:solidFill>
            <a:ln w="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t" anchorCtr="0">
              <a:noAutofit/>
            </a:bodyPr>
            <a:lstStyle/>
            <a:p>
              <a:pPr algn="ctr"/>
              <a:endParaRPr lang="en-US" sz="3298">
                <a:latin typeface="Euclid Circular A" panose="020B0504000000000000"/>
              </a:endParaRPr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8F9AEE44-85B4-D326-549A-3B603D4677B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67753049"/>
                </p:ext>
              </p:extLst>
            </p:nvPr>
          </p:nvGraphicFramePr>
          <p:xfrm>
            <a:off x="1008993" y="1024888"/>
            <a:ext cx="5203917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75B8C8D-D876-BBFC-C2A0-C274E709344A}"/>
                </a:ext>
              </a:extLst>
            </p:cNvPr>
            <p:cNvCxnSpPr/>
            <p:nvPr/>
          </p:nvCxnSpPr>
          <p:spPr>
            <a:xfrm>
              <a:off x="1100602" y="1653436"/>
              <a:ext cx="5112308" cy="0"/>
            </a:xfrm>
            <a:prstGeom prst="straightConnector1">
              <a:avLst/>
            </a:prstGeom>
            <a:ln w="127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23307ED-A16D-8DB3-779A-67B76DDC831D}"/>
              </a:ext>
            </a:extLst>
          </p:cNvPr>
          <p:cNvSpPr txBox="1"/>
          <p:nvPr/>
        </p:nvSpPr>
        <p:spPr>
          <a:xfrm>
            <a:off x="13285533" y="10176185"/>
            <a:ext cx="3697486" cy="32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4" dirty="0">
                <a:solidFill>
                  <a:srgbClr val="002060"/>
                </a:solidFill>
                <a:latin typeface="Euclid Circular A" panose="020B0504000000000000"/>
              </a:rPr>
              <a:t>Source: RetuRO internal</a:t>
            </a:r>
          </a:p>
        </p:txBody>
      </p:sp>
      <p:sp>
        <p:nvSpPr>
          <p:cNvPr id="29" name="AutoShape 12">
            <a:extLst>
              <a:ext uri="{FF2B5EF4-FFF2-40B4-BE49-F238E27FC236}">
                <a16:creationId xmlns:a16="http://schemas.microsoft.com/office/drawing/2014/main" id="{12B00F0D-8D41-6554-294E-29BEACF440D0}"/>
              </a:ext>
            </a:extLst>
          </p:cNvPr>
          <p:cNvSpPr/>
          <p:nvPr/>
        </p:nvSpPr>
        <p:spPr>
          <a:xfrm rot="16019">
            <a:off x="4145318" y="1230876"/>
            <a:ext cx="13477266" cy="0"/>
          </a:xfrm>
          <a:prstGeom prst="line">
            <a:avLst/>
          </a:prstGeom>
          <a:ln w="38100" cap="rnd">
            <a:solidFill>
              <a:srgbClr val="00B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Euclid Circular A" panose="020B0504000000000000"/>
            </a:endParaRPr>
          </a:p>
        </p:txBody>
      </p:sp>
      <p:grpSp>
        <p:nvGrpSpPr>
          <p:cNvPr id="30" name="Group 13">
            <a:extLst>
              <a:ext uri="{FF2B5EF4-FFF2-40B4-BE49-F238E27FC236}">
                <a16:creationId xmlns:a16="http://schemas.microsoft.com/office/drawing/2014/main" id="{BF1852D2-FC24-5E3F-B156-05F179432605}"/>
              </a:ext>
            </a:extLst>
          </p:cNvPr>
          <p:cNvGrpSpPr/>
          <p:nvPr/>
        </p:nvGrpSpPr>
        <p:grpSpPr>
          <a:xfrm>
            <a:off x="4534123" y="357573"/>
            <a:ext cx="12849067" cy="801550"/>
            <a:chOff x="0" y="0"/>
            <a:chExt cx="11082287" cy="691334"/>
          </a:xfrm>
        </p:grpSpPr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BD742AFE-3A6F-FF0E-5DC8-FBAA46DCA91D}"/>
                </a:ext>
              </a:extLst>
            </p:cNvPr>
            <p:cNvSpPr/>
            <p:nvPr/>
          </p:nvSpPr>
          <p:spPr>
            <a:xfrm>
              <a:off x="0" y="0"/>
              <a:ext cx="11082274" cy="691360"/>
            </a:xfrm>
            <a:custGeom>
              <a:avLst/>
              <a:gdLst/>
              <a:ahLst/>
              <a:cxnLst/>
              <a:rect l="l" t="t" r="r" b="b"/>
              <a:pathLst>
                <a:path w="11082274" h="691360">
                  <a:moveTo>
                    <a:pt x="18034" y="0"/>
                  </a:moveTo>
                  <a:lnTo>
                    <a:pt x="11064240" y="0"/>
                  </a:lnTo>
                  <a:cubicBezTo>
                    <a:pt x="11074273" y="0"/>
                    <a:pt x="11082274" y="8830"/>
                    <a:pt x="11082274" y="19592"/>
                  </a:cubicBezTo>
                  <a:lnTo>
                    <a:pt x="11082274" y="671770"/>
                  </a:lnTo>
                  <a:cubicBezTo>
                    <a:pt x="11082274" y="682670"/>
                    <a:pt x="11074147" y="691360"/>
                    <a:pt x="11064240" y="691360"/>
                  </a:cubicBezTo>
                  <a:lnTo>
                    <a:pt x="18034" y="691360"/>
                  </a:lnTo>
                  <a:cubicBezTo>
                    <a:pt x="8128" y="691360"/>
                    <a:pt x="0" y="682532"/>
                    <a:pt x="0" y="671770"/>
                  </a:cubicBezTo>
                  <a:lnTo>
                    <a:pt x="0" y="19592"/>
                  </a:lnTo>
                  <a:cubicBezTo>
                    <a:pt x="0" y="8830"/>
                    <a:pt x="8128" y="0"/>
                    <a:pt x="18034" y="0"/>
                  </a:cubicBezTo>
                  <a:moveTo>
                    <a:pt x="18034" y="39183"/>
                  </a:moveTo>
                  <a:lnTo>
                    <a:pt x="18034" y="19592"/>
                  </a:lnTo>
                  <a:lnTo>
                    <a:pt x="36068" y="19592"/>
                  </a:lnTo>
                  <a:lnTo>
                    <a:pt x="36068" y="671770"/>
                  </a:lnTo>
                  <a:lnTo>
                    <a:pt x="18034" y="671770"/>
                  </a:lnTo>
                  <a:lnTo>
                    <a:pt x="18034" y="652041"/>
                  </a:lnTo>
                  <a:lnTo>
                    <a:pt x="11064240" y="652041"/>
                  </a:lnTo>
                  <a:lnTo>
                    <a:pt x="11064240" y="671632"/>
                  </a:lnTo>
                  <a:lnTo>
                    <a:pt x="11046206" y="671632"/>
                  </a:lnTo>
                  <a:lnTo>
                    <a:pt x="11046206" y="19592"/>
                  </a:lnTo>
                  <a:lnTo>
                    <a:pt x="11064240" y="19592"/>
                  </a:lnTo>
                  <a:lnTo>
                    <a:pt x="11064240" y="39183"/>
                  </a:lnTo>
                  <a:lnTo>
                    <a:pt x="18034" y="391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Euclid Circular A" panose="020B0504000000000000"/>
              </a:endParaRPr>
            </a:p>
          </p:txBody>
        </p:sp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3D969F5F-E513-8D7F-EAA3-13891FB44DD2}"/>
                </a:ext>
              </a:extLst>
            </p:cNvPr>
            <p:cNvSpPr txBox="1"/>
            <p:nvPr/>
          </p:nvSpPr>
          <p:spPr>
            <a:xfrm>
              <a:off x="0" y="0"/>
              <a:ext cx="11082287" cy="691334"/>
            </a:xfrm>
            <a:prstGeom prst="rect">
              <a:avLst/>
            </a:prstGeom>
          </p:spPr>
          <p:txBody>
            <a:bodyPr lIns="78532" tIns="78532" rIns="78532" bIns="78532" rtlCol="0" anchor="ctr"/>
            <a:lstStyle/>
            <a:p>
              <a:pPr algn="l">
                <a:lnSpc>
                  <a:spcPts val="4221"/>
                </a:lnSpc>
              </a:pPr>
              <a:r>
                <a:rPr lang="en-US" sz="3518" b="1" dirty="0">
                  <a:solidFill>
                    <a:srgbClr val="00B050"/>
                  </a:solidFill>
                  <a:latin typeface="Euclid Circular A" panose="020B0504000000000000"/>
                  <a:ea typeface="Euclid Circular A Bold"/>
                  <a:cs typeface="Euclid Circular A Bold"/>
                  <a:sym typeface="Euclid Circular A Bold"/>
                </a:rPr>
                <a:t>Market Context</a:t>
              </a:r>
            </a:p>
          </p:txBody>
        </p:sp>
      </p:grpSp>
      <p:grpSp>
        <p:nvGrpSpPr>
          <p:cNvPr id="33" name="Group 16">
            <a:extLst>
              <a:ext uri="{FF2B5EF4-FFF2-40B4-BE49-F238E27FC236}">
                <a16:creationId xmlns:a16="http://schemas.microsoft.com/office/drawing/2014/main" id="{52501136-2AEB-4017-EEE6-645F2A989276}"/>
              </a:ext>
            </a:extLst>
          </p:cNvPr>
          <p:cNvGrpSpPr/>
          <p:nvPr/>
        </p:nvGrpSpPr>
        <p:grpSpPr>
          <a:xfrm>
            <a:off x="2741864" y="349829"/>
            <a:ext cx="1585996" cy="916582"/>
            <a:chOff x="0" y="0"/>
            <a:chExt cx="1367917" cy="790550"/>
          </a:xfrm>
        </p:grpSpPr>
        <p:sp>
          <p:nvSpPr>
            <p:cNvPr id="34" name="Freeform 17" descr="A green arrows pointing to a black background  AI-generated content may be incorrect.">
              <a:extLst>
                <a:ext uri="{FF2B5EF4-FFF2-40B4-BE49-F238E27FC236}">
                  <a16:creationId xmlns:a16="http://schemas.microsoft.com/office/drawing/2014/main" id="{DB50E199-4464-787D-8D75-A9D8F2AA4728}"/>
                </a:ext>
              </a:extLst>
            </p:cNvPr>
            <p:cNvSpPr/>
            <p:nvPr/>
          </p:nvSpPr>
          <p:spPr>
            <a:xfrm>
              <a:off x="0" y="0"/>
              <a:ext cx="1367917" cy="790575"/>
            </a:xfrm>
            <a:custGeom>
              <a:avLst/>
              <a:gdLst/>
              <a:ahLst/>
              <a:cxnLst/>
              <a:rect l="l" t="t" r="r" b="b"/>
              <a:pathLst>
                <a:path w="1367917" h="790575">
                  <a:moveTo>
                    <a:pt x="0" y="0"/>
                  </a:moveTo>
                  <a:lnTo>
                    <a:pt x="1367917" y="0"/>
                  </a:lnTo>
                  <a:lnTo>
                    <a:pt x="1367917" y="790575"/>
                  </a:lnTo>
                  <a:lnTo>
                    <a:pt x="0" y="790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3"/>
              </a:stretch>
            </a:blipFill>
          </p:spPr>
          <p:txBody>
            <a:bodyPr/>
            <a:lstStyle/>
            <a:p>
              <a:endParaRPr lang="en-US">
                <a:latin typeface="Euclid Circular A" panose="020B050400000000000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36A8902-3DE4-BF0A-323D-B90960B2A2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8065" y="10400469"/>
            <a:ext cx="1173765" cy="667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FFA9E1-A063-E068-5A67-D3E5E7EF347D}"/>
              </a:ext>
            </a:extLst>
          </p:cNvPr>
          <p:cNvSpPr txBox="1"/>
          <p:nvPr/>
        </p:nvSpPr>
        <p:spPr>
          <a:xfrm>
            <a:off x="1731830" y="10549455"/>
            <a:ext cx="527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err="1"/>
              <a:t>Proprietary</a:t>
            </a:r>
            <a:r>
              <a:rPr lang="ro-RO" b="1" dirty="0"/>
              <a:t>. For </a:t>
            </a:r>
            <a:r>
              <a:rPr lang="ro-RO" b="1" dirty="0" err="1"/>
              <a:t>informational</a:t>
            </a:r>
            <a:r>
              <a:rPr lang="ro-RO" b="1" dirty="0"/>
              <a:t> </a:t>
            </a:r>
            <a:r>
              <a:rPr lang="ro-RO" b="1" dirty="0" err="1"/>
              <a:t>purposes</a:t>
            </a:r>
            <a:r>
              <a:rPr lang="ro-RO" b="1" dirty="0"/>
              <a:t> </a:t>
            </a:r>
            <a:r>
              <a:rPr lang="ro-RO" b="1" dirty="0" err="1"/>
              <a:t>only</a:t>
            </a:r>
            <a:r>
              <a:rPr lang="ro-RO" b="1" dirty="0"/>
              <a:t>.</a:t>
            </a:r>
            <a:endParaRPr lang="en-US" b="1" dirty="0">
              <a:latin typeface="Euclid Circular A" panose="020B05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585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D66ACEE8-DA26-4F1F-B353-2327BC1FFB53}"/>
              </a:ext>
            </a:extLst>
          </p:cNvPr>
          <p:cNvSpPr/>
          <p:nvPr/>
        </p:nvSpPr>
        <p:spPr>
          <a:xfrm>
            <a:off x="1165393" y="779266"/>
            <a:ext cx="14525457" cy="118680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>
              <a:solidFill>
                <a:schemeClr val="tx1"/>
              </a:solidFill>
              <a:latin typeface="Euclid Circular A" panose="020B050400000000000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514820" y="2432016"/>
            <a:ext cx="11267029" cy="7746082"/>
          </a:xfrm>
          <a:custGeom>
            <a:avLst/>
            <a:gdLst/>
            <a:ahLst/>
            <a:cxnLst/>
            <a:rect l="l" t="t" r="r" b="b"/>
            <a:pathLst>
              <a:path w="10249224" h="7046341">
                <a:moveTo>
                  <a:pt x="0" y="0"/>
                </a:moveTo>
                <a:lnTo>
                  <a:pt x="10249224" y="0"/>
                </a:lnTo>
                <a:lnTo>
                  <a:pt x="10249224" y="7046341"/>
                </a:lnTo>
                <a:lnTo>
                  <a:pt x="0" y="70463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>
              <a:latin typeface="Euclid Circular A" panose="020B0504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19480" y="2922226"/>
            <a:ext cx="5401855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77"/>
              </a:lnSpc>
            </a:pPr>
            <a:r>
              <a:rPr lang="en-US" sz="2800" b="1" spc="-54" dirty="0">
                <a:solidFill>
                  <a:srgbClr val="3AAE6F"/>
                </a:solidFill>
                <a:latin typeface="Euclid Circular A" panose="020B0504000000000000"/>
                <a:ea typeface="Euclid Circular A" panose="020B0504000000000000"/>
                <a:cs typeface="Arial" panose="020B0604020202020204" pitchFamily="34" charset="0"/>
                <a:sym typeface="Euclid Circular A"/>
              </a:rPr>
              <a:t>7 regional counting and sorting </a:t>
            </a:r>
            <a:r>
              <a:rPr lang="en-US" sz="2800" b="1" spc="-54" dirty="0" err="1">
                <a:solidFill>
                  <a:srgbClr val="3AAE6F"/>
                </a:solidFill>
                <a:latin typeface="Euclid Circular A" panose="020B0504000000000000"/>
                <a:ea typeface="Euclid Circular A" panose="020B0504000000000000"/>
                <a:cs typeface="Arial" panose="020B0604020202020204" pitchFamily="34" charset="0"/>
                <a:sym typeface="Euclid Circular A"/>
              </a:rPr>
              <a:t>centres</a:t>
            </a:r>
            <a:r>
              <a:rPr lang="en-US" sz="2800" b="1" spc="-54" dirty="0">
                <a:solidFill>
                  <a:srgbClr val="3AAE6F"/>
                </a:solidFill>
                <a:latin typeface="Euclid Circular A" panose="020B0504000000000000"/>
                <a:ea typeface="Euclid Circular A" panose="020B0504000000000000"/>
                <a:cs typeface="Arial" panose="020B0604020202020204" pitchFamily="34" charset="0"/>
                <a:sym typeface="Euclid Circular A"/>
              </a:rPr>
              <a:t> </a:t>
            </a:r>
            <a:r>
              <a:rPr lang="en-US" sz="2800" spc="-54" dirty="0">
                <a:solidFill>
                  <a:srgbClr val="000000"/>
                </a:solidFill>
                <a:latin typeface="Euclid Circular A" panose="020B0504000000000000"/>
                <a:ea typeface="Euclid Circular A" panose="020B0504000000000000"/>
                <a:cs typeface="Arial" panose="020B0604020202020204" pitchFamily="34" charset="0"/>
                <a:sym typeface="Euclid Circular A"/>
              </a:rPr>
              <a:t>opened </a:t>
            </a:r>
            <a:r>
              <a:rPr lang="ro-RO" sz="2800" spc="-54" dirty="0" err="1">
                <a:solidFill>
                  <a:srgbClr val="000000"/>
                </a:solidFill>
                <a:latin typeface="Arial" panose="020B0604020202020204" pitchFamily="34" charset="0"/>
                <a:ea typeface="Euclid Circular A"/>
                <a:cs typeface="Arial" panose="020B0604020202020204" pitchFamily="34" charset="0"/>
                <a:sym typeface="Euclid Circular A"/>
              </a:rPr>
              <a:t>by</a:t>
            </a:r>
            <a:r>
              <a:rPr lang="ro-RO" sz="2800" spc="-54" dirty="0">
                <a:solidFill>
                  <a:srgbClr val="000000"/>
                </a:solidFill>
                <a:latin typeface="Arial" panose="020B0604020202020204" pitchFamily="34" charset="0"/>
                <a:ea typeface="Euclid Circular A"/>
                <a:cs typeface="Arial" panose="020B0604020202020204" pitchFamily="34" charset="0"/>
                <a:sym typeface="Euclid Circular A"/>
              </a:rPr>
              <a:t> </a:t>
            </a:r>
            <a:r>
              <a:rPr lang="ro-RO" sz="2800" spc="-54" dirty="0" err="1">
                <a:solidFill>
                  <a:srgbClr val="000000"/>
                </a:solidFill>
                <a:latin typeface="Arial" panose="020B0604020202020204" pitchFamily="34" charset="0"/>
                <a:ea typeface="Euclid Circular A"/>
                <a:cs typeface="Arial" panose="020B0604020202020204" pitchFamily="34" charset="0"/>
                <a:sym typeface="Euclid Circular A"/>
              </a:rPr>
              <a:t>the</a:t>
            </a:r>
            <a:r>
              <a:rPr lang="ro-RO" sz="2800" spc="-54" dirty="0">
                <a:solidFill>
                  <a:srgbClr val="000000"/>
                </a:solidFill>
                <a:latin typeface="Arial" panose="020B0604020202020204" pitchFamily="34" charset="0"/>
                <a:ea typeface="Euclid Circular A"/>
                <a:cs typeface="Arial" panose="020B0604020202020204" pitchFamily="34" charset="0"/>
                <a:sym typeface="Euclid Circular A"/>
              </a:rPr>
              <a:t> </a:t>
            </a:r>
            <a:r>
              <a:rPr lang="ro-RO" sz="2800" spc="-54" dirty="0" err="1">
                <a:solidFill>
                  <a:srgbClr val="000000"/>
                </a:solidFill>
                <a:latin typeface="Arial" panose="020B0604020202020204" pitchFamily="34" charset="0"/>
                <a:ea typeface="Euclid Circular A"/>
                <a:cs typeface="Arial" panose="020B0604020202020204" pitchFamily="34" charset="0"/>
                <a:sym typeface="Euclid Circular A"/>
              </a:rPr>
              <a:t>end</a:t>
            </a:r>
            <a:r>
              <a:rPr lang="ro-RO" sz="2800" spc="-54" dirty="0">
                <a:solidFill>
                  <a:srgbClr val="000000"/>
                </a:solidFill>
                <a:latin typeface="Arial" panose="020B0604020202020204" pitchFamily="34" charset="0"/>
                <a:ea typeface="Euclid Circular A"/>
                <a:cs typeface="Arial" panose="020B0604020202020204" pitchFamily="34" charset="0"/>
                <a:sym typeface="Euclid Circular A"/>
              </a:rPr>
              <a:t> of </a:t>
            </a:r>
            <a:r>
              <a:rPr lang="ro-RO" sz="2800" spc="-54" dirty="0" err="1">
                <a:solidFill>
                  <a:srgbClr val="000000"/>
                </a:solidFill>
                <a:latin typeface="Arial" panose="020B0604020202020204" pitchFamily="34" charset="0"/>
                <a:ea typeface="Euclid Circular A"/>
                <a:cs typeface="Arial" panose="020B0604020202020204" pitchFamily="34" charset="0"/>
                <a:sym typeface="Euclid Circular A"/>
              </a:rPr>
              <a:t>the</a:t>
            </a:r>
            <a:r>
              <a:rPr lang="ro-RO" sz="2800" spc="-54" dirty="0">
                <a:solidFill>
                  <a:srgbClr val="000000"/>
                </a:solidFill>
                <a:latin typeface="Arial" panose="020B0604020202020204" pitchFamily="34" charset="0"/>
                <a:ea typeface="Euclid Circular A"/>
                <a:cs typeface="Arial" panose="020B0604020202020204" pitchFamily="34" charset="0"/>
                <a:sym typeface="Euclid Circular A"/>
              </a:rPr>
              <a:t> </a:t>
            </a:r>
            <a:r>
              <a:rPr lang="en-US" sz="2800" spc="-54" dirty="0">
                <a:solidFill>
                  <a:srgbClr val="000000"/>
                </a:solidFill>
                <a:latin typeface="Euclid Circular A" panose="020B0504000000000000"/>
                <a:ea typeface="Euclid Circular A" panose="020B0504000000000000"/>
                <a:cs typeface="Arial" panose="020B0604020202020204" pitchFamily="34" charset="0"/>
                <a:sym typeface="Euclid Circular A"/>
              </a:rPr>
              <a:t>the first full year </a:t>
            </a:r>
            <a:r>
              <a:rPr lang="ro-RO" sz="2800" spc="-54" dirty="0">
                <a:solidFill>
                  <a:srgbClr val="000000"/>
                </a:solidFill>
                <a:latin typeface="Arial" panose="020B0604020202020204" pitchFamily="34" charset="0"/>
                <a:ea typeface="Euclid Circular A"/>
                <a:cs typeface="Arial" panose="020B0604020202020204" pitchFamily="34" charset="0"/>
                <a:sym typeface="Euclid Circular A"/>
              </a:rPr>
              <a:t>of </a:t>
            </a:r>
            <a:r>
              <a:rPr lang="ro-RO" sz="2800" spc="-54" dirty="0" err="1">
                <a:solidFill>
                  <a:srgbClr val="000000"/>
                </a:solidFill>
                <a:latin typeface="Arial" panose="020B0604020202020204" pitchFamily="34" charset="0"/>
                <a:ea typeface="Euclid Circular A"/>
                <a:cs typeface="Arial" panose="020B0604020202020204" pitchFamily="34" charset="0"/>
                <a:sym typeface="Euclid Circular A"/>
              </a:rPr>
              <a:t>operation</a:t>
            </a:r>
            <a:endParaRPr lang="en-US" sz="2800" spc="-54" dirty="0">
              <a:solidFill>
                <a:srgbClr val="000000"/>
              </a:solidFill>
              <a:latin typeface="Euclid Circular A" panose="020B0504000000000000"/>
              <a:ea typeface="Euclid Circular A" panose="020B0504000000000000"/>
              <a:cs typeface="Arial" panose="020B0604020202020204" pitchFamily="34" charset="0"/>
              <a:sym typeface="Euclid Circular 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65250" y="856005"/>
            <a:ext cx="13868400" cy="89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7"/>
              </a:lnSpc>
              <a:spcBef>
                <a:spcPct val="0"/>
              </a:spcBef>
            </a:pPr>
            <a:r>
              <a:rPr lang="en-US" sz="4400" b="1" spc="-167">
                <a:solidFill>
                  <a:srgbClr val="FCDB29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We have </a:t>
            </a:r>
            <a:r>
              <a:rPr lang="en-US" sz="4400" b="1" spc="-167" dirty="0">
                <a:solidFill>
                  <a:srgbClr val="FCDB29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built the infrastructure to support the system : 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2554CDD-5622-821B-D4D2-8240FE377D34}"/>
              </a:ext>
            </a:extLst>
          </p:cNvPr>
          <p:cNvSpPr txBox="1"/>
          <p:nvPr/>
        </p:nvSpPr>
        <p:spPr>
          <a:xfrm>
            <a:off x="2319480" y="4716542"/>
            <a:ext cx="540185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77"/>
              </a:lnSpc>
            </a:pPr>
            <a:r>
              <a:rPr lang="en-US" sz="2800" b="1" spc="-54" dirty="0">
                <a:solidFill>
                  <a:srgbClr val="3AAE6F"/>
                </a:solidFill>
                <a:latin typeface="Euclid Circular A" panose="020B0504000000000000"/>
                <a:ea typeface="Euclid Circular A" panose="020B0504000000000000"/>
                <a:cs typeface="Arial" panose="020B0604020202020204" pitchFamily="34" charset="0"/>
                <a:sym typeface="Euclid Circular A"/>
              </a:rPr>
              <a:t>9 </a:t>
            </a:r>
            <a:r>
              <a:rPr lang="ro-RO" sz="2800" b="1" spc="-54" dirty="0">
                <a:solidFill>
                  <a:srgbClr val="3AAE6F"/>
                </a:solidFill>
                <a:latin typeface="Arial" panose="020B0604020202020204" pitchFamily="34" charset="0"/>
                <a:ea typeface="Euclid Circular A"/>
                <a:cs typeface="Arial" panose="020B0604020202020204" pitchFamily="34" charset="0"/>
                <a:sym typeface="Euclid Circular A"/>
              </a:rPr>
              <a:t>total </a:t>
            </a:r>
            <a:r>
              <a:rPr lang="en-US" sz="2800" b="1" spc="-54" dirty="0">
                <a:solidFill>
                  <a:srgbClr val="3AAE6F"/>
                </a:solidFill>
                <a:latin typeface="Euclid Circular A" panose="020B0504000000000000"/>
                <a:ea typeface="Euclid Circular A" panose="020B0504000000000000"/>
                <a:cs typeface="Arial" panose="020B0604020202020204" pitchFamily="34" charset="0"/>
                <a:sym typeface="Euclid Circular A"/>
              </a:rPr>
              <a:t>regional counting and sorting </a:t>
            </a:r>
            <a:r>
              <a:rPr lang="en-US" sz="2800" b="1" spc="-54" dirty="0" err="1">
                <a:solidFill>
                  <a:srgbClr val="3AAE6F"/>
                </a:solidFill>
                <a:latin typeface="Euclid Circular A" panose="020B0504000000000000"/>
                <a:ea typeface="Euclid Circular A" panose="020B0504000000000000"/>
                <a:cs typeface="Arial" panose="020B0604020202020204" pitchFamily="34" charset="0"/>
                <a:sym typeface="Euclid Circular A"/>
              </a:rPr>
              <a:t>centres</a:t>
            </a:r>
            <a:r>
              <a:rPr lang="en-US" sz="2800" spc="-54" dirty="0">
                <a:solidFill>
                  <a:srgbClr val="000000"/>
                </a:solidFill>
                <a:latin typeface="Euclid Circular A" panose="020B0504000000000000"/>
                <a:ea typeface="Euclid Circular A" panose="020B0504000000000000"/>
                <a:cs typeface="Arial" panose="020B0604020202020204" pitchFamily="34" charset="0"/>
                <a:sym typeface="Euclid Circular A"/>
              </a:rPr>
              <a:t> in the RetuRO ecosystem</a:t>
            </a:r>
            <a:endParaRPr lang="en-US" sz="2800" b="1" spc="-54" dirty="0">
              <a:solidFill>
                <a:srgbClr val="000000"/>
              </a:solidFill>
              <a:latin typeface="Euclid Circular A" panose="020B0504000000000000"/>
              <a:ea typeface="Euclid Circular A" panose="020B0504000000000000"/>
              <a:cs typeface="Arial" panose="020B0604020202020204" pitchFamily="34" charset="0"/>
              <a:sym typeface="Euclid Circular A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5E67875-62DC-EED6-973A-E831E7D560A9}"/>
              </a:ext>
            </a:extLst>
          </p:cNvPr>
          <p:cNvSpPr txBox="1"/>
          <p:nvPr/>
        </p:nvSpPr>
        <p:spPr>
          <a:xfrm>
            <a:off x="2269024" y="6425214"/>
            <a:ext cx="54864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77"/>
              </a:lnSpc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3AAE6F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800 green jobs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created with</a:t>
            </a:r>
            <a:r>
              <a:rPr kumimoji="0" lang="en-GB" sz="2800" b="0" i="0" u="none" strike="noStrike" kern="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the</a:t>
            </a:r>
            <a:r>
              <a:rPr kumimoji="0" lang="en-GB" sz="2800" b="0" i="0" u="none" strike="noStrike" kern="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7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centers</a:t>
            </a:r>
            <a:r>
              <a:rPr kumimoji="0" lang="en-GB" sz="2800" b="0" i="0" u="none" strike="noStrike" kern="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&amp;</a:t>
            </a:r>
            <a:r>
              <a:rPr kumimoji="0" lang="en-GB" sz="2800" b="0" i="0" u="none" strike="noStrike" kern="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HQ,</a:t>
            </a:r>
            <a:r>
              <a:rPr kumimoji="0" lang="en-GB" sz="2800" b="0" i="0" u="none" strike="noStrike" kern="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from</a:t>
            </a:r>
            <a:r>
              <a:rPr kumimoji="0" lang="en-GB" sz="2800" b="0" i="0" u="none" strike="noStrike" kern="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39AD6F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only</a:t>
            </a:r>
            <a:r>
              <a:rPr kumimoji="0" lang="en-GB" sz="2800" b="1" i="0" u="none" strike="noStrike" kern="0" cap="none" spc="-114" normalizeH="0" baseline="0" noProof="0" dirty="0">
                <a:ln>
                  <a:noFill/>
                </a:ln>
                <a:solidFill>
                  <a:srgbClr val="39AD6F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0" cap="none" spc="-50" normalizeH="0" baseline="0" noProof="0" dirty="0">
                <a:ln>
                  <a:noFill/>
                </a:ln>
                <a:solidFill>
                  <a:srgbClr val="3AAE6F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4</a:t>
            </a:r>
            <a:r>
              <a:rPr kumimoji="0" lang="en-GB" sz="28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employees</a:t>
            </a:r>
            <a:r>
              <a:rPr kumimoji="0" lang="en-GB" sz="2800" b="0" i="0" u="none" strike="noStrike" kern="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in</a:t>
            </a:r>
            <a:r>
              <a:rPr kumimoji="0" lang="en-GB" sz="28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January</a:t>
            </a:r>
            <a:r>
              <a:rPr kumimoji="0" lang="en-GB" sz="2800" b="0" i="0" u="none" strike="noStrike" kern="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/>
                <a:cs typeface="Arial" panose="020B0604020202020204" pitchFamily="34" charset="0"/>
              </a:rPr>
              <a:t>2023</a:t>
            </a:r>
            <a:endParaRPr lang="en-US" sz="2731" spc="-54" dirty="0">
              <a:solidFill>
                <a:srgbClr val="000000"/>
              </a:solidFill>
              <a:latin typeface="Euclid Circular A" panose="020B0504000000000000"/>
              <a:ea typeface="Euclid Circular A" panose="020B0504000000000000"/>
              <a:cs typeface="Euclid Circular A" panose="020B0504000000000000"/>
              <a:sym typeface="Euclid Circular A"/>
            </a:endParaRP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0BDE26AA-E001-B642-304F-613C6F6D4C6E}"/>
              </a:ext>
            </a:extLst>
          </p:cNvPr>
          <p:cNvSpPr/>
          <p:nvPr/>
        </p:nvSpPr>
        <p:spPr>
          <a:xfrm>
            <a:off x="459292" y="8579367"/>
            <a:ext cx="9592758" cy="144535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>
              <a:solidFill>
                <a:schemeClr val="tx1"/>
              </a:solidFill>
              <a:latin typeface="Euclid Circular A" panose="020B050400000000000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C9AFF943-E75E-9C90-CDA1-196312E72EB6}"/>
              </a:ext>
            </a:extLst>
          </p:cNvPr>
          <p:cNvSpPr txBox="1"/>
          <p:nvPr/>
        </p:nvSpPr>
        <p:spPr>
          <a:xfrm>
            <a:off x="966492" y="8734823"/>
            <a:ext cx="5410200" cy="1200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107"/>
              </a:lnSpc>
            </a:pPr>
            <a:r>
              <a:rPr lang="en-US" sz="9600" b="1" dirty="0">
                <a:solidFill>
                  <a:srgbClr val="39AE7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~</a:t>
            </a:r>
            <a:r>
              <a:rPr lang="en-US" sz="9107" b="1" spc="-273" dirty="0">
                <a:solidFill>
                  <a:srgbClr val="39AE7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90 </a:t>
            </a:r>
            <a:r>
              <a:rPr lang="en-US" sz="9107" b="1" spc="-273" dirty="0" err="1">
                <a:solidFill>
                  <a:srgbClr val="39AE7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mln</a:t>
            </a:r>
            <a:r>
              <a:rPr lang="en-US" sz="9107" b="1" spc="-273" dirty="0">
                <a:solidFill>
                  <a:srgbClr val="39AE7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 </a:t>
            </a:r>
            <a:r>
              <a:rPr lang="en-GB" sz="9600" b="1" i="0" dirty="0">
                <a:solidFill>
                  <a:srgbClr val="3AAE6F"/>
                </a:solidFill>
                <a:effectLst/>
                <a:latin typeface="Euclid Circular A" panose="020B0504000000000000"/>
              </a:rPr>
              <a:t>€</a:t>
            </a:r>
            <a:r>
              <a:rPr lang="en-US" sz="9107" b="1" spc="-273" dirty="0">
                <a:solidFill>
                  <a:srgbClr val="39AE70"/>
                </a:solidFill>
                <a:latin typeface="Euclid Circular A" panose="020B0504000000000000"/>
                <a:ea typeface="Euclid Circular A Bold"/>
                <a:cs typeface="Euclid Circular A Bold"/>
                <a:sym typeface="Euclid Circular A Bold"/>
              </a:rPr>
              <a:t>  </a:t>
            </a:r>
          </a:p>
        </p:txBody>
      </p:sp>
      <p:pic>
        <p:nvPicPr>
          <p:cNvPr id="16" name="object 17">
            <a:extLst>
              <a:ext uri="{FF2B5EF4-FFF2-40B4-BE49-F238E27FC236}">
                <a16:creationId xmlns:a16="http://schemas.microsoft.com/office/drawing/2014/main" id="{69519F9A-919D-9C8D-0485-9FA130DCD80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1132" y="3073274"/>
            <a:ext cx="822284" cy="86788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E494D-F0A9-06F2-1905-4FB861FCC67E}"/>
              </a:ext>
            </a:extLst>
          </p:cNvPr>
          <p:cNvGrpSpPr/>
          <p:nvPr/>
        </p:nvGrpSpPr>
        <p:grpSpPr>
          <a:xfrm>
            <a:off x="771525" y="4825737"/>
            <a:ext cx="1187449" cy="1008295"/>
            <a:chOff x="1003342" y="4687048"/>
            <a:chExt cx="1187449" cy="1008295"/>
          </a:xfrm>
        </p:grpSpPr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69E85CA0-03BA-D8E6-5936-4AE665B2B6E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3342" y="4687048"/>
              <a:ext cx="657166" cy="677229"/>
            </a:xfrm>
            <a:prstGeom prst="rect">
              <a:avLst/>
            </a:prstGeom>
          </p:spPr>
        </p:pic>
        <p:pic>
          <p:nvPicPr>
            <p:cNvPr id="18" name="object 16">
              <a:extLst>
                <a:ext uri="{FF2B5EF4-FFF2-40B4-BE49-F238E27FC236}">
                  <a16:creationId xmlns:a16="http://schemas.microsoft.com/office/drawing/2014/main" id="{EC68D947-77DD-3923-8234-619C6AFC1DD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5508" y="5018114"/>
              <a:ext cx="657166" cy="677229"/>
            </a:xfrm>
            <a:prstGeom prst="rect">
              <a:avLst/>
            </a:prstGeom>
          </p:spPr>
        </p:pic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22D53A3C-4DBE-31BF-4B81-956F59601F2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3625" y="4716866"/>
              <a:ext cx="657166" cy="677229"/>
            </a:xfrm>
            <a:prstGeom prst="rect">
              <a:avLst/>
            </a:prstGeom>
          </p:spPr>
        </p:pic>
      </p:grpSp>
      <p:pic>
        <p:nvPicPr>
          <p:cNvPr id="23" name="Picture 22" descr="A cartoon of a person reading a newspaper&#10;&#10;AI-generated content may be incorrect.">
            <a:extLst>
              <a:ext uri="{FF2B5EF4-FFF2-40B4-BE49-F238E27FC236}">
                <a16:creationId xmlns:a16="http://schemas.microsoft.com/office/drawing/2014/main" id="{155A60F9-AB61-3CCA-95EB-CAEC57E8AE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3" y="6558818"/>
            <a:ext cx="1268593" cy="1135974"/>
          </a:xfrm>
          <a:prstGeom prst="rect">
            <a:avLst/>
          </a:prstGeom>
        </p:spPr>
      </p:pic>
      <p:sp>
        <p:nvSpPr>
          <p:cNvPr id="24" name="TextBox 6">
            <a:extLst>
              <a:ext uri="{FF2B5EF4-FFF2-40B4-BE49-F238E27FC236}">
                <a16:creationId xmlns:a16="http://schemas.microsoft.com/office/drawing/2014/main" id="{2E8CEAC7-DF4C-D5FE-0385-C8012037E067}"/>
              </a:ext>
            </a:extLst>
          </p:cNvPr>
          <p:cNvSpPr txBox="1"/>
          <p:nvPr/>
        </p:nvSpPr>
        <p:spPr>
          <a:xfrm>
            <a:off x="6575698" y="8613306"/>
            <a:ext cx="3413333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77"/>
              </a:lnSpc>
            </a:pPr>
            <a:r>
              <a:rPr lang="en-GB" sz="2800" dirty="0" err="1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RetuRO’s</a:t>
            </a:r>
            <a:r>
              <a:rPr lang="en-GB" sz="2800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 total investment in the</a:t>
            </a:r>
          </a:p>
          <a:p>
            <a:pPr algn="l">
              <a:lnSpc>
                <a:spcPts val="3277"/>
              </a:lnSpc>
            </a:pPr>
            <a:r>
              <a:rPr lang="en-GB" sz="2800" dirty="0">
                <a:solidFill>
                  <a:schemeClr val="tx1"/>
                </a:solidFill>
                <a:latin typeface="Euclid Circular A" panose="020B0504000000000000"/>
                <a:cs typeface="Arial" panose="020B0604020202020204" pitchFamily="34" charset="0"/>
              </a:rPr>
              <a:t>first year</a:t>
            </a:r>
            <a:endParaRPr lang="en-US" sz="2731" spc="-54" dirty="0">
              <a:solidFill>
                <a:schemeClr val="tx1"/>
              </a:solidFill>
              <a:latin typeface="Euclid Circular A" panose="020B0504000000000000"/>
              <a:ea typeface="Euclid Circular A" panose="020B0504000000000000"/>
              <a:cs typeface="Euclid Circular A" panose="020B0504000000000000"/>
              <a:sym typeface="Euclid Circular 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C648D1-775B-7B33-8116-C01AF33D0AA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58065" y="10400469"/>
            <a:ext cx="1173765" cy="667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5C8AB0-C273-04E9-FC93-81816B37B9F4}"/>
              </a:ext>
            </a:extLst>
          </p:cNvPr>
          <p:cNvSpPr txBox="1"/>
          <p:nvPr/>
        </p:nvSpPr>
        <p:spPr>
          <a:xfrm>
            <a:off x="1731830" y="10549455"/>
            <a:ext cx="527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err="1"/>
              <a:t>Proprietary</a:t>
            </a:r>
            <a:r>
              <a:rPr lang="ro-RO" b="1" dirty="0"/>
              <a:t>. For </a:t>
            </a:r>
            <a:r>
              <a:rPr lang="ro-RO" b="1" dirty="0" err="1"/>
              <a:t>informational</a:t>
            </a:r>
            <a:r>
              <a:rPr lang="ro-RO" b="1" dirty="0"/>
              <a:t> </a:t>
            </a:r>
            <a:r>
              <a:rPr lang="ro-RO" b="1" dirty="0" err="1"/>
              <a:t>purposes</a:t>
            </a:r>
            <a:r>
              <a:rPr lang="ro-RO" b="1" dirty="0"/>
              <a:t> </a:t>
            </a:r>
            <a:r>
              <a:rPr lang="ro-RO" b="1" dirty="0" err="1"/>
              <a:t>only</a:t>
            </a:r>
            <a:r>
              <a:rPr lang="ro-RO" b="1" dirty="0"/>
              <a:t>.</a:t>
            </a:r>
            <a:endParaRPr lang="en-US" b="1" dirty="0">
              <a:latin typeface="Euclid Circular A" panose="020B05040000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8E724-BBAE-34CB-59CE-8E9678A2C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71AD1F-5302-6C44-846A-6D3FE6684C9A}"/>
              </a:ext>
            </a:extLst>
          </p:cNvPr>
          <p:cNvCxnSpPr>
            <a:cxnSpLocks/>
          </p:cNvCxnSpPr>
          <p:nvPr/>
        </p:nvCxnSpPr>
        <p:spPr>
          <a:xfrm>
            <a:off x="4176388" y="1251509"/>
            <a:ext cx="1341522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1189DCD-4D12-C188-7AB4-4EABC5BACCD5}"/>
              </a:ext>
            </a:extLst>
          </p:cNvPr>
          <p:cNvSpPr/>
          <p:nvPr/>
        </p:nvSpPr>
        <p:spPr>
          <a:xfrm>
            <a:off x="4327458" y="237663"/>
            <a:ext cx="13035297" cy="91664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16" b="1" dirty="0">
                <a:solidFill>
                  <a:srgbClr val="00B050"/>
                </a:solidFill>
                <a:latin typeface="Euclid Circular A" panose="020B0504000000000000"/>
                <a:ea typeface="Euclid Circular A" panose="020B0504000000000000" pitchFamily="34" charset="77"/>
                <a:cs typeface="+mj-cs"/>
              </a:rPr>
              <a:t>We </a:t>
            </a:r>
            <a:r>
              <a:rPr lang="ro-RO" sz="3216" b="1" dirty="0" err="1">
                <a:solidFill>
                  <a:srgbClr val="00B05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+mj-cs"/>
              </a:rPr>
              <a:t>have</a:t>
            </a:r>
            <a:r>
              <a:rPr lang="ro-RO" sz="3216" b="1" dirty="0">
                <a:solidFill>
                  <a:srgbClr val="00B05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+mj-cs"/>
              </a:rPr>
              <a:t> </a:t>
            </a:r>
            <a:r>
              <a:rPr lang="ro-RO" sz="3216" b="1" dirty="0" err="1">
                <a:solidFill>
                  <a:srgbClr val="00B05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+mj-cs"/>
              </a:rPr>
              <a:t>built</a:t>
            </a:r>
            <a:r>
              <a:rPr lang="ro-RO" sz="3216" b="1" dirty="0">
                <a:solidFill>
                  <a:srgbClr val="00B05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+mj-cs"/>
              </a:rPr>
              <a:t> </a:t>
            </a:r>
            <a:r>
              <a:rPr lang="en-US" sz="3216" b="1" dirty="0">
                <a:solidFill>
                  <a:srgbClr val="00B050"/>
                </a:solidFill>
                <a:latin typeface="Euclid Circular A" panose="020B0504000000000000"/>
                <a:ea typeface="Euclid Circular A" panose="020B0504000000000000" pitchFamily="34" charset="77"/>
                <a:cs typeface="+mj-cs"/>
              </a:rPr>
              <a:t>a system designed to deliver both high collection rates and high material quality</a:t>
            </a:r>
          </a:p>
        </p:txBody>
      </p:sp>
      <p:pic>
        <p:nvPicPr>
          <p:cNvPr id="4" name="Picture 3" descr="A green arrows pointing to a black background&#10;&#10;AI-generated content may be incorrect.">
            <a:extLst>
              <a:ext uri="{FF2B5EF4-FFF2-40B4-BE49-F238E27FC236}">
                <a16:creationId xmlns:a16="http://schemas.microsoft.com/office/drawing/2014/main" id="{D9D618A8-D73A-DB87-06F8-32E17468F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45" y="349453"/>
            <a:ext cx="1586112" cy="9166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042B78-0295-EBFD-1E3A-4CAE74914E75}"/>
              </a:ext>
            </a:extLst>
          </p:cNvPr>
          <p:cNvSpPr txBox="1"/>
          <p:nvPr/>
        </p:nvSpPr>
        <p:spPr>
          <a:xfrm>
            <a:off x="2741348" y="1645173"/>
            <a:ext cx="14850270" cy="8215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39" b="1" dirty="0">
                <a:solidFill>
                  <a:srgbClr val="002060"/>
                </a:solidFill>
                <a:latin typeface="Euclid Circular A" panose="020B0504000000000000"/>
              </a:rPr>
              <a:t>Key Advantages of Including Glass in DRS</a:t>
            </a:r>
          </a:p>
          <a:p>
            <a:endParaRPr lang="en-US" sz="2639" dirty="0">
              <a:solidFill>
                <a:srgbClr val="002060"/>
              </a:solidFill>
              <a:latin typeface="Euclid Circular A" panose="020B0504000000000000"/>
            </a:endParaRPr>
          </a:p>
          <a:p>
            <a:pPr marL="565476" indent="-565476">
              <a:buAutoNum type="alphaUcPeriod"/>
            </a:pPr>
            <a:r>
              <a:rPr lang="en-US" sz="2639" dirty="0">
                <a:solidFill>
                  <a:srgbClr val="002060"/>
                </a:solidFill>
                <a:latin typeface="Euclid Circular A" panose="020B0504000000000000"/>
              </a:rPr>
              <a:t>Much Higher Quality Cullet (Critical for Bottle-to-Bottle)</a:t>
            </a:r>
          </a:p>
          <a:p>
            <a:pPr marL="565476" indent="-565476">
              <a:buAutoNum type="alphaUcPeriod"/>
            </a:pPr>
            <a:r>
              <a:rPr lang="en-US" sz="2639" dirty="0">
                <a:solidFill>
                  <a:srgbClr val="002060"/>
                </a:solidFill>
                <a:latin typeface="Euclid Circular A" panose="020B0504000000000000"/>
              </a:rPr>
              <a:t>Lower Carbon Footprint for Glass Packaging</a:t>
            </a:r>
          </a:p>
          <a:p>
            <a:pPr marL="565476" indent="-565476">
              <a:buAutoNum type="alphaUcPeriod"/>
            </a:pPr>
            <a:r>
              <a:rPr lang="en-US" sz="2639" dirty="0">
                <a:solidFill>
                  <a:srgbClr val="002060"/>
                </a:solidFill>
                <a:latin typeface="Euclid Circular A" panose="020B0504000000000000"/>
              </a:rPr>
              <a:t>Stronger Circular Economy for Glass</a:t>
            </a:r>
          </a:p>
          <a:p>
            <a:pPr marL="565476" indent="-565476">
              <a:buAutoNum type="alphaUcPeriod"/>
            </a:pPr>
            <a:r>
              <a:rPr lang="en-US" sz="2639" dirty="0">
                <a:solidFill>
                  <a:srgbClr val="002060"/>
                </a:solidFill>
                <a:latin typeface="Euclid Circular A" panose="020B0504000000000000"/>
              </a:rPr>
              <a:t>Greater Supply Stability for Recyclers</a:t>
            </a:r>
          </a:p>
          <a:p>
            <a:pPr marL="565476" indent="-565476">
              <a:buAutoNum type="alphaUcPeriod"/>
            </a:pPr>
            <a:endParaRPr lang="en-US" sz="2639" dirty="0">
              <a:solidFill>
                <a:srgbClr val="002060"/>
              </a:solidFill>
              <a:latin typeface="Euclid Circular A" panose="020B0504000000000000"/>
            </a:endParaRPr>
          </a:p>
          <a:p>
            <a:r>
              <a:rPr lang="en-US" sz="2639" b="1" dirty="0">
                <a:solidFill>
                  <a:srgbClr val="002060"/>
                </a:solidFill>
                <a:latin typeface="Euclid Circular A" panose="020B0504000000000000"/>
              </a:rPr>
              <a:t>Key Challenges of Including Glass in DRS</a:t>
            </a:r>
          </a:p>
          <a:p>
            <a:endParaRPr lang="en-US" sz="2639" dirty="0">
              <a:solidFill>
                <a:srgbClr val="002060"/>
              </a:solidFill>
              <a:latin typeface="Euclid Circular A" panose="020B0504000000000000"/>
            </a:endParaRPr>
          </a:p>
          <a:p>
            <a:pPr marL="565476" indent="-565476">
              <a:buAutoNum type="alphaUcPeriod"/>
            </a:pPr>
            <a:r>
              <a:rPr lang="en-US" sz="2639" dirty="0">
                <a:solidFill>
                  <a:srgbClr val="002060"/>
                </a:solidFill>
                <a:latin typeface="Euclid Circular A" panose="020B0504000000000000"/>
              </a:rPr>
              <a:t>Operational Complexity and Costs</a:t>
            </a:r>
          </a:p>
          <a:p>
            <a:pPr marL="565476" indent="-565476">
              <a:buAutoNum type="alphaUcPeriod"/>
            </a:pPr>
            <a:r>
              <a:rPr lang="en-US" sz="2639" dirty="0">
                <a:solidFill>
                  <a:srgbClr val="002060"/>
                </a:solidFill>
                <a:latin typeface="Euclid Circular A" panose="020B0504000000000000"/>
              </a:rPr>
              <a:t>Reverse Vending Machine (RVM) Challenges / Retailers resistance</a:t>
            </a:r>
          </a:p>
          <a:p>
            <a:pPr marL="565476" indent="-565476">
              <a:buAutoNum type="alphaUcPeriod"/>
            </a:pPr>
            <a:r>
              <a:rPr lang="ro-RO" sz="2639" dirty="0" err="1">
                <a:solidFill>
                  <a:srgbClr val="002060"/>
                </a:solidFill>
              </a:rPr>
              <a:t>Significant</a:t>
            </a:r>
            <a:r>
              <a:rPr lang="ro-RO" sz="2639" dirty="0">
                <a:solidFill>
                  <a:srgbClr val="002060"/>
                </a:solidFill>
              </a:rPr>
              <a:t> i</a:t>
            </a:r>
            <a:r>
              <a:rPr lang="en-US" sz="2639" dirty="0" err="1">
                <a:solidFill>
                  <a:srgbClr val="002060"/>
                </a:solidFill>
                <a:latin typeface="Euclid Circular A" panose="020B0504000000000000"/>
              </a:rPr>
              <a:t>mpact</a:t>
            </a:r>
            <a:r>
              <a:rPr lang="en-US" sz="2639" dirty="0">
                <a:solidFill>
                  <a:srgbClr val="002060"/>
                </a:solidFill>
                <a:latin typeface="Euclid Circular A" panose="020B0504000000000000"/>
              </a:rPr>
              <a:t> on Existing Glass Collection Systems</a:t>
            </a:r>
            <a:r>
              <a:rPr lang="ro-RO" sz="2639" dirty="0">
                <a:solidFill>
                  <a:srgbClr val="002060"/>
                </a:solidFill>
              </a:rPr>
              <a:t> as </a:t>
            </a:r>
            <a:r>
              <a:rPr lang="ro-RO" sz="2639" dirty="0" err="1">
                <a:solidFill>
                  <a:srgbClr val="002060"/>
                </a:solidFill>
              </a:rPr>
              <a:t>the</a:t>
            </a:r>
            <a:r>
              <a:rPr lang="ro-RO" sz="2639" dirty="0">
                <a:solidFill>
                  <a:srgbClr val="002060"/>
                </a:solidFill>
              </a:rPr>
              <a:t> </a:t>
            </a:r>
            <a:r>
              <a:rPr lang="ro-RO" sz="2639" dirty="0" err="1">
                <a:solidFill>
                  <a:srgbClr val="002060"/>
                </a:solidFill>
              </a:rPr>
              <a:t>largest</a:t>
            </a:r>
            <a:r>
              <a:rPr lang="ro-RO" sz="2639" dirty="0">
                <a:solidFill>
                  <a:srgbClr val="002060"/>
                </a:solidFill>
              </a:rPr>
              <a:t> part of </a:t>
            </a:r>
            <a:r>
              <a:rPr lang="ro-RO" sz="2639" dirty="0" err="1">
                <a:solidFill>
                  <a:srgbClr val="002060"/>
                </a:solidFill>
              </a:rPr>
              <a:t>glass</a:t>
            </a:r>
            <a:r>
              <a:rPr lang="ro-RO" sz="2639" dirty="0">
                <a:solidFill>
                  <a:srgbClr val="002060"/>
                </a:solidFill>
              </a:rPr>
              <a:t> </a:t>
            </a:r>
            <a:r>
              <a:rPr lang="ro-RO" sz="2639" dirty="0" err="1">
                <a:solidFill>
                  <a:srgbClr val="002060"/>
                </a:solidFill>
              </a:rPr>
              <a:t>beverage</a:t>
            </a:r>
            <a:r>
              <a:rPr lang="ro-RO" sz="2639" dirty="0">
                <a:solidFill>
                  <a:srgbClr val="002060"/>
                </a:solidFill>
              </a:rPr>
              <a:t> </a:t>
            </a:r>
            <a:r>
              <a:rPr lang="ro-RO" sz="2639" dirty="0" err="1">
                <a:solidFill>
                  <a:srgbClr val="002060"/>
                </a:solidFill>
              </a:rPr>
              <a:t>packaging</a:t>
            </a:r>
            <a:r>
              <a:rPr lang="ro-RO" sz="2639" dirty="0">
                <a:solidFill>
                  <a:srgbClr val="002060"/>
                </a:solidFill>
              </a:rPr>
              <a:t> </a:t>
            </a:r>
            <a:r>
              <a:rPr lang="ro-RO" sz="2639" dirty="0" err="1">
                <a:solidFill>
                  <a:srgbClr val="002060"/>
                </a:solidFill>
              </a:rPr>
              <a:t>is</a:t>
            </a:r>
            <a:r>
              <a:rPr lang="ro-RO" sz="2639" dirty="0">
                <a:solidFill>
                  <a:srgbClr val="002060"/>
                </a:solidFill>
              </a:rPr>
              <a:t> </a:t>
            </a:r>
            <a:r>
              <a:rPr lang="ro-RO" sz="2639" dirty="0" err="1">
                <a:solidFill>
                  <a:srgbClr val="002060"/>
                </a:solidFill>
              </a:rPr>
              <a:t>currently</a:t>
            </a:r>
            <a:r>
              <a:rPr lang="ro-RO" sz="2639" dirty="0">
                <a:solidFill>
                  <a:srgbClr val="002060"/>
                </a:solidFill>
              </a:rPr>
              <a:t> </a:t>
            </a:r>
            <a:r>
              <a:rPr lang="ro-RO" sz="2639" dirty="0" err="1">
                <a:solidFill>
                  <a:srgbClr val="002060"/>
                </a:solidFill>
              </a:rPr>
              <a:t>collected</a:t>
            </a:r>
            <a:r>
              <a:rPr lang="ro-RO" sz="2639" dirty="0">
                <a:solidFill>
                  <a:srgbClr val="002060"/>
                </a:solidFill>
              </a:rPr>
              <a:t> </a:t>
            </a:r>
            <a:r>
              <a:rPr lang="ro-RO" sz="2639" dirty="0" err="1">
                <a:solidFill>
                  <a:srgbClr val="002060"/>
                </a:solidFill>
              </a:rPr>
              <a:t>through</a:t>
            </a:r>
            <a:r>
              <a:rPr lang="ro-RO" sz="2639" dirty="0">
                <a:solidFill>
                  <a:srgbClr val="002060"/>
                </a:solidFill>
              </a:rPr>
              <a:t> DRS</a:t>
            </a:r>
            <a:endParaRPr lang="en-US" sz="2639" dirty="0">
              <a:solidFill>
                <a:srgbClr val="002060"/>
              </a:solidFill>
              <a:latin typeface="Euclid Circular A" panose="020B0504000000000000"/>
            </a:endParaRPr>
          </a:p>
          <a:p>
            <a:pPr marL="565476" indent="-565476">
              <a:buAutoNum type="alphaUcPeriod"/>
            </a:pPr>
            <a:r>
              <a:rPr lang="en-US" sz="2639" dirty="0">
                <a:solidFill>
                  <a:srgbClr val="002060"/>
                </a:solidFill>
                <a:latin typeface="Euclid Circular A" panose="020B0504000000000000"/>
              </a:rPr>
              <a:t>Increased Cost for Producers</a:t>
            </a:r>
          </a:p>
          <a:p>
            <a:endParaRPr lang="en-US" sz="2639" dirty="0">
              <a:solidFill>
                <a:srgbClr val="002060"/>
              </a:solidFill>
              <a:latin typeface="Euclid Circular A" panose="020B0504000000000000"/>
            </a:endParaRPr>
          </a:p>
          <a:p>
            <a:endParaRPr lang="en-US" sz="2639" dirty="0">
              <a:solidFill>
                <a:srgbClr val="002060"/>
              </a:solidFill>
              <a:latin typeface="Euclid Circular A" panose="020B0504000000000000"/>
            </a:endParaRPr>
          </a:p>
          <a:p>
            <a:r>
              <a:rPr lang="en-US" sz="2639" dirty="0">
                <a:latin typeface="Euclid Circular A" panose="020B0504000000000000"/>
              </a:rPr>
              <a:t>🧩 </a:t>
            </a:r>
            <a:r>
              <a:rPr lang="en-US" sz="2639" dirty="0">
                <a:solidFill>
                  <a:srgbClr val="002060"/>
                </a:solidFill>
                <a:latin typeface="Euclid Circular A" panose="020B0504000000000000"/>
              </a:rPr>
              <a:t>A well-designed DRS does not replace </a:t>
            </a:r>
            <a:r>
              <a:rPr lang="ro-RO" sz="2639" dirty="0" err="1">
                <a:solidFill>
                  <a:srgbClr val="002060"/>
                </a:solidFill>
              </a:rPr>
              <a:t>collection</a:t>
            </a:r>
            <a:r>
              <a:rPr lang="ro-RO" sz="2639" dirty="0">
                <a:solidFill>
                  <a:srgbClr val="002060"/>
                </a:solidFill>
              </a:rPr>
              <a:t> </a:t>
            </a:r>
            <a:r>
              <a:rPr lang="en-US" sz="2639" dirty="0">
                <a:solidFill>
                  <a:srgbClr val="002060"/>
                </a:solidFill>
                <a:latin typeface="Euclid Circular A" panose="020B0504000000000000"/>
              </a:rPr>
              <a:t>systems </a:t>
            </a:r>
            <a:r>
              <a:rPr lang="en-US" sz="2639" b="1" dirty="0">
                <a:solidFill>
                  <a:srgbClr val="002060"/>
                </a:solidFill>
                <a:latin typeface="Euclid Circular A" panose="020B0504000000000000"/>
              </a:rPr>
              <a:t>— it complements </a:t>
            </a:r>
            <a:r>
              <a:rPr lang="en-US" sz="2639" dirty="0">
                <a:solidFill>
                  <a:srgbClr val="002060"/>
                </a:solidFill>
                <a:latin typeface="Euclid Circular A" panose="020B0504000000000000"/>
              </a:rPr>
              <a:t>them.</a:t>
            </a:r>
          </a:p>
          <a:p>
            <a:endParaRPr lang="en-US" sz="2639" dirty="0">
              <a:solidFill>
                <a:srgbClr val="002060"/>
              </a:solidFill>
              <a:latin typeface="Euclid Circular A" panose="020B0504000000000000"/>
            </a:endParaRPr>
          </a:p>
          <a:p>
            <a:r>
              <a:rPr lang="en-US" sz="2639" dirty="0">
                <a:latin typeface="Euclid Circular A" panose="020B0504000000000000"/>
              </a:rPr>
              <a:t>♻️💎 I</a:t>
            </a:r>
            <a:r>
              <a:rPr lang="en-US" sz="2639" dirty="0">
                <a:solidFill>
                  <a:srgbClr val="002060"/>
                </a:solidFill>
                <a:latin typeface="Euclid Circular A" panose="020B0504000000000000"/>
              </a:rPr>
              <a:t>t is about the </a:t>
            </a:r>
            <a:r>
              <a:rPr lang="en-US" sz="2639" b="1" dirty="0">
                <a:solidFill>
                  <a:srgbClr val="002060"/>
                </a:solidFill>
                <a:latin typeface="Euclid Circular A" panose="020B0504000000000000"/>
              </a:rPr>
              <a:t>quality of materials </a:t>
            </a:r>
            <a:r>
              <a:rPr lang="ro-RO" sz="2639" b="1" dirty="0" err="1">
                <a:solidFill>
                  <a:srgbClr val="002060"/>
                </a:solidFill>
              </a:rPr>
              <a:t>to</a:t>
            </a:r>
            <a:r>
              <a:rPr lang="ro-RO" sz="2639" b="1" dirty="0">
                <a:solidFill>
                  <a:srgbClr val="002060"/>
                </a:solidFill>
              </a:rPr>
              <a:t> </a:t>
            </a:r>
            <a:r>
              <a:rPr lang="ro-RO" sz="2639" b="1" dirty="0" err="1">
                <a:solidFill>
                  <a:srgbClr val="002060"/>
                </a:solidFill>
              </a:rPr>
              <a:t>be</a:t>
            </a:r>
            <a:r>
              <a:rPr lang="ro-RO" sz="2639" b="1" dirty="0">
                <a:solidFill>
                  <a:srgbClr val="002060"/>
                </a:solidFill>
              </a:rPr>
              <a:t> </a:t>
            </a:r>
            <a:r>
              <a:rPr lang="ro-RO" sz="2639" b="1" dirty="0" err="1">
                <a:solidFill>
                  <a:srgbClr val="002060"/>
                </a:solidFill>
              </a:rPr>
              <a:t>recycled</a:t>
            </a:r>
            <a:r>
              <a:rPr lang="ro-RO" sz="2639" b="1" dirty="0">
                <a:solidFill>
                  <a:srgbClr val="002060"/>
                </a:solidFill>
              </a:rPr>
              <a:t> </a:t>
            </a:r>
            <a:r>
              <a:rPr lang="en-US" sz="2639" dirty="0">
                <a:solidFill>
                  <a:srgbClr val="002060"/>
                </a:solidFill>
                <a:latin typeface="Euclid Circular A" panose="020B0504000000000000"/>
              </a:rPr>
              <a:t>and the economics of circular packaging. Deposit systems can </a:t>
            </a:r>
            <a:r>
              <a:rPr lang="en-US" sz="2639" b="1" dirty="0">
                <a:solidFill>
                  <a:srgbClr val="002060"/>
                </a:solidFill>
                <a:latin typeface="Euclid Circular A" panose="020B0504000000000000"/>
              </a:rPr>
              <a:t>significantly improve cullet quality </a:t>
            </a:r>
            <a:r>
              <a:rPr lang="en-US" sz="2639" dirty="0">
                <a:solidFill>
                  <a:srgbClr val="002060"/>
                </a:solidFill>
                <a:latin typeface="Euclid Circular A" panose="020B0504000000000000"/>
              </a:rPr>
              <a:t>and </a:t>
            </a:r>
            <a:r>
              <a:rPr lang="en-US" sz="2639" b="1" dirty="0">
                <a:solidFill>
                  <a:srgbClr val="002060"/>
                </a:solidFill>
                <a:latin typeface="Euclid Circular A" panose="020B0504000000000000"/>
              </a:rPr>
              <a:t>enable true bottle-to-bottle recycling</a:t>
            </a:r>
            <a:r>
              <a:rPr lang="en-US" sz="2639" dirty="0">
                <a:solidFill>
                  <a:srgbClr val="002060"/>
                </a:solidFill>
                <a:latin typeface="Euclid Circular A" panose="020B050400000000000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5B6351-B4A2-655E-E8E9-CFC09170EB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8065" y="10400469"/>
            <a:ext cx="1173765" cy="6673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4F612A-D395-B91E-05B4-234B44F97D65}"/>
              </a:ext>
            </a:extLst>
          </p:cNvPr>
          <p:cNvSpPr txBox="1"/>
          <p:nvPr/>
        </p:nvSpPr>
        <p:spPr>
          <a:xfrm>
            <a:off x="1731830" y="10549455"/>
            <a:ext cx="527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err="1"/>
              <a:t>Proprietary</a:t>
            </a:r>
            <a:r>
              <a:rPr lang="ro-RO" b="1" dirty="0"/>
              <a:t>. For </a:t>
            </a:r>
            <a:r>
              <a:rPr lang="ro-RO" b="1" dirty="0" err="1"/>
              <a:t>informational</a:t>
            </a:r>
            <a:r>
              <a:rPr lang="ro-RO" b="1" dirty="0"/>
              <a:t> </a:t>
            </a:r>
            <a:r>
              <a:rPr lang="ro-RO" b="1" dirty="0" err="1"/>
              <a:t>purposes</a:t>
            </a:r>
            <a:r>
              <a:rPr lang="ro-RO" b="1" dirty="0"/>
              <a:t> </a:t>
            </a:r>
            <a:r>
              <a:rPr lang="ro-RO" b="1" dirty="0" err="1"/>
              <a:t>only</a:t>
            </a:r>
            <a:r>
              <a:rPr lang="ro-RO" b="1" dirty="0"/>
              <a:t>.</a:t>
            </a:r>
            <a:endParaRPr lang="en-US" b="1" dirty="0">
              <a:latin typeface="Euclid Circular A" panose="020B05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9280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2e048e-c197-44bb-bccc-392928027841" xsi:nil="true"/>
    <lcf76f155ced4ddcb4097134ff3c332f xmlns="a25d1b78-52d7-4aa6-98a8-603488bf7179">
      <Terms xmlns="http://schemas.microsoft.com/office/infopath/2007/PartnerControls"/>
    </lcf76f155ced4ddcb4097134ff3c332f>
    <Selected xmlns="a25d1b78-52d7-4aa6-98a8-603488bf717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AE3660D83574ABA2FAE6F0119FD7B" ma:contentTypeVersion="20" ma:contentTypeDescription="Create a new document." ma:contentTypeScope="" ma:versionID="c8c7d03709b8ca2720c9993c7821dde2">
  <xsd:schema xmlns:xsd="http://www.w3.org/2001/XMLSchema" xmlns:xs="http://www.w3.org/2001/XMLSchema" xmlns:p="http://schemas.microsoft.com/office/2006/metadata/properties" xmlns:ns2="a25d1b78-52d7-4aa6-98a8-603488bf7179" xmlns:ns3="172e048e-c197-44bb-bccc-392928027841" targetNamespace="http://schemas.microsoft.com/office/2006/metadata/properties" ma:root="true" ma:fieldsID="fde5c09d3ba4007c12e9457a126f57c8" ns2:_="" ns3:_="">
    <xsd:import namespace="a25d1b78-52d7-4aa6-98a8-603488bf7179"/>
    <xsd:import namespace="172e048e-c197-44bb-bccc-392928027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electe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1b78-52d7-4aa6-98a8-603488bf7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lected" ma:index="18" nillable="true" ma:displayName="Selected" ma:format="Dropdown" ma:internalName="Selected">
      <xsd:simpleType>
        <xsd:restriction base="dms:Choice">
          <xsd:enumeration value="Choice 1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aeeadd-7529-4f90-84e0-6a3de6292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048e-c197-44bb-bccc-392928027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0544aa-3cb5-420f-a8fb-97a76f6143c7}" ma:internalName="TaxCatchAll" ma:showField="CatchAllData" ma:web="172e048e-c197-44bb-bccc-392928027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56E41C-4A38-474E-8AEB-AE3064CB7809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4bac1dde-08d5-4ae2-9f6e-491c909fdb5d"/>
    <ds:schemaRef ds:uri="9c62db54-d8cc-49e9-aa11-0d6068b0204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C3E67E0-F92A-45CB-B1F0-49F5BE889F63}"/>
</file>

<file path=customXml/itemProps3.xml><?xml version="1.0" encoding="utf-8"?>
<ds:datastoreItem xmlns:ds="http://schemas.openxmlformats.org/officeDocument/2006/customXml" ds:itemID="{E32430CB-737D-48F2-A048-BCFE574825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4030</TotalTime>
  <Words>951</Words>
  <Application>Microsoft Office PowerPoint</Application>
  <PresentationFormat>Custom</PresentationFormat>
  <Paragraphs>197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Aptos</vt:lpstr>
      <vt:lpstr>Arial</vt:lpstr>
      <vt:lpstr>Calibri</vt:lpstr>
      <vt:lpstr>Courier New</vt:lpstr>
      <vt:lpstr>Euclid Circular A</vt:lpstr>
      <vt:lpstr>Euclid Circular A Bold</vt:lpstr>
      <vt:lpstr>Euclid Circular A Light</vt:lpstr>
      <vt:lpstr>EuclidCircularA-Bold</vt:lpstr>
      <vt:lpstr>Open Sans</vt:lpstr>
      <vt:lpstr>Wingdings</vt:lpstr>
      <vt:lpstr>Office Theme</vt:lpstr>
      <vt:lpstr>1_Office Theme</vt:lpstr>
      <vt:lpstr>2_Office Theme</vt:lpstr>
      <vt:lpstr>PowerPoint Presentation</vt:lpstr>
      <vt:lpstr>RetuRO’s Mission</vt:lpstr>
      <vt:lpstr>PowerPoint Presentation</vt:lpstr>
      <vt:lpstr>DRS Scale &amp; Complexity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Untitled-3</dc:title>
  <dc:creator>Dina Cernahoschi</dc:creator>
  <cp:lastModifiedBy>Radu Pascu</cp:lastModifiedBy>
  <cp:revision>71</cp:revision>
  <dcterms:created xsi:type="dcterms:W3CDTF">2024-09-20T14:41:31Z</dcterms:created>
  <dcterms:modified xsi:type="dcterms:W3CDTF">2026-03-19T07:11:42Z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2024-09-20T00:00:00Z</vt:filetime>
  </property>
  <property fmtid="{D5CDD505-2E9C-101B-9397-08002B2CF9AE}" pid="3" name="Creator">
    <vt:lpwstr>Adobe Illustrator 28.7 (Macintosh)</vt:lpwstr>
  </property>
  <property fmtid="{D5CDD505-2E9C-101B-9397-08002B2CF9AE}" pid="4" name="LastSaved">
    <vt:filetime>2024-09-20T00:00:00Z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0x010100541AE3660D83574ABA2FAE6F0119FD7B</vt:lpwstr>
  </property>
  <property fmtid="{D5CDD505-2E9C-101B-9397-08002B2CF9AE}" pid="7" name="MediaServiceImageTags">
    <vt:lpwstr/>
  </property>
</Properties>
</file>