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Tonë/vit</c:v>
                </c:pt>
              </c:strCache>
            </c:strRef>
          </c:tx>
          <c:spPr>
            <a:solidFill>
              <a:srgbClr val="4C9A52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33363A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5100</c:v>
                </c:pt>
                <c:pt idx="1">
                  <c:v>6000</c:v>
                </c:pt>
                <c:pt idx="2">
                  <c:v>6800</c:v>
                </c:pt>
                <c:pt idx="3">
                  <c:v>7400</c:v>
                </c:pt>
                <c:pt idx="4">
                  <c:v>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14-432D-ADAC-8A4833AED4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33363A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solidFill>
          <a:srgbClr val="F0F1EF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F0F1E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97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4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814255" y="-1463040"/>
            <a:ext cx="3840480" cy="3840480"/>
          </a:xfrm>
          <a:prstGeom prst="ellipse">
            <a:avLst/>
          </a:prstGeom>
          <a:solidFill>
            <a:srgbClr val="4C9A52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1277295" y="548640"/>
            <a:ext cx="1463040" cy="1463040"/>
          </a:xfrm>
          <a:prstGeom prst="ellipse">
            <a:avLst/>
          </a:prstGeom>
          <a:solidFill>
            <a:srgbClr val="8FCB7E">
              <a:alpha val="1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-1280160" y="4846320"/>
            <a:ext cx="3108960" cy="3108960"/>
          </a:xfrm>
          <a:prstGeom prst="ellipse">
            <a:avLst/>
          </a:prstGeom>
          <a:solidFill>
            <a:srgbClr val="4C9A52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568800" y="777240"/>
            <a:ext cx="3054096" cy="2063127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pic>
        <p:nvPicPr>
          <p:cNvPr id="6" name="Image 0" descr="/home/claude/logo_clean_bi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1408" y="1069848"/>
            <a:ext cx="2468880" cy="1477911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2971800"/>
            <a:ext cx="9997135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në Ndërtimin e Ekonomisë Qarkulluese në Shqipëri</a:t>
            </a:r>
            <a:endParaRPr lang="en-US" sz="2900" dirty="0"/>
          </a:p>
        </p:txBody>
      </p:sp>
      <p:sp>
        <p:nvSpPr>
          <p:cNvPr id="8" name="Text 5"/>
          <p:cNvSpPr/>
          <p:nvPr/>
        </p:nvSpPr>
        <p:spPr>
          <a:xfrm>
            <a:off x="1097280" y="4069080"/>
            <a:ext cx="999713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8FC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Towards a Close the Glass Loop Action Plan in Albania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6063844" y="5440680"/>
            <a:ext cx="64008" cy="64008"/>
          </a:xfrm>
          <a:prstGeom prst="ellipse">
            <a:avLst/>
          </a:prstGeom>
          <a:solidFill>
            <a:srgbClr val="8FCB7E"/>
          </a:solidFill>
          <a:ln/>
        </p:spPr>
      </p:sp>
      <p:sp>
        <p:nvSpPr>
          <p:cNvPr id="10" name="Text 7"/>
          <p:cNvSpPr/>
          <p:nvPr/>
        </p:nvSpPr>
        <p:spPr>
          <a:xfrm>
            <a:off x="3352648" y="51663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Qershor 2026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6233008" y="51663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Arbër Xhihani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4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814255" y="-1463040"/>
            <a:ext cx="3840480" cy="3840480"/>
          </a:xfrm>
          <a:prstGeom prst="ellipse">
            <a:avLst/>
          </a:prstGeom>
          <a:solidFill>
            <a:srgbClr val="4C9A52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1277295" y="548640"/>
            <a:ext cx="1463040" cy="1463040"/>
          </a:xfrm>
          <a:prstGeom prst="ellipse">
            <a:avLst/>
          </a:prstGeom>
          <a:solidFill>
            <a:srgbClr val="8FCB7E">
              <a:alpha val="1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-1280160" y="4846320"/>
            <a:ext cx="3108960" cy="3108960"/>
          </a:xfrm>
          <a:prstGeom prst="ellipse">
            <a:avLst/>
          </a:prstGeom>
          <a:solidFill>
            <a:srgbClr val="4C9A52">
              <a:alpha val="1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925416" y="868680"/>
            <a:ext cx="2340864" cy="1606813"/>
          </a:xfrm>
          <a:prstGeom prst="roundRect">
            <a:avLst>
              <a:gd name="adj" fmla="val 6829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pic>
        <p:nvPicPr>
          <p:cNvPr id="6" name="Image 0" descr="/home/claude/logo_clean_bi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448" y="1124712"/>
            <a:ext cx="1828800" cy="109474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2788920"/>
            <a:ext cx="1036289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Faleminderit!</a:t>
            </a:r>
            <a:endParaRPr lang="en-US" sz="4200" dirty="0"/>
          </a:p>
        </p:txBody>
      </p:sp>
      <p:sp>
        <p:nvSpPr>
          <p:cNvPr id="8" name="Text 5"/>
          <p:cNvSpPr/>
          <p:nvPr/>
        </p:nvSpPr>
        <p:spPr>
          <a:xfrm>
            <a:off x="1920240" y="3749040"/>
            <a:ext cx="8351215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i="1" dirty="0">
                <a:solidFill>
                  <a:srgbClr val="8FC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Ekonomia qarkulluese nuk ndërtohet me fjalë, por me partneritete, investime dhe veprime konkrete. Le ta bëjmë së bashku.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Kush Jemi Ne?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508760"/>
            <a:ext cx="6400800" cy="4023360"/>
          </a:xfrm>
          <a:prstGeom prst="roundRect">
            <a:avLst>
              <a:gd name="adj" fmla="val 2045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914400" y="1874520"/>
            <a:ext cx="777240" cy="77724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Industry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938" y="2061058"/>
            <a:ext cx="404165" cy="40416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920240" y="1892808"/>
            <a:ext cx="4846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Kompani Shqiptare e Specializuar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914400" y="2834640"/>
            <a:ext cx="56692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3336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Kompani shqiptare e specializuar në grumbullimin, transportin, menaxhimin dhe riciklimin e mbetjeve të riciklueshme.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914400" y="4160520"/>
            <a:ext cx="56692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Një operator i besuar në zinxhirët e grumbullimit që mbështet biznese, institucione dhe komunitete në të gjithë vendin.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7223760" y="1508760"/>
            <a:ext cx="4416552" cy="4023360"/>
          </a:xfrm>
          <a:prstGeom prst="roundRect">
            <a:avLst>
              <a:gd name="adj" fmla="val 2045"/>
            </a:avLst>
          </a:prstGeom>
          <a:solidFill>
            <a:srgbClr val="1F4D2E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8997696" y="1874520"/>
            <a:ext cx="868680" cy="86868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3" name="Image 2" descr="/home/claude/assets/icons/FaMapMarkedAlt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6179" y="2083003"/>
            <a:ext cx="451714" cy="451714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223760" y="2880360"/>
            <a:ext cx="44165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5600" dirty="0"/>
          </a:p>
        </p:txBody>
      </p:sp>
      <p:sp>
        <p:nvSpPr>
          <p:cNvPr id="15" name="Text 10"/>
          <p:cNvSpPr/>
          <p:nvPr/>
        </p:nvSpPr>
        <p:spPr>
          <a:xfrm>
            <a:off x="7589520" y="3840480"/>
            <a:ext cx="368503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500" dirty="0">
                <a:solidFill>
                  <a:srgbClr val="8FC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origjine dhe partnerë në të gjithë Shqipërinën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Aktivitetet Kryesore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508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914400" y="2011680"/>
            <a:ext cx="1005840" cy="100584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BoxOpen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802" y="2253082"/>
            <a:ext cx="523037" cy="523037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148840" y="1508760"/>
            <a:ext cx="344408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Letër &amp; Karton</a:t>
            </a:r>
            <a:endParaRPr lang="en-US" sz="1900" dirty="0"/>
          </a:p>
        </p:txBody>
      </p:sp>
      <p:sp>
        <p:nvSpPr>
          <p:cNvPr id="9" name="Shape 5"/>
          <p:cNvSpPr/>
          <p:nvPr/>
        </p:nvSpPr>
        <p:spPr>
          <a:xfrm>
            <a:off x="6278728" y="1508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6644488" y="2011680"/>
            <a:ext cx="1005840" cy="100584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1" name="Image 2" descr="/home/claude/assets/icons/FaOilCan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889" y="2253082"/>
            <a:ext cx="523037" cy="523037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878928" y="1508760"/>
            <a:ext cx="344408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Vajra Ushqimore të Përdorura (UCO)</a:t>
            </a:r>
            <a:endParaRPr lang="en-US" sz="1900" dirty="0"/>
          </a:p>
        </p:txBody>
      </p:sp>
      <p:sp>
        <p:nvSpPr>
          <p:cNvPr id="13" name="Shape 8"/>
          <p:cNvSpPr/>
          <p:nvPr/>
        </p:nvSpPr>
        <p:spPr>
          <a:xfrm>
            <a:off x="548640" y="3794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914400" y="4297680"/>
            <a:ext cx="1005840" cy="100584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5" name="Image 3" descr="/home/claude/assets/icons/FaLock_whit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5802" y="4539082"/>
            <a:ext cx="523037" cy="523037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2148840" y="3794760"/>
            <a:ext cx="344408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Shkatërrim Dokumentesh Konfidenciale</a:t>
            </a:r>
            <a:endParaRPr lang="en-US" sz="1900" dirty="0"/>
          </a:p>
        </p:txBody>
      </p:sp>
      <p:sp>
        <p:nvSpPr>
          <p:cNvPr id="17" name="Shape 11"/>
          <p:cNvSpPr/>
          <p:nvPr/>
        </p:nvSpPr>
        <p:spPr>
          <a:xfrm>
            <a:off x="6278728" y="3794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6644488" y="4297680"/>
            <a:ext cx="1005840" cy="100584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9" name="Image 4" descr="/home/claude/assets/icons/FaRecycle_whit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85889" y="4539082"/>
            <a:ext cx="523037" cy="523037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7878928" y="3794760"/>
            <a:ext cx="344408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Materiale të Tjera të Riciklueshme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Ndikimi Ynë në Shifra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417320"/>
            <a:ext cx="2606040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568196" y="1581912"/>
            <a:ext cx="566928" cy="566928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BoxOpen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4259" y="1717975"/>
            <a:ext cx="294803" cy="294803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48640" y="21945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7,200t</a:t>
            </a:r>
            <a:endParaRPr lang="en-US" sz="2400" dirty="0"/>
          </a:p>
        </p:txBody>
      </p:sp>
      <p:sp>
        <p:nvSpPr>
          <p:cNvPr id="9" name="Text 5"/>
          <p:cNvSpPr/>
          <p:nvPr/>
        </p:nvSpPr>
        <p:spPr>
          <a:xfrm>
            <a:off x="685800" y="267919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Letër &amp; Karton / vit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3429000" y="1417320"/>
            <a:ext cx="2606040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448556" y="1581912"/>
            <a:ext cx="566928" cy="566928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2" name="Image 2" descr="/home/claude/assets/icons/FaOilCan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4619" y="1717975"/>
            <a:ext cx="294803" cy="294803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429000" y="219456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800t</a:t>
            </a:r>
            <a:endParaRPr lang="en-US" sz="2400" dirty="0"/>
          </a:p>
        </p:txBody>
      </p:sp>
      <p:sp>
        <p:nvSpPr>
          <p:cNvPr id="14" name="Text 9"/>
          <p:cNvSpPr/>
          <p:nvPr/>
        </p:nvSpPr>
        <p:spPr>
          <a:xfrm>
            <a:off x="3566160" y="267919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UCO (Vajra Ushqimore) / vit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548640" y="3383280"/>
            <a:ext cx="2606040" cy="1691640"/>
          </a:xfrm>
          <a:prstGeom prst="roundRect">
            <a:avLst>
              <a:gd name="adj" fmla="val 4865"/>
            </a:avLst>
          </a:prstGeom>
          <a:solidFill>
            <a:srgbClr val="1F4D2E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1568196" y="3547872"/>
            <a:ext cx="566928" cy="566928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7" name="Image 3" descr="/home/claude/assets/icons/FaRecycle_whit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4259" y="3683935"/>
            <a:ext cx="294803" cy="294803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8640" y="416052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8,000+t</a:t>
            </a:r>
            <a:endParaRPr lang="en-US" sz="2400" dirty="0"/>
          </a:p>
        </p:txBody>
      </p:sp>
      <p:sp>
        <p:nvSpPr>
          <p:cNvPr id="19" name="Text 13"/>
          <p:cNvSpPr/>
          <p:nvPr/>
        </p:nvSpPr>
        <p:spPr>
          <a:xfrm>
            <a:off x="685800" y="464515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FC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Materiale të Riciklueshme / vit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3429000" y="3383280"/>
            <a:ext cx="2606040" cy="1691640"/>
          </a:xfrm>
          <a:prstGeom prst="roundRect">
            <a:avLst>
              <a:gd name="adj" fmla="val 4865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4448556" y="3547872"/>
            <a:ext cx="566928" cy="566928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22" name="Image 4" descr="/home/claude/assets/icons/FaMapMarkedAlt_whit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4619" y="3683935"/>
            <a:ext cx="294803" cy="294803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429000" y="416052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</a:t>
            </a:r>
            <a:endParaRPr lang="en-US" sz="2400" dirty="0"/>
          </a:p>
        </p:txBody>
      </p:sp>
      <p:sp>
        <p:nvSpPr>
          <p:cNvPr id="24" name="Text 17"/>
          <p:cNvSpPr/>
          <p:nvPr/>
        </p:nvSpPr>
        <p:spPr>
          <a:xfrm>
            <a:off x="3566160" y="464515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Pika Origjine</a:t>
            </a:r>
            <a:endParaRPr lang="en-US" sz="1100" dirty="0"/>
          </a:p>
        </p:txBody>
      </p:sp>
      <p:sp>
        <p:nvSpPr>
          <p:cNvPr id="25" name="Text 18"/>
          <p:cNvSpPr/>
          <p:nvPr/>
        </p:nvSpPr>
        <p:spPr>
          <a:xfrm>
            <a:off x="6355080" y="1417320"/>
            <a:ext cx="52852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Rritja e Grumbullimit Vjetor</a:t>
            </a:r>
            <a:endParaRPr lang="en-US" sz="1700" dirty="0"/>
          </a:p>
        </p:txBody>
      </p:sp>
      <p:sp>
        <p:nvSpPr>
          <p:cNvPr id="26" name="Text 19"/>
          <p:cNvSpPr/>
          <p:nvPr/>
        </p:nvSpPr>
        <p:spPr>
          <a:xfrm>
            <a:off x="6355080" y="1810512"/>
            <a:ext cx="528523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 materiale të riciklueshme / vit</a:t>
            </a:r>
            <a:endParaRPr lang="en-US" sz="1200" dirty="0"/>
          </a:p>
        </p:txBody>
      </p:sp>
      <p:graphicFrame>
        <p:nvGraphicFramePr>
          <p:cNvPr id="27" name="Chart 0"/>
          <p:cNvGraphicFramePr/>
          <p:nvPr/>
        </p:nvGraphicFramePr>
        <p:xfrm>
          <a:off x="6355080" y="2240280"/>
          <a:ext cx="5285232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8" name="Shape 20"/>
          <p:cNvSpPr/>
          <p:nvPr/>
        </p:nvSpPr>
        <p:spPr>
          <a:xfrm>
            <a:off x="9354312" y="1417320"/>
            <a:ext cx="2286000" cy="502920"/>
          </a:xfrm>
          <a:prstGeom prst="roundRect">
            <a:avLst>
              <a:gd name="adj" fmla="val 50909"/>
            </a:avLst>
          </a:prstGeom>
          <a:solidFill>
            <a:srgbClr val="4C9A52"/>
          </a:solidFill>
          <a:ln/>
        </p:spPr>
      </p:sp>
      <p:pic>
        <p:nvPicPr>
          <p:cNvPr id="29" name="Image 5" descr="/home/claude/assets/icons/FaArrowUp_white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18904" y="1568196"/>
            <a:ext cx="201168" cy="201168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9811512" y="141732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+57% nga 2022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Çfarë Arrijmë Përmes Riciklimit?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463040"/>
            <a:ext cx="11094415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6" name="Shape 3"/>
          <p:cNvSpPr/>
          <p:nvPr/>
        </p:nvSpPr>
        <p:spPr>
          <a:xfrm>
            <a:off x="868680" y="1618488"/>
            <a:ext cx="603504" cy="603504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Seedling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521" y="1763329"/>
            <a:ext cx="313822" cy="31382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737360" y="1463040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Mbrojmë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burimet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natyrore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r>
              <a:rPr lang="en-GB" sz="2000" dirty="0">
                <a:solidFill>
                  <a:srgbClr val="5A5A5A"/>
                </a:solidFill>
              </a:rPr>
              <a:t> 7,200 ton </a:t>
            </a:r>
            <a:r>
              <a:rPr lang="en-GB" sz="2000" dirty="0" err="1">
                <a:solidFill>
                  <a:srgbClr val="5A5A5A"/>
                </a:solidFill>
              </a:rPr>
              <a:t>Letër</a:t>
            </a:r>
            <a:r>
              <a:rPr lang="en-GB" sz="2000" dirty="0">
                <a:solidFill>
                  <a:srgbClr val="5A5A5A"/>
                </a:solidFill>
              </a:rPr>
              <a:t> &amp; Karton/vit </a:t>
            </a:r>
            <a:r>
              <a:rPr lang="en-GB" sz="2000" dirty="0" err="1">
                <a:solidFill>
                  <a:srgbClr val="5A5A5A"/>
                </a:solidFill>
              </a:rPr>
              <a:t>janë</a:t>
            </a:r>
            <a:r>
              <a:rPr lang="en-GB" sz="2000" dirty="0"/>
              <a:t>🌳</a:t>
            </a:r>
            <a:r>
              <a:rPr lang="en-GB" sz="2000" dirty="0">
                <a:solidFill>
                  <a:srgbClr val="5A5A5A"/>
                </a:solidFill>
              </a:rPr>
              <a:t>122,400 </a:t>
            </a:r>
            <a:r>
              <a:rPr lang="en-GB" sz="2000" dirty="0" err="1">
                <a:solidFill>
                  <a:srgbClr val="5A5A5A"/>
                </a:solidFill>
              </a:rPr>
              <a:t>pemë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të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shpëtuara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</a:t>
            </a:r>
            <a:endParaRPr lang="en-US" sz="1900" dirty="0"/>
          </a:p>
        </p:txBody>
      </p:sp>
      <p:sp>
        <p:nvSpPr>
          <p:cNvPr id="9" name="Shape 5"/>
          <p:cNvSpPr/>
          <p:nvPr/>
        </p:nvSpPr>
        <p:spPr>
          <a:xfrm>
            <a:off x="548640" y="2578608"/>
            <a:ext cx="11094415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868680" y="2734056"/>
            <a:ext cx="603504" cy="603504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1" name="Image 2" descr="/home/claude/assets/icons/FaSmog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3521" y="2878897"/>
            <a:ext cx="313822" cy="31382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737360" y="2578608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Reduktojmë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ndotjen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 </a:t>
            </a:r>
            <a:r>
              <a:rPr lang="en-GB" sz="2000" dirty="0">
                <a:solidFill>
                  <a:srgbClr val="5A5A5A"/>
                </a:solidFill>
              </a:rPr>
              <a:t>800 ton UCO/vit </a:t>
            </a:r>
            <a:r>
              <a:rPr lang="en-GB" sz="2000" dirty="0" err="1">
                <a:solidFill>
                  <a:srgbClr val="5A5A5A"/>
                </a:solidFill>
              </a:rPr>
              <a:t>nënkupton</a:t>
            </a:r>
            <a:r>
              <a:rPr lang="en-GB" sz="2000" dirty="0">
                <a:solidFill>
                  <a:srgbClr val="5A5A5A"/>
                </a:solidFill>
              </a:rPr>
              <a:t>💧869,565 m³ </a:t>
            </a:r>
            <a:r>
              <a:rPr lang="en-GB" sz="2000" dirty="0" err="1">
                <a:solidFill>
                  <a:srgbClr val="5A5A5A"/>
                </a:solidFill>
              </a:rPr>
              <a:t>ujë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të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pijshëm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të</a:t>
            </a:r>
            <a:r>
              <a:rPr lang="en-GB" sz="2000" dirty="0">
                <a:solidFill>
                  <a:srgbClr val="5A5A5A"/>
                </a:solidFill>
              </a:rPr>
              <a:t> </a:t>
            </a:r>
            <a:r>
              <a:rPr lang="en-GB" sz="2000" dirty="0" err="1">
                <a:solidFill>
                  <a:srgbClr val="5A5A5A"/>
                </a:solidFill>
              </a:rPr>
              <a:t>mbrojtur</a:t>
            </a:r>
            <a:endParaRPr lang="en-US" sz="1900" dirty="0"/>
          </a:p>
        </p:txBody>
      </p:sp>
      <p:sp>
        <p:nvSpPr>
          <p:cNvPr id="13" name="Shape 8"/>
          <p:cNvSpPr/>
          <p:nvPr/>
        </p:nvSpPr>
        <p:spPr>
          <a:xfrm>
            <a:off x="548640" y="3694176"/>
            <a:ext cx="11094415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4" name="Shape 9"/>
          <p:cNvSpPr/>
          <p:nvPr/>
        </p:nvSpPr>
        <p:spPr>
          <a:xfrm>
            <a:off x="868680" y="3849624"/>
            <a:ext cx="603504" cy="603504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5" name="Image 3" descr="/home/claude/assets/icons/FaSyncAlt_whit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3521" y="3994465"/>
            <a:ext cx="313822" cy="313822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737360" y="3694176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Mbështesim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ekonominë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qarkulluese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fr-FR" sz="2000" dirty="0">
                <a:solidFill>
                  <a:srgbClr val="5A5A5A"/>
                </a:solidFill>
              </a:rPr>
              <a:t>8,000+ ton </a:t>
            </a:r>
            <a:r>
              <a:rPr lang="fr-FR" sz="2000" dirty="0" err="1">
                <a:solidFill>
                  <a:srgbClr val="5A5A5A"/>
                </a:solidFill>
              </a:rPr>
              <a:t>materiale</a:t>
            </a:r>
            <a:r>
              <a:rPr lang="fr-FR" sz="2000" dirty="0">
                <a:solidFill>
                  <a:srgbClr val="5A5A5A"/>
                </a:solidFill>
              </a:rPr>
              <a:t> </a:t>
            </a:r>
            <a:r>
              <a:rPr lang="fr-FR" sz="2000" dirty="0" err="1">
                <a:solidFill>
                  <a:srgbClr val="5A5A5A"/>
                </a:solidFill>
              </a:rPr>
              <a:t>të</a:t>
            </a:r>
            <a:r>
              <a:rPr lang="fr-FR" sz="2000" dirty="0">
                <a:solidFill>
                  <a:srgbClr val="5A5A5A"/>
                </a:solidFill>
              </a:rPr>
              <a:t> </a:t>
            </a:r>
            <a:r>
              <a:rPr lang="fr-FR" sz="2000" dirty="0" err="1">
                <a:solidFill>
                  <a:srgbClr val="5A5A5A"/>
                </a:solidFill>
              </a:rPr>
              <a:t>riciklueshme</a:t>
            </a:r>
            <a:r>
              <a:rPr lang="fr-FR" sz="2000" dirty="0">
                <a:solidFill>
                  <a:srgbClr val="5A5A5A"/>
                </a:solidFill>
              </a:rPr>
              <a:t>/vit</a:t>
            </a:r>
            <a:r>
              <a:rPr lang="fr-FR" sz="2000" dirty="0"/>
              <a:t>♻️</a:t>
            </a:r>
            <a:endParaRPr lang="en-US" sz="1900" dirty="0"/>
          </a:p>
        </p:txBody>
      </p:sp>
      <p:sp>
        <p:nvSpPr>
          <p:cNvPr id="17" name="Shape 11"/>
          <p:cNvSpPr/>
          <p:nvPr/>
        </p:nvSpPr>
        <p:spPr>
          <a:xfrm>
            <a:off x="548640" y="4809744"/>
            <a:ext cx="11094415" cy="91440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8" name="Shape 12"/>
          <p:cNvSpPr/>
          <p:nvPr/>
        </p:nvSpPr>
        <p:spPr>
          <a:xfrm>
            <a:off x="868680" y="4965192"/>
            <a:ext cx="603504" cy="603504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9" name="Image 4" descr="/home/claude/assets/icons/FaUsers_whit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3521" y="5110033"/>
            <a:ext cx="313822" cy="31382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737360" y="4809744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Nxisim punësimin e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gjelbër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dhe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ndërgjegjësimin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bashkëpuntorëve</a:t>
            </a: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b="1" dirty="0" err="1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tanë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Pse Jemi Këtu Sot?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645920"/>
            <a:ext cx="5364328" cy="3657600"/>
          </a:xfrm>
          <a:prstGeom prst="roundRect">
            <a:avLst>
              <a:gd name="adj" fmla="val 2250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796464" y="1965960"/>
            <a:ext cx="868680" cy="86868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WineBottle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947" y="2174443"/>
            <a:ext cx="451714" cy="451714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05840" y="3063240"/>
            <a:ext cx="4449928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3336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Qelqi mbetet një nga materialet me potencialin më të madh dhe më pak të rikuperuar në Shqipëri.</a:t>
            </a:r>
            <a:endParaRPr lang="en-US" sz="1800" dirty="0"/>
          </a:p>
        </p:txBody>
      </p:sp>
      <p:sp>
        <p:nvSpPr>
          <p:cNvPr id="9" name="Shape 5"/>
          <p:cNvSpPr/>
          <p:nvPr/>
        </p:nvSpPr>
        <p:spPr>
          <a:xfrm>
            <a:off x="6278728" y="1645920"/>
            <a:ext cx="5364328" cy="3657600"/>
          </a:xfrm>
          <a:prstGeom prst="roundRect">
            <a:avLst>
              <a:gd name="adj" fmla="val 2250"/>
            </a:avLst>
          </a:prstGeom>
          <a:solidFill>
            <a:srgbClr val="1F4D2E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8526551" y="1965960"/>
            <a:ext cx="868680" cy="86868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1" name="Image 2" descr="/home/claude/assets/icons/FaHandshake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5035" y="2174443"/>
            <a:ext cx="451714" cy="451714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735928" y="3063240"/>
            <a:ext cx="4449928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Nevojiten investime, EPR dhe bashkëpunim publik-privat.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F4D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645920" y="-1828800"/>
            <a:ext cx="4206240" cy="4206240"/>
          </a:xfrm>
          <a:prstGeom prst="ellipse">
            <a:avLst/>
          </a:prstGeom>
          <a:solidFill>
            <a:srgbClr val="4C9A52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0180015" y="4480560"/>
            <a:ext cx="3657600" cy="3657600"/>
          </a:xfrm>
          <a:prstGeom prst="ellipse">
            <a:avLst/>
          </a:prstGeom>
          <a:solidFill>
            <a:srgbClr val="4C9A52">
              <a:alpha val="1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094415" y="5577840"/>
            <a:ext cx="1463040" cy="1463040"/>
          </a:xfrm>
          <a:prstGeom prst="ellipse">
            <a:avLst/>
          </a:prstGeom>
          <a:solidFill>
            <a:srgbClr val="8FCB7E">
              <a:alpha val="16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495648" y="1051560"/>
            <a:ext cx="3200400" cy="457200"/>
          </a:xfrm>
          <a:prstGeom prst="roundRect">
            <a:avLst>
              <a:gd name="adj" fmla="val 50000"/>
            </a:avLst>
          </a:prstGeom>
          <a:solidFill>
            <a:srgbClr val="4C9A52"/>
          </a:solidFill>
          <a:ln/>
        </p:spPr>
      </p:sp>
      <p:pic>
        <p:nvPicPr>
          <p:cNvPr id="6" name="Image 0" descr="/home/claude/assets/icons/FaGlobeEurope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248" y="1161288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44288" y="10515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Platformë Europiane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10048" y="1783080"/>
            <a:ext cx="1371600" cy="13716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9" name="Image 1" descr="/home/claude/assets/icons/FaWineBottle_dar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2948" y="2125980"/>
            <a:ext cx="685800" cy="6858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3383280"/>
            <a:ext cx="103628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the Glass Loop</a:t>
            </a:r>
            <a:endParaRPr lang="en-US" sz="3600" dirty="0"/>
          </a:p>
        </p:txBody>
      </p:sp>
      <p:sp>
        <p:nvSpPr>
          <p:cNvPr id="11" name="Text 7"/>
          <p:cNvSpPr/>
          <p:nvPr/>
        </p:nvSpPr>
        <p:spPr>
          <a:xfrm>
            <a:off x="1737360" y="4251960"/>
            <a:ext cx="8716975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800" i="1" dirty="0">
                <a:solidFill>
                  <a:srgbClr val="8FC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Platformë europiane për rritjen e grumbullimit dhe riciklimit të paketimit prej qelqi.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Roli i Green Recycling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965960"/>
            <a:ext cx="3454298" cy="2834640"/>
          </a:xfrm>
          <a:prstGeom prst="roundRect">
            <a:avLst>
              <a:gd name="adj" fmla="val 2903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1818589" y="2331720"/>
            <a:ext cx="914400" cy="91440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7" name="Image 1" descr="/home/claude/assets/icons/FaHandshake_whi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8045" y="2551176"/>
            <a:ext cx="475488" cy="47548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2960" y="3429000"/>
            <a:ext cx="2905658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strategjik</a:t>
            </a:r>
            <a:endParaRPr lang="en-US" sz="1800" dirty="0"/>
          </a:p>
        </p:txBody>
      </p:sp>
      <p:sp>
        <p:nvSpPr>
          <p:cNvPr id="9" name="Shape 5"/>
          <p:cNvSpPr/>
          <p:nvPr/>
        </p:nvSpPr>
        <p:spPr>
          <a:xfrm>
            <a:off x="4368698" y="1965960"/>
            <a:ext cx="3454298" cy="2834640"/>
          </a:xfrm>
          <a:prstGeom prst="roundRect">
            <a:avLst>
              <a:gd name="adj" fmla="val 2903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5638648" y="2331720"/>
            <a:ext cx="914400" cy="91440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1" name="Image 2" descr="/home/claude/assets/icons/FaIndustry_whi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8104" y="2551176"/>
            <a:ext cx="475488" cy="47548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643018" y="3429000"/>
            <a:ext cx="2905658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 i ekonomisë qarkulluese</a:t>
            </a:r>
            <a:endParaRPr lang="en-US" sz="1800" dirty="0"/>
          </a:p>
        </p:txBody>
      </p:sp>
      <p:sp>
        <p:nvSpPr>
          <p:cNvPr id="13" name="Shape 8"/>
          <p:cNvSpPr/>
          <p:nvPr/>
        </p:nvSpPr>
        <p:spPr>
          <a:xfrm>
            <a:off x="8188757" y="1965960"/>
            <a:ext cx="3454298" cy="2834640"/>
          </a:xfrm>
          <a:prstGeom prst="roundRect">
            <a:avLst>
              <a:gd name="adj" fmla="val 2903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4" name="Shape 9"/>
          <p:cNvSpPr/>
          <p:nvPr/>
        </p:nvSpPr>
        <p:spPr>
          <a:xfrm>
            <a:off x="9458706" y="2331720"/>
            <a:ext cx="914400" cy="914400"/>
          </a:xfrm>
          <a:prstGeom prst="ellipse">
            <a:avLst/>
          </a:prstGeom>
          <a:solidFill>
            <a:srgbClr val="4C9A52"/>
          </a:solidFill>
          <a:ln/>
        </p:spPr>
      </p:sp>
      <p:pic>
        <p:nvPicPr>
          <p:cNvPr id="15" name="Image 3" descr="/home/claude/assets/icons/FaPeopleArrows_whit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78162" y="2551176"/>
            <a:ext cx="475488" cy="47548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463077" y="3429000"/>
            <a:ext cx="2905658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Promovues i bashkëpunimit mes institucioneve dhe biznesit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logo_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935" y="384048"/>
            <a:ext cx="960120" cy="57474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384048"/>
            <a:ext cx="8778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Vizioni Ynë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11002975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5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1000" dirty="0"/>
          </a:p>
        </p:txBody>
      </p:sp>
      <p:sp>
        <p:nvSpPr>
          <p:cNvPr id="5" name="Shape 2"/>
          <p:cNvSpPr/>
          <p:nvPr/>
        </p:nvSpPr>
        <p:spPr>
          <a:xfrm>
            <a:off x="548640" y="1508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914400" y="2103120"/>
            <a:ext cx="822960" cy="822960"/>
          </a:xfrm>
          <a:prstGeom prst="ellipse">
            <a:avLst/>
          </a:prstGeom>
          <a:solidFill>
            <a:srgbClr val="1F4D2E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2103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2057400" y="1508760"/>
            <a:ext cx="353552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Mbetjet si lëndë e parë</a:t>
            </a:r>
            <a:endParaRPr lang="en-US" sz="1900" dirty="0"/>
          </a:p>
        </p:txBody>
      </p:sp>
      <p:sp>
        <p:nvSpPr>
          <p:cNvPr id="9" name="Shape 6"/>
          <p:cNvSpPr/>
          <p:nvPr/>
        </p:nvSpPr>
        <p:spPr>
          <a:xfrm>
            <a:off x="6278728" y="1508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644488" y="2103120"/>
            <a:ext cx="822960" cy="822960"/>
          </a:xfrm>
          <a:prstGeom prst="ellipse">
            <a:avLst/>
          </a:prstGeom>
          <a:solidFill>
            <a:srgbClr val="1F4D2E"/>
          </a:solidFill>
          <a:ln/>
        </p:spPr>
      </p:sp>
      <p:sp>
        <p:nvSpPr>
          <p:cNvPr id="11" name="Text 8"/>
          <p:cNvSpPr/>
          <p:nvPr/>
        </p:nvSpPr>
        <p:spPr>
          <a:xfrm>
            <a:off x="6644488" y="2103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7787488" y="1508760"/>
            <a:ext cx="353552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Më shumë riciklim</a:t>
            </a:r>
            <a:endParaRPr lang="en-US" sz="1900" dirty="0"/>
          </a:p>
        </p:txBody>
      </p:sp>
      <p:sp>
        <p:nvSpPr>
          <p:cNvPr id="13" name="Shape 10"/>
          <p:cNvSpPr/>
          <p:nvPr/>
        </p:nvSpPr>
        <p:spPr>
          <a:xfrm>
            <a:off x="548640" y="3794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914400" y="4389120"/>
            <a:ext cx="822960" cy="822960"/>
          </a:xfrm>
          <a:prstGeom prst="ellipse">
            <a:avLst/>
          </a:prstGeom>
          <a:solidFill>
            <a:srgbClr val="1F4D2E"/>
          </a:solidFill>
          <a:ln/>
        </p:spPr>
      </p:sp>
      <p:sp>
        <p:nvSpPr>
          <p:cNvPr id="15" name="Text 12"/>
          <p:cNvSpPr/>
          <p:nvPr/>
        </p:nvSpPr>
        <p:spPr>
          <a:xfrm>
            <a:off x="914400" y="4389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6" name="Text 13"/>
          <p:cNvSpPr/>
          <p:nvPr/>
        </p:nvSpPr>
        <p:spPr>
          <a:xfrm>
            <a:off x="2057400" y="3794760"/>
            <a:ext cx="353552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Më pak landfill</a:t>
            </a:r>
            <a:endParaRPr lang="en-US" sz="1900" dirty="0"/>
          </a:p>
        </p:txBody>
      </p:sp>
      <p:sp>
        <p:nvSpPr>
          <p:cNvPr id="17" name="Shape 14"/>
          <p:cNvSpPr/>
          <p:nvPr/>
        </p:nvSpPr>
        <p:spPr>
          <a:xfrm>
            <a:off x="6278728" y="3794760"/>
            <a:ext cx="5364328" cy="2011680"/>
          </a:xfrm>
          <a:prstGeom prst="roundRect">
            <a:avLst>
              <a:gd name="adj" fmla="val 4091"/>
            </a:avLst>
          </a:prstGeom>
          <a:solidFill>
            <a:srgbClr val="FFFFFF"/>
          </a:solidFill>
          <a:ln/>
          <a:effectLst>
            <a:outerShdw blurRad="101600" dist="38100" dir="5400000" algn="bl" rotWithShape="0">
              <a:srgbClr val="1A1A1A">
                <a:alpha val="14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644488" y="4389120"/>
            <a:ext cx="822960" cy="822960"/>
          </a:xfrm>
          <a:prstGeom prst="ellipse">
            <a:avLst/>
          </a:prstGeom>
          <a:solidFill>
            <a:srgbClr val="1F4D2E"/>
          </a:solidFill>
          <a:ln/>
        </p:spPr>
      </p:sp>
      <p:sp>
        <p:nvSpPr>
          <p:cNvPr id="19" name="Text 16"/>
          <p:cNvSpPr/>
          <p:nvPr/>
        </p:nvSpPr>
        <p:spPr>
          <a:xfrm>
            <a:off x="6644488" y="4389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20" name="Text 17"/>
          <p:cNvSpPr/>
          <p:nvPr/>
        </p:nvSpPr>
        <p:spPr>
          <a:xfrm>
            <a:off x="7787488" y="3794760"/>
            <a:ext cx="3535528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900" b="1" dirty="0">
                <a:solidFill>
                  <a:srgbClr val="1F4D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Shqipëri model rajonal i ekonomisë qarkulluese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1AE3660D83574ABA2FAE6F0119FD7B" ma:contentTypeVersion="20" ma:contentTypeDescription="Create a new document." ma:contentTypeScope="" ma:versionID="c8c7d03709b8ca2720c9993c7821dde2">
  <xsd:schema xmlns:xsd="http://www.w3.org/2001/XMLSchema" xmlns:xs="http://www.w3.org/2001/XMLSchema" xmlns:p="http://schemas.microsoft.com/office/2006/metadata/properties" xmlns:ns2="a25d1b78-52d7-4aa6-98a8-603488bf7179" xmlns:ns3="172e048e-c197-44bb-bccc-392928027841" targetNamespace="http://schemas.microsoft.com/office/2006/metadata/properties" ma:root="true" ma:fieldsID="fde5c09d3ba4007c12e9457a126f57c8" ns2:_="" ns3:_="">
    <xsd:import namespace="a25d1b78-52d7-4aa6-98a8-603488bf7179"/>
    <xsd:import namespace="172e048e-c197-44bb-bccc-3929280278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Selected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5d1b78-52d7-4aa6-98a8-603488bf7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Selected" ma:index="18" nillable="true" ma:displayName="Selected" ma:format="Dropdown" ma:internalName="Selected">
      <xsd:simpleType>
        <xsd:restriction base="dms:Choice">
          <xsd:enumeration value="Choice 1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faeeadd-7529-4f90-84e0-6a3de6292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2e048e-c197-44bb-bccc-39292802784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d0544aa-3cb5-420f-a8fb-97a76f6143c7}" ma:internalName="TaxCatchAll" ma:showField="CatchAllData" ma:web="172e048e-c197-44bb-bccc-3929280278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ected xmlns="a25d1b78-52d7-4aa6-98a8-603488bf7179" xsi:nil="true"/>
    <TaxCatchAll xmlns="172e048e-c197-44bb-bccc-392928027841" xsi:nil="true"/>
    <lcf76f155ced4ddcb4097134ff3c332f xmlns="a25d1b78-52d7-4aa6-98a8-603488bf717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99F500-BF31-4B3C-A95A-7519736D07BB}"/>
</file>

<file path=customXml/itemProps2.xml><?xml version="1.0" encoding="utf-8"?>
<ds:datastoreItem xmlns:ds="http://schemas.openxmlformats.org/officeDocument/2006/customXml" ds:itemID="{7E9A8F5D-6EB7-4BF4-B008-85CC3B00BFDE}"/>
</file>

<file path=customXml/itemProps3.xml><?xml version="1.0" encoding="utf-8"?>
<ds:datastoreItem xmlns:ds="http://schemas.openxmlformats.org/officeDocument/2006/customXml" ds:itemID="{6E5BD090-B164-4B07-BDE3-324717459859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349</Words>
  <Application>Microsoft Office PowerPoint</Application>
  <PresentationFormat>Widescreen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Recycling - Prezantim CTGL 2026</dc:title>
  <dc:subject>PptxGenJS Presentation</dc:subject>
  <dc:creator>Green Recycling</dc:creator>
  <cp:lastModifiedBy>Arber Xhihani</cp:lastModifiedBy>
  <cp:revision>2</cp:revision>
  <dcterms:created xsi:type="dcterms:W3CDTF">2026-06-17T04:59:04Z</dcterms:created>
  <dcterms:modified xsi:type="dcterms:W3CDTF">2026-06-17T05:04:19Z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0x010100541AE3660D83574ABA2FAE6F0119FD7B</vt:lpwstr>
  </property>
</Properties>
</file>