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86" r:id="rId4"/>
    <p:sldId id="278" r:id="rId5"/>
    <p:sldId id="279" r:id="rId6"/>
    <p:sldId id="281" r:id="rId7"/>
    <p:sldId id="282" r:id="rId8"/>
    <p:sldId id="284" r:id="rId9"/>
  </p:sldIdLst>
  <p:sldSz cx="18288000" cy="10287000"/>
  <p:notesSz cx="6858000" cy="9144000"/>
  <p:embeddedFontLst>
    <p:embeddedFont>
      <p:font typeface="Hind" panose="02000000000000000000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67"/>
    <a:srgbClr val="5A9C00"/>
    <a:srgbClr val="2E4F00"/>
    <a:srgbClr val="405449"/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8" autoAdjust="0"/>
    <p:restoredTop sz="95775" autoAdjust="0"/>
  </p:normalViewPr>
  <p:slideViewPr>
    <p:cSldViewPr>
      <p:cViewPr>
        <p:scale>
          <a:sx n="54" d="100"/>
          <a:sy n="54" d="100"/>
        </p:scale>
        <p:origin x="328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6EE3-D518-1DA7-195E-2D049E94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754DF7-8A1F-482A-F28F-1F2CFBD9F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A9F12-3887-5D34-12CD-23E73EFE5A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134E0D-C955-EC93-2870-AF89A1679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22D862-010F-4AB6-BBB9-14615FF2C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8B805-9277-111F-ABDD-67A637CB43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FF5AE-F651-4408-89F3-03E21CCDB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9058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Glass collection Rate in Romania 2025  Non-DRS rate, DRS Rate.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 CALCUL: (0.75 x 86%) + (0.25 x 73%) = 64.5% + 18.25% = 82.75%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5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2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7" Type="http://schemas.openxmlformats.org/officeDocument/2006/relationships/image" Target="../media/image31.sv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3731511" y="1434222"/>
            <a:ext cx="305535" cy="302202"/>
          </a:xfrm>
          <a:custGeom>
            <a:avLst/>
            <a:gdLst/>
            <a:ahLst/>
            <a:cxnLst/>
            <a:rect l="l" t="t" r="r" b="b"/>
            <a:pathLst>
              <a:path w="305535" h="302202">
                <a:moveTo>
                  <a:pt x="0" y="0"/>
                </a:moveTo>
                <a:lnTo>
                  <a:pt x="305535" y="0"/>
                </a:lnTo>
                <a:lnTo>
                  <a:pt x="305535" y="302203"/>
                </a:lnTo>
                <a:lnTo>
                  <a:pt x="0" y="3022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2578" y="631928"/>
            <a:ext cx="3762222" cy="615351"/>
          </a:xfrm>
          <a:custGeom>
            <a:avLst/>
            <a:gdLst/>
            <a:ahLst/>
            <a:cxnLst/>
            <a:rect l="l" t="t" r="r" b="b"/>
            <a:pathLst>
              <a:path w="5039667" h="825708">
                <a:moveTo>
                  <a:pt x="0" y="0"/>
                </a:moveTo>
                <a:lnTo>
                  <a:pt x="5039667" y="0"/>
                </a:lnTo>
                <a:lnTo>
                  <a:pt x="5039667" y="825708"/>
                </a:lnTo>
                <a:lnTo>
                  <a:pt x="0" y="825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20" t="-168487" r="-12760" b="-1702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979127">
            <a:off x="-1654492" y="7077998"/>
            <a:ext cx="4988793" cy="4938145"/>
          </a:xfrm>
          <a:custGeom>
            <a:avLst/>
            <a:gdLst/>
            <a:ahLst/>
            <a:cxnLst/>
            <a:rect l="l" t="t" r="r" b="b"/>
            <a:pathLst>
              <a:path w="4988793" h="4938145">
                <a:moveTo>
                  <a:pt x="0" y="0"/>
                </a:moveTo>
                <a:lnTo>
                  <a:pt x="4988793" y="0"/>
                </a:lnTo>
                <a:lnTo>
                  <a:pt x="4988793" y="4938145"/>
                </a:lnTo>
                <a:lnTo>
                  <a:pt x="0" y="4938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52578" y="7781203"/>
            <a:ext cx="10892053" cy="1765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60"/>
              </a:lnSpc>
            </a:pPr>
            <a:r>
              <a:rPr lang="en-US" sz="2800" b="1" i="1" dirty="0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Constantin </a:t>
            </a:r>
            <a:r>
              <a:rPr lang="en-US" sz="2800" b="1" i="1" dirty="0" err="1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Damov</a:t>
            </a:r>
            <a:r>
              <a:rPr lang="en-US" sz="2800" b="1" i="1" dirty="0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 </a:t>
            </a:r>
          </a:p>
          <a:p>
            <a:pPr algn="r">
              <a:lnSpc>
                <a:spcPts val="4760"/>
              </a:lnSpc>
            </a:pPr>
            <a:r>
              <a:rPr lang="en-US" sz="2800" b="1" i="1" dirty="0" err="1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GreenGlass</a:t>
            </a:r>
            <a:r>
              <a:rPr lang="en-US" sz="2800" b="1" i="1" dirty="0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 Recycling  (</a:t>
            </a:r>
            <a:r>
              <a:rPr lang="en-US" sz="2800" b="1" i="1" dirty="0" err="1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GreenGroup</a:t>
            </a:r>
            <a:r>
              <a:rPr lang="en-US" sz="2800" b="1" i="1" dirty="0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)</a:t>
            </a:r>
          </a:p>
          <a:p>
            <a:pPr algn="r">
              <a:lnSpc>
                <a:spcPts val="4620"/>
              </a:lnSpc>
            </a:pPr>
            <a:r>
              <a:rPr lang="en-US" sz="2400" i="1" dirty="0">
                <a:solidFill>
                  <a:srgbClr val="2E4F00"/>
                </a:solidFill>
                <a:latin typeface="Hind" panose="02000000000000000000" pitchFamily="2" charset="77"/>
                <a:ea typeface="Canva Sans Bold Italics"/>
                <a:cs typeface="Hind" panose="02000000000000000000" pitchFamily="2" charset="77"/>
                <a:sym typeface="Canva Sans Bold Italics"/>
              </a:rPr>
              <a:t>June  167 2026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7947" y="3379184"/>
            <a:ext cx="10892053" cy="2622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22"/>
              </a:lnSpc>
            </a:pPr>
            <a:r>
              <a:rPr lang="en-US" sz="4000" b="1" dirty="0">
                <a:solidFill>
                  <a:srgbClr val="4A4F51"/>
                </a:solidFill>
                <a:latin typeface="Hind" panose="02000000000000000000" pitchFamily="2" charset="77"/>
                <a:ea typeface="Barlow Condensed Heavy"/>
                <a:cs typeface="Hind" panose="02000000000000000000" pitchFamily="2" charset="77"/>
                <a:sym typeface="Barlow Condensed Heavy"/>
              </a:rPr>
              <a:t> </a:t>
            </a:r>
            <a:r>
              <a:rPr lang="en-US" sz="4000" b="1" dirty="0">
                <a:solidFill>
                  <a:srgbClr val="2E4F00"/>
                </a:solidFill>
                <a:latin typeface="Hind" panose="02000000000000000000" pitchFamily="2" charset="77"/>
                <a:ea typeface="Barlow Condensed Heavy"/>
                <a:cs typeface="Hind" panose="02000000000000000000" pitchFamily="2" charset="77"/>
                <a:sym typeface="Barlow Condensed Heavy"/>
              </a:rPr>
              <a:t>Albania towards a closed glass loop</a:t>
            </a:r>
          </a:p>
          <a:p>
            <a:pPr algn="l">
              <a:lnSpc>
                <a:spcPts val="7022"/>
              </a:lnSpc>
            </a:pPr>
            <a:r>
              <a:rPr lang="en-US" sz="4000" b="1" dirty="0">
                <a:solidFill>
                  <a:srgbClr val="2E4F00"/>
                </a:solidFill>
                <a:latin typeface="Hind" panose="02000000000000000000" pitchFamily="2" charset="77"/>
                <a:ea typeface="Barlow Condensed Heavy"/>
                <a:cs typeface="Hind" panose="02000000000000000000" pitchFamily="2" charset="77"/>
                <a:sym typeface="Barlow Condensed Heavy"/>
              </a:rPr>
              <a:t>					&amp;</a:t>
            </a:r>
          </a:p>
          <a:p>
            <a:pPr algn="r">
              <a:lnSpc>
                <a:spcPts val="7022"/>
              </a:lnSpc>
            </a:pPr>
            <a:r>
              <a:rPr lang="en-US" sz="4000" b="1" dirty="0">
                <a:solidFill>
                  <a:srgbClr val="4A4F51"/>
                </a:solidFill>
                <a:latin typeface="Hind" panose="02000000000000000000" pitchFamily="2" charset="77"/>
                <a:ea typeface="Barlow Condensed Heavy"/>
                <a:cs typeface="Hind" panose="02000000000000000000" pitchFamily="2" charset="77"/>
                <a:sym typeface="Barlow Condensed Heavy"/>
              </a:rPr>
              <a:t> </a:t>
            </a:r>
            <a:r>
              <a:rPr lang="en-US" sz="4000" b="1" dirty="0">
                <a:solidFill>
                  <a:srgbClr val="5A9C00"/>
                </a:solidFill>
                <a:latin typeface="Hind" panose="02000000000000000000" pitchFamily="2" charset="77"/>
                <a:ea typeface="Barlow Condensed Heavy"/>
                <a:cs typeface="Hind" panose="02000000000000000000" pitchFamily="2" charset="77"/>
                <a:sym typeface="Barlow Condensed Heavy"/>
              </a:rPr>
              <a:t>Romania’s journey in glass recycling</a:t>
            </a:r>
          </a:p>
        </p:txBody>
      </p:sp>
      <p:sp>
        <p:nvSpPr>
          <p:cNvPr id="5" name="Freeform 5"/>
          <p:cNvSpPr/>
          <p:nvPr/>
        </p:nvSpPr>
        <p:spPr>
          <a:xfrm>
            <a:off x="7620000" y="460624"/>
            <a:ext cx="3261553" cy="973598"/>
          </a:xfrm>
          <a:custGeom>
            <a:avLst/>
            <a:gdLst/>
            <a:ahLst/>
            <a:cxnLst/>
            <a:rect l="l" t="t" r="r" b="b"/>
            <a:pathLst>
              <a:path w="3261553" h="973598">
                <a:moveTo>
                  <a:pt x="0" y="0"/>
                </a:moveTo>
                <a:lnTo>
                  <a:pt x="3261552" y="0"/>
                </a:lnTo>
                <a:lnTo>
                  <a:pt x="3261552" y="973598"/>
                </a:lnTo>
                <a:lnTo>
                  <a:pt x="0" y="973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0F4FB8-525B-85F9-54C9-3F08360ADA7B}"/>
              </a:ext>
            </a:extLst>
          </p:cNvPr>
          <p:cNvGrpSpPr/>
          <p:nvPr/>
        </p:nvGrpSpPr>
        <p:grpSpPr>
          <a:xfrm>
            <a:off x="11854231" y="-38100"/>
            <a:ext cx="7010401" cy="10477500"/>
            <a:chOff x="11277600" y="-152400"/>
            <a:chExt cx="7010401" cy="10477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E0DE90-0E0C-BC34-9392-B79C16BA9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804"/>
            <a:stretch>
              <a:fillRect/>
            </a:stretch>
          </p:blipFill>
          <p:spPr>
            <a:xfrm>
              <a:off x="11277600" y="2135950"/>
              <a:ext cx="7010400" cy="81891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670EF4-92E5-1A15-E52B-6E42828E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77601" y="-152400"/>
              <a:ext cx="7010400" cy="2761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09E6-C9B8-417A-F7C3-B232B693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513F6BA8-7BF1-65C3-D941-C18C82C86EAD}"/>
              </a:ext>
            </a:extLst>
          </p:cNvPr>
          <p:cNvSpPr/>
          <p:nvPr/>
        </p:nvSpPr>
        <p:spPr>
          <a:xfrm>
            <a:off x="990600" y="632476"/>
            <a:ext cx="13942962" cy="1098563"/>
          </a:xfrm>
          <a:custGeom>
            <a:avLst/>
            <a:gdLst/>
            <a:ahLst/>
            <a:cxnLst/>
            <a:rect l="l" t="t" r="r" b="b"/>
            <a:pathLst>
              <a:path w="13127434" h="1464751">
                <a:moveTo>
                  <a:pt x="0" y="0"/>
                </a:moveTo>
                <a:lnTo>
                  <a:pt x="13127434" y="0"/>
                </a:lnTo>
                <a:lnTo>
                  <a:pt x="13127434" y="1464751"/>
                </a:lnTo>
                <a:lnTo>
                  <a:pt x="0" y="146475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DE3D1-FA5A-362B-D504-9BEC22B68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/>
          <a:stretch>
            <a:fillRect/>
          </a:stretch>
        </p:blipFill>
        <p:spPr>
          <a:xfrm>
            <a:off x="4254205" y="980160"/>
            <a:ext cx="9779590" cy="931954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69C9AAE-9427-178F-F87B-1B4657D0A2D6}"/>
              </a:ext>
            </a:extLst>
          </p:cNvPr>
          <p:cNvSpPr txBox="1"/>
          <p:nvPr/>
        </p:nvSpPr>
        <p:spPr>
          <a:xfrm>
            <a:off x="2819400" y="266700"/>
            <a:ext cx="12598275" cy="111999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6937"/>
              </a:lnSpc>
            </a:pPr>
            <a:r>
              <a:rPr lang="en-US" sz="5562" b="1" dirty="0">
                <a:solidFill>
                  <a:srgbClr val="5A9C00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Albania</a:t>
            </a:r>
            <a:r>
              <a:rPr lang="en-US" sz="5562" b="1" dirty="0">
                <a:solidFill>
                  <a:srgbClr val="589E44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 </a:t>
            </a:r>
            <a:r>
              <a:rPr lang="en-US" sz="5562" b="1" dirty="0">
                <a:solidFill>
                  <a:srgbClr val="5A9C00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 Romania – Current status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CE4130-E1BE-F18F-51FA-D5DD6E6CE474}"/>
              </a:ext>
            </a:extLst>
          </p:cNvPr>
          <p:cNvCxnSpPr>
            <a:cxnSpLocks/>
          </p:cNvCxnSpPr>
          <p:nvPr/>
        </p:nvCxnSpPr>
        <p:spPr>
          <a:xfrm>
            <a:off x="4007863" y="3933070"/>
            <a:ext cx="6355337" cy="4944230"/>
          </a:xfrm>
          <a:prstGeom prst="straightConnector1">
            <a:avLst/>
          </a:prstGeom>
          <a:ln w="12700">
            <a:solidFill>
              <a:srgbClr val="5A9C00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5B0DEC-594A-0DE1-E785-610C24D925F8}"/>
              </a:ext>
            </a:extLst>
          </p:cNvPr>
          <p:cNvCxnSpPr>
            <a:cxnSpLocks/>
          </p:cNvCxnSpPr>
          <p:nvPr/>
        </p:nvCxnSpPr>
        <p:spPr>
          <a:xfrm flipV="1">
            <a:off x="11397912" y="3933070"/>
            <a:ext cx="2882225" cy="4155829"/>
          </a:xfrm>
          <a:prstGeom prst="straightConnector1">
            <a:avLst/>
          </a:prstGeom>
          <a:ln w="12700">
            <a:solidFill>
              <a:srgbClr val="5A9C00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96EDD7-2A5C-546D-3720-367657AB3D0B}"/>
              </a:ext>
            </a:extLst>
          </p:cNvPr>
          <p:cNvGrpSpPr/>
          <p:nvPr/>
        </p:nvGrpSpPr>
        <p:grpSpPr>
          <a:xfrm>
            <a:off x="407374" y="2388119"/>
            <a:ext cx="3522941" cy="4812781"/>
            <a:chOff x="407374" y="1018631"/>
            <a:chExt cx="3522941" cy="481278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4E2859-5BDA-C48E-D691-85470B0AE8C0}"/>
                </a:ext>
              </a:extLst>
            </p:cNvPr>
            <p:cNvSpPr/>
            <p:nvPr/>
          </p:nvSpPr>
          <p:spPr>
            <a:xfrm>
              <a:off x="407374" y="1018631"/>
              <a:ext cx="3522941" cy="4658270"/>
            </a:xfrm>
            <a:prstGeom prst="rect">
              <a:avLst/>
            </a:prstGeom>
            <a:noFill/>
            <a:ln>
              <a:solidFill>
                <a:srgbClr val="5A9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4BE45E-C6D0-32A8-4617-ACBA0FB55870}"/>
                </a:ext>
              </a:extLst>
            </p:cNvPr>
            <p:cNvSpPr txBox="1"/>
            <p:nvPr/>
          </p:nvSpPr>
          <p:spPr>
            <a:xfrm>
              <a:off x="685800" y="1328713"/>
              <a:ext cx="3009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5A9C00"/>
                  </a:solidFill>
                  <a:latin typeface="Hind" panose="02000000000000000000" pitchFamily="2" charset="77"/>
                  <a:cs typeface="Hind" panose="02000000000000000000" pitchFamily="2" charset="77"/>
                </a:rPr>
                <a:t>Facts about Albania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586421-5A7B-8C6E-FF31-50723273F612}"/>
                </a:ext>
              </a:extLst>
            </p:cNvPr>
            <p:cNvSpPr txBox="1"/>
            <p:nvPr/>
          </p:nvSpPr>
          <p:spPr>
            <a:xfrm>
              <a:off x="577516" y="1799539"/>
              <a:ext cx="3151921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Population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: ~2.5 million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Surface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: ~28,748 km²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Tourists in 2025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: 12.5 million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EU Accession Negotiation to conclude by  2027;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Full EU membership to be achieved by 2030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Quantity of Packaging glass POM in 2025: 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No official data; No functional EPR  system.</a:t>
              </a:r>
              <a:endParaRPr lang="en-US" sz="1600" b="1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endParaRPr lang="en-US" sz="1600" b="1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1F9B89B-0DF1-C54B-265E-4E5CADDAED89}"/>
              </a:ext>
            </a:extLst>
          </p:cNvPr>
          <p:cNvGrpSpPr/>
          <p:nvPr/>
        </p:nvGrpSpPr>
        <p:grpSpPr>
          <a:xfrm>
            <a:off x="14333622" y="2388119"/>
            <a:ext cx="3522941" cy="4658269"/>
            <a:chOff x="14333622" y="1018631"/>
            <a:chExt cx="3522941" cy="465826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873690-D8C1-2DF7-F56A-C4012E993687}"/>
                </a:ext>
              </a:extLst>
            </p:cNvPr>
            <p:cNvSpPr/>
            <p:nvPr/>
          </p:nvSpPr>
          <p:spPr>
            <a:xfrm>
              <a:off x="14333622" y="1018631"/>
              <a:ext cx="3522941" cy="4658269"/>
            </a:xfrm>
            <a:prstGeom prst="rect">
              <a:avLst/>
            </a:prstGeom>
            <a:noFill/>
            <a:ln>
              <a:solidFill>
                <a:srgbClr val="5A9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A90CC2-025E-8F01-3347-A578C568EA2C}"/>
                </a:ext>
              </a:extLst>
            </p:cNvPr>
            <p:cNvSpPr txBox="1"/>
            <p:nvPr/>
          </p:nvSpPr>
          <p:spPr>
            <a:xfrm>
              <a:off x="14554200" y="1328713"/>
              <a:ext cx="3153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5A9C00"/>
                  </a:solidFill>
                  <a:latin typeface="Hind" panose="02000000000000000000" pitchFamily="2" charset="77"/>
                  <a:cs typeface="Hind" panose="02000000000000000000" pitchFamily="2" charset="77"/>
                </a:rPr>
                <a:t>Facts about Romania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4E6CF7-9E59-218D-20AA-9EBA39142375}"/>
                </a:ext>
              </a:extLst>
            </p:cNvPr>
            <p:cNvSpPr txBox="1"/>
            <p:nvPr/>
          </p:nvSpPr>
          <p:spPr>
            <a:xfrm>
              <a:off x="14486021" y="1799539"/>
              <a:ext cx="32004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Population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: ~19 million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Surface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: ~238,397 km²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Romania </a:t>
              </a: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8.3 times larger 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than Albania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Tourists in 2025</a:t>
              </a:r>
              <a:r>
                <a:rPr lang="en-US" sz="1600" dirty="0">
                  <a:latin typeface="Hind" panose="02000000000000000000" pitchFamily="2" charset="77"/>
                  <a:cs typeface="Hind" panose="02000000000000000000" pitchFamily="2" charset="77"/>
                </a:rPr>
                <a:t>: 11 million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EU Member since 2007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latin typeface="Hind" panose="02000000000000000000" pitchFamily="2" charset="77"/>
                <a:cs typeface="Hind" panose="02000000000000000000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Hind" panose="02000000000000000000" pitchFamily="2" charset="77"/>
                  <a:cs typeface="Hind" panose="02000000000000000000" pitchFamily="2" charset="77"/>
                </a:rPr>
                <a:t>Quantity of Packaging glass POM in 2025: </a:t>
              </a:r>
              <a:r>
                <a:rPr lang="en-US" dirty="0">
                  <a:latin typeface="Hind" panose="02000000000000000000" pitchFamily="2" charset="77"/>
                  <a:cs typeface="Hind" panose="02000000000000000000" pitchFamily="2" charset="77"/>
                </a:rPr>
                <a:t>450,000 tons</a:t>
              </a:r>
              <a:endParaRPr lang="en-US" sz="1600" dirty="0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FE1680E-BF54-2487-270D-1E1415204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5709" r="10848" b="10982"/>
          <a:stretch>
            <a:fillRect/>
          </a:stretch>
        </p:blipFill>
        <p:spPr>
          <a:xfrm>
            <a:off x="407374" y="7750624"/>
            <a:ext cx="2147942" cy="22533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7CBDAA-1652-DE06-990C-7CD4ED04E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5709" r="10848" b="10982"/>
          <a:stretch>
            <a:fillRect/>
          </a:stretch>
        </p:blipFill>
        <p:spPr>
          <a:xfrm>
            <a:off x="15708621" y="7750624"/>
            <a:ext cx="2147942" cy="2253352"/>
          </a:xfrm>
          <a:prstGeom prst="rect">
            <a:avLst/>
          </a:prstGeom>
        </p:spPr>
      </p:pic>
      <p:sp>
        <p:nvSpPr>
          <p:cNvPr id="2" name="Freeform 35">
            <a:extLst>
              <a:ext uri="{FF2B5EF4-FFF2-40B4-BE49-F238E27FC236}">
                <a16:creationId xmlns:a16="http://schemas.microsoft.com/office/drawing/2014/main" id="{996F295D-CC08-A40E-D77C-FAC48121783F}"/>
              </a:ext>
            </a:extLst>
          </p:cNvPr>
          <p:cNvSpPr/>
          <p:nvPr/>
        </p:nvSpPr>
        <p:spPr>
          <a:xfrm>
            <a:off x="180672" y="129990"/>
            <a:ext cx="2689653" cy="493325"/>
          </a:xfrm>
          <a:custGeom>
            <a:avLst/>
            <a:gdLst/>
            <a:ahLst/>
            <a:cxnLst/>
            <a:rect l="l" t="t" r="r" b="b"/>
            <a:pathLst>
              <a:path w="3066895" h="502486">
                <a:moveTo>
                  <a:pt x="0" y="0"/>
                </a:moveTo>
                <a:lnTo>
                  <a:pt x="3066895" y="0"/>
                </a:lnTo>
                <a:lnTo>
                  <a:pt x="3066895" y="502485"/>
                </a:lnTo>
                <a:lnTo>
                  <a:pt x="0" y="502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020" t="-168487" r="-12760" b="-170211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8135" y="14644"/>
            <a:ext cx="171450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3300" b="1" dirty="0">
              <a:solidFill>
                <a:srgbClr val="5A9C00"/>
              </a:solidFill>
              <a:latin typeface="Hind" panose="02000000000000000000" pitchFamily="2" charset="77"/>
              <a:ea typeface="Calibri" pitchFamily="34" charset="-122"/>
              <a:cs typeface="Hind" panose="02000000000000000000" pitchFamily="2" charset="77"/>
            </a:endParaRPr>
          </a:p>
          <a:p>
            <a:r>
              <a:rPr lang="en-US" sz="4400" b="1" dirty="0">
                <a:solidFill>
                  <a:srgbClr val="5A9C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Romania’s Journey in Glass </a:t>
            </a:r>
            <a:r>
              <a:rPr lang="en-US" sz="4400" b="1" dirty="0" err="1">
                <a:solidFill>
                  <a:srgbClr val="5A9C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Recyling</a:t>
            </a:r>
            <a:r>
              <a:rPr lang="en-US" sz="4400" b="1" dirty="0">
                <a:solidFill>
                  <a:srgbClr val="5A9C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  |  2003–2027</a:t>
            </a:r>
            <a:endParaRPr lang="en-US" sz="4400" dirty="0">
              <a:solidFill>
                <a:srgbClr val="5A9C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60120" y="5417820"/>
            <a:ext cx="16664940" cy="0"/>
          </a:xfrm>
          <a:prstGeom prst="line">
            <a:avLst/>
          </a:prstGeom>
          <a:noFill/>
          <a:ln w="635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" name="Text 3"/>
          <p:cNvSpPr/>
          <p:nvPr/>
        </p:nvSpPr>
        <p:spPr>
          <a:xfrm>
            <a:off x="0" y="5239512"/>
            <a:ext cx="891540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0%</a:t>
            </a:r>
            <a:endParaRPr lang="en-US" b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960120" y="4423410"/>
            <a:ext cx="16664940" cy="0"/>
          </a:xfrm>
          <a:prstGeom prst="line">
            <a:avLst/>
          </a:prstGeom>
          <a:noFill/>
          <a:ln w="635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" name="Text 5"/>
          <p:cNvSpPr/>
          <p:nvPr/>
        </p:nvSpPr>
        <p:spPr>
          <a:xfrm>
            <a:off x="0" y="4245102"/>
            <a:ext cx="891540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25%</a:t>
            </a:r>
            <a:endParaRPr lang="en-US" b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960120" y="3429000"/>
            <a:ext cx="16664940" cy="0"/>
          </a:xfrm>
          <a:prstGeom prst="line">
            <a:avLst/>
          </a:prstGeom>
          <a:noFill/>
          <a:ln w="635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" name="Text 7"/>
          <p:cNvSpPr/>
          <p:nvPr/>
        </p:nvSpPr>
        <p:spPr>
          <a:xfrm>
            <a:off x="0" y="3250692"/>
            <a:ext cx="891540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50%</a:t>
            </a:r>
            <a:endParaRPr lang="en-US" b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60120" y="2633472"/>
            <a:ext cx="16664940" cy="0"/>
          </a:xfrm>
          <a:prstGeom prst="line">
            <a:avLst/>
          </a:prstGeom>
          <a:noFill/>
          <a:ln w="10160">
            <a:solidFill>
              <a:srgbClr val="D4A017"/>
            </a:solidFill>
            <a:prstDash val="dash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0" y="2577084"/>
            <a:ext cx="891540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70%</a:t>
            </a:r>
            <a:endParaRPr lang="en-US" b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0120" y="2434590"/>
            <a:ext cx="16664940" cy="0"/>
          </a:xfrm>
          <a:prstGeom prst="line">
            <a:avLst/>
          </a:prstGeom>
          <a:noFill/>
          <a:ln w="10160">
            <a:solidFill>
              <a:srgbClr val="D4A017"/>
            </a:solidFill>
            <a:prstDash val="dash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0" y="2256282"/>
            <a:ext cx="891540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75%</a:t>
            </a:r>
            <a:endParaRPr lang="en-US" b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60120" y="2036826"/>
            <a:ext cx="16664940" cy="0"/>
          </a:xfrm>
          <a:prstGeom prst="line">
            <a:avLst/>
          </a:prstGeom>
          <a:noFill/>
          <a:ln w="10160">
            <a:solidFill>
              <a:srgbClr val="D4A017"/>
            </a:solidFill>
            <a:prstDash val="dash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0" y="1858518"/>
            <a:ext cx="891540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85%</a:t>
            </a:r>
            <a:endParaRPr lang="en-US" b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60120" y="1440180"/>
            <a:ext cx="16664940" cy="0"/>
          </a:xfrm>
          <a:prstGeom prst="line">
            <a:avLst/>
          </a:prstGeom>
          <a:noFill/>
          <a:ln w="635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0" y="1261872"/>
            <a:ext cx="891540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100%</a:t>
            </a:r>
            <a:endParaRPr lang="en-US" b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3295757" y="9642348"/>
            <a:ext cx="301752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i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EU 2025 target: 70%</a:t>
            </a:r>
            <a:endParaRPr lang="en-US" sz="1400" i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3295757" y="9244584"/>
            <a:ext cx="34290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i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RetuRO 2025 target: 75%</a:t>
            </a:r>
            <a:endParaRPr lang="en-US" sz="1400" i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3295757" y="8846820"/>
            <a:ext cx="34290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i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RetuRO 2026+ target: 85%</a:t>
            </a:r>
            <a:endParaRPr lang="en-US" sz="1400" i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600450" y="3946094"/>
            <a:ext cx="274320" cy="1471727"/>
          </a:xfrm>
          <a:prstGeom prst="roundRect">
            <a:avLst>
              <a:gd name="adj" fmla="val 10000"/>
            </a:avLst>
          </a:prstGeom>
          <a:solidFill>
            <a:srgbClr val="3CB371">
              <a:alpha val="85000"/>
            </a:srgbClr>
          </a:solidFill>
          <a:ln w="6350">
            <a:solidFill>
              <a:srgbClr val="3CB371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435858" y="3616910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37%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989195" y="3786987"/>
            <a:ext cx="274320" cy="1630833"/>
          </a:xfrm>
          <a:prstGeom prst="roundRect">
            <a:avLst>
              <a:gd name="adj" fmla="val 10000"/>
            </a:avLst>
          </a:prstGeom>
          <a:solidFill>
            <a:srgbClr val="3CB371">
              <a:alpha val="85000"/>
            </a:srgbClr>
          </a:solidFill>
          <a:ln w="6350">
            <a:solidFill>
              <a:srgbClr val="3CB371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824603" y="3457803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41%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6114288" y="3627882"/>
            <a:ext cx="274320" cy="1789938"/>
          </a:xfrm>
          <a:prstGeom prst="roundRect">
            <a:avLst>
              <a:gd name="adj" fmla="val 10000"/>
            </a:avLst>
          </a:prstGeom>
          <a:solidFill>
            <a:srgbClr val="3CB371">
              <a:alpha val="85000"/>
            </a:srgbClr>
          </a:solidFill>
          <a:ln w="6350">
            <a:solidFill>
              <a:srgbClr val="3CB371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873496" y="3298698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45%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7268337" y="3031236"/>
            <a:ext cx="274320" cy="2386584"/>
          </a:xfrm>
          <a:prstGeom prst="roundRect">
            <a:avLst>
              <a:gd name="adj" fmla="val 10000"/>
            </a:avLst>
          </a:prstGeom>
          <a:solidFill>
            <a:srgbClr val="2E8B57">
              <a:alpha val="85000"/>
            </a:srgbClr>
          </a:solidFill>
          <a:ln w="635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103745" y="2702052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60%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7962710" y="3031236"/>
            <a:ext cx="274320" cy="2386584"/>
          </a:xfrm>
          <a:prstGeom prst="roundRect">
            <a:avLst>
              <a:gd name="adj" fmla="val 10000"/>
            </a:avLst>
          </a:prstGeom>
          <a:solidFill>
            <a:srgbClr val="2E8B57">
              <a:alpha val="85000"/>
            </a:srgbClr>
          </a:solidFill>
          <a:ln w="635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7798118" y="2702052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60%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9351455" y="3667659"/>
            <a:ext cx="274320" cy="1750161"/>
          </a:xfrm>
          <a:prstGeom prst="roundRect">
            <a:avLst>
              <a:gd name="adj" fmla="val 10000"/>
            </a:avLst>
          </a:prstGeom>
          <a:solidFill>
            <a:srgbClr val="3CB371">
              <a:alpha val="85000"/>
            </a:srgbClr>
          </a:solidFill>
          <a:ln w="6350">
            <a:solidFill>
              <a:srgbClr val="3CB371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9186863" y="3338475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44%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10740200" y="2792577"/>
            <a:ext cx="274320" cy="2625243"/>
          </a:xfrm>
          <a:prstGeom prst="roundRect">
            <a:avLst>
              <a:gd name="adj" fmla="val 10000"/>
            </a:avLst>
          </a:prstGeom>
          <a:solidFill>
            <a:srgbClr val="2E8B57">
              <a:alpha val="85000"/>
            </a:srgbClr>
          </a:solidFill>
          <a:ln w="635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10575608" y="2463393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66%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12067985" y="3707435"/>
            <a:ext cx="274320" cy="1710386"/>
          </a:xfrm>
          <a:prstGeom prst="roundRect">
            <a:avLst>
              <a:gd name="adj" fmla="val 10000"/>
            </a:avLst>
          </a:prstGeom>
          <a:solidFill>
            <a:srgbClr val="3CB371">
              <a:alpha val="85000"/>
            </a:srgbClr>
          </a:solidFill>
          <a:ln w="6350">
            <a:solidFill>
              <a:srgbClr val="3CB371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11903393" y="3378251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43%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12762357" y="4304081"/>
            <a:ext cx="274320" cy="1113740"/>
          </a:xfrm>
          <a:prstGeom prst="roundRect">
            <a:avLst>
              <a:gd name="adj" fmla="val 10000"/>
            </a:avLst>
          </a:prstGeom>
          <a:solidFill>
            <a:srgbClr val="E07070">
              <a:alpha val="85000"/>
            </a:srgbClr>
          </a:solidFill>
          <a:ln w="6350">
            <a:solidFill>
              <a:srgbClr val="E07070"/>
            </a:solidFill>
            <a:prstDash val="solid"/>
          </a:ln>
        </p:spPr>
        <p:txBody>
          <a:bodyPr/>
          <a:lstStyle/>
          <a:p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12597765" y="3974897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28%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13456730" y="2832354"/>
            <a:ext cx="274320" cy="2585466"/>
          </a:xfrm>
          <a:prstGeom prst="roundRect">
            <a:avLst>
              <a:gd name="adj" fmla="val 10000"/>
            </a:avLst>
          </a:prstGeom>
          <a:solidFill>
            <a:srgbClr val="2E8B57">
              <a:alpha val="85000"/>
            </a:srgbClr>
          </a:solidFill>
          <a:ln w="635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13292138" y="2503170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65%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14151102" y="3906317"/>
            <a:ext cx="274320" cy="1511504"/>
          </a:xfrm>
          <a:prstGeom prst="roundRect">
            <a:avLst>
              <a:gd name="adj" fmla="val 10000"/>
            </a:avLst>
          </a:prstGeom>
          <a:solidFill>
            <a:srgbClr val="3CB371">
              <a:alpha val="85000"/>
            </a:srgbClr>
          </a:solidFill>
          <a:ln w="6350">
            <a:solidFill>
              <a:srgbClr val="3CB371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13986510" y="3577133"/>
            <a:ext cx="6035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38%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14845475" y="3230118"/>
            <a:ext cx="274320" cy="2187702"/>
          </a:xfrm>
          <a:prstGeom prst="roundRect">
            <a:avLst>
              <a:gd name="adj" fmla="val 10000"/>
            </a:avLst>
          </a:prstGeom>
          <a:solidFill>
            <a:srgbClr val="0D7040">
              <a:alpha val="85000"/>
            </a:srgbClr>
          </a:solidFill>
          <a:ln w="6350">
            <a:solidFill>
              <a:srgbClr val="0D7040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14598587" y="2900934"/>
            <a:ext cx="768096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~55%*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15539847" y="1997049"/>
            <a:ext cx="274320" cy="3420771"/>
          </a:xfrm>
          <a:prstGeom prst="roundRect">
            <a:avLst>
              <a:gd name="adj" fmla="val 10000"/>
            </a:avLst>
          </a:prstGeom>
          <a:solidFill>
            <a:srgbClr val="0D7040">
              <a:alpha val="85000"/>
            </a:srgbClr>
          </a:solidFill>
          <a:ln w="6350">
            <a:solidFill>
              <a:srgbClr val="0D7040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15292959" y="1667865"/>
            <a:ext cx="768096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86%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16234220" y="2036826"/>
            <a:ext cx="274320" cy="3380994"/>
          </a:xfrm>
          <a:prstGeom prst="roundRect">
            <a:avLst>
              <a:gd name="adj" fmla="val 10000"/>
            </a:avLst>
          </a:prstGeom>
          <a:solidFill>
            <a:srgbClr val="5AAE7E">
              <a:alpha val="85000"/>
            </a:srgbClr>
          </a:solidFill>
          <a:ln w="6350">
            <a:solidFill>
              <a:srgbClr val="5AAE7E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15987332" y="1638300"/>
            <a:ext cx="768096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85% tgt.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16928592" y="1837944"/>
            <a:ext cx="274320" cy="3579876"/>
          </a:xfrm>
          <a:prstGeom prst="roundRect">
            <a:avLst>
              <a:gd name="adj" fmla="val 10000"/>
            </a:avLst>
          </a:prstGeom>
          <a:solidFill>
            <a:srgbClr val="78C89A">
              <a:alpha val="70000"/>
            </a:srgbClr>
          </a:solidFill>
          <a:ln w="10160">
            <a:solidFill>
              <a:srgbClr val="78C89A"/>
            </a:solidFill>
            <a:prstDash val="dash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16610769" y="1409700"/>
            <a:ext cx="991431" cy="4197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~90% est.</a:t>
            </a:r>
            <a:endParaRPr lang="en-US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1" name="Shape 49"/>
          <p:cNvSpPr/>
          <p:nvPr/>
        </p:nvSpPr>
        <p:spPr>
          <a:xfrm>
            <a:off x="960120" y="5417820"/>
            <a:ext cx="16664940" cy="0"/>
          </a:xfrm>
          <a:prstGeom prst="line">
            <a:avLst/>
          </a:prstGeom>
          <a:noFill/>
          <a:ln w="254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2" name="Shape 50"/>
          <p:cNvSpPr/>
          <p:nvPr/>
        </p:nvSpPr>
        <p:spPr>
          <a:xfrm>
            <a:off x="960120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658368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2003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4" name="Shape 52"/>
          <p:cNvSpPr/>
          <p:nvPr/>
        </p:nvSpPr>
        <p:spPr>
          <a:xfrm>
            <a:off x="3737610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3435858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2007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8" name="Shape 56"/>
          <p:cNvSpPr/>
          <p:nvPr/>
        </p:nvSpPr>
        <p:spPr>
          <a:xfrm>
            <a:off x="7391400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9" name="Text 57"/>
          <p:cNvSpPr/>
          <p:nvPr/>
        </p:nvSpPr>
        <p:spPr>
          <a:xfrm>
            <a:off x="7103745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2013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0" name="Shape 58"/>
          <p:cNvSpPr/>
          <p:nvPr/>
        </p:nvSpPr>
        <p:spPr>
          <a:xfrm>
            <a:off x="9474518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1" name="Text 59"/>
          <p:cNvSpPr/>
          <p:nvPr/>
        </p:nvSpPr>
        <p:spPr>
          <a:xfrm>
            <a:off x="9186863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2016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2" name="Shape 60"/>
          <p:cNvSpPr/>
          <p:nvPr/>
        </p:nvSpPr>
        <p:spPr>
          <a:xfrm>
            <a:off x="10863263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3" name="Text 61"/>
          <p:cNvSpPr/>
          <p:nvPr/>
        </p:nvSpPr>
        <p:spPr>
          <a:xfrm>
            <a:off x="10575608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2018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4" name="Shape 62"/>
          <p:cNvSpPr/>
          <p:nvPr/>
        </p:nvSpPr>
        <p:spPr>
          <a:xfrm>
            <a:off x="12205145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5" name="Text 63"/>
          <p:cNvSpPr/>
          <p:nvPr/>
        </p:nvSpPr>
        <p:spPr>
          <a:xfrm>
            <a:off x="11903393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2020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6" name="Shape 64"/>
          <p:cNvSpPr/>
          <p:nvPr/>
        </p:nvSpPr>
        <p:spPr>
          <a:xfrm>
            <a:off x="12899517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7" name="Text 65"/>
          <p:cNvSpPr/>
          <p:nvPr/>
        </p:nvSpPr>
        <p:spPr>
          <a:xfrm>
            <a:off x="12597765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2021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8" name="Shape 66"/>
          <p:cNvSpPr/>
          <p:nvPr/>
        </p:nvSpPr>
        <p:spPr>
          <a:xfrm>
            <a:off x="14288262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9" name="Text 67"/>
          <p:cNvSpPr/>
          <p:nvPr/>
        </p:nvSpPr>
        <p:spPr>
          <a:xfrm>
            <a:off x="13986510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2023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0" name="Shape 68"/>
          <p:cNvSpPr/>
          <p:nvPr/>
        </p:nvSpPr>
        <p:spPr>
          <a:xfrm>
            <a:off x="14982635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1" name="Text 69"/>
          <p:cNvSpPr/>
          <p:nvPr/>
        </p:nvSpPr>
        <p:spPr>
          <a:xfrm>
            <a:off x="14680883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2024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2" name="Shape 70"/>
          <p:cNvSpPr/>
          <p:nvPr/>
        </p:nvSpPr>
        <p:spPr>
          <a:xfrm>
            <a:off x="15677007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3" name="Text 71"/>
          <p:cNvSpPr/>
          <p:nvPr/>
        </p:nvSpPr>
        <p:spPr>
          <a:xfrm>
            <a:off x="15375255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2025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4" name="Shape 72"/>
          <p:cNvSpPr/>
          <p:nvPr/>
        </p:nvSpPr>
        <p:spPr>
          <a:xfrm>
            <a:off x="16371380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5" name="Text 73"/>
          <p:cNvSpPr/>
          <p:nvPr/>
        </p:nvSpPr>
        <p:spPr>
          <a:xfrm>
            <a:off x="16069628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2026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6" name="Shape 74"/>
          <p:cNvSpPr/>
          <p:nvPr/>
        </p:nvSpPr>
        <p:spPr>
          <a:xfrm>
            <a:off x="17065752" y="541782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7" name="Text 75"/>
          <p:cNvSpPr/>
          <p:nvPr/>
        </p:nvSpPr>
        <p:spPr>
          <a:xfrm>
            <a:off x="16764000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2027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8" name="Shape 76"/>
          <p:cNvSpPr/>
          <p:nvPr/>
        </p:nvSpPr>
        <p:spPr>
          <a:xfrm>
            <a:off x="960120" y="5801868"/>
            <a:ext cx="0" cy="521208"/>
          </a:xfrm>
          <a:prstGeom prst="line">
            <a:avLst/>
          </a:prstGeom>
          <a:noFill/>
          <a:ln w="19050">
            <a:solidFill>
              <a:srgbClr val="4CAF7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9" name="Shape 77"/>
          <p:cNvSpPr/>
          <p:nvPr/>
        </p:nvSpPr>
        <p:spPr>
          <a:xfrm>
            <a:off x="836676" y="5294376"/>
            <a:ext cx="246888" cy="246888"/>
          </a:xfrm>
          <a:prstGeom prst="ellipse">
            <a:avLst/>
          </a:prstGeom>
          <a:solidFill>
            <a:srgbClr val="4CAF78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0" name="Shape 78"/>
          <p:cNvSpPr/>
          <p:nvPr/>
        </p:nvSpPr>
        <p:spPr>
          <a:xfrm>
            <a:off x="411480" y="6323076"/>
            <a:ext cx="2537460" cy="987552"/>
          </a:xfrm>
          <a:prstGeom prst="roundRect">
            <a:avLst>
              <a:gd name="adj" fmla="val 8333"/>
            </a:avLst>
          </a:prstGeom>
          <a:solidFill>
            <a:srgbClr val="E8F5EE"/>
          </a:solidFill>
          <a:ln w="12700">
            <a:solidFill>
              <a:srgbClr val="4CAF7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1" name="Text 79"/>
          <p:cNvSpPr/>
          <p:nvPr/>
        </p:nvSpPr>
        <p:spPr>
          <a:xfrm>
            <a:off x="521208" y="6377940"/>
            <a:ext cx="23180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Ecorom Ambalaje EPR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2" name="Text 80"/>
          <p:cNvSpPr/>
          <p:nvPr/>
        </p:nvSpPr>
        <p:spPr>
          <a:xfrm>
            <a:off x="521208" y="6679692"/>
            <a:ext cx="2318004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First producer responsibility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r>
              <a:rPr lang="en-US" sz="1400" dirty="0" err="1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organisation</a:t>
            </a:r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 in Romania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4" name="Shape 82"/>
          <p:cNvSpPr/>
          <p:nvPr/>
        </p:nvSpPr>
        <p:spPr>
          <a:xfrm>
            <a:off x="3737610" y="5801868"/>
            <a:ext cx="0" cy="987552"/>
          </a:xfrm>
          <a:prstGeom prst="line">
            <a:avLst/>
          </a:prstGeom>
          <a:noFill/>
          <a:ln w="1905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5" name="Shape 83"/>
          <p:cNvSpPr/>
          <p:nvPr/>
        </p:nvSpPr>
        <p:spPr>
          <a:xfrm>
            <a:off x="3614166" y="5294376"/>
            <a:ext cx="246888" cy="246888"/>
          </a:xfrm>
          <a:prstGeom prst="ellipse">
            <a:avLst/>
          </a:prstGeom>
          <a:solidFill>
            <a:srgbClr val="1A5C38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6" name="Shape 84"/>
          <p:cNvSpPr/>
          <p:nvPr/>
        </p:nvSpPr>
        <p:spPr>
          <a:xfrm>
            <a:off x="3154680" y="6789420"/>
            <a:ext cx="2537460" cy="987552"/>
          </a:xfrm>
          <a:prstGeom prst="roundRect">
            <a:avLst>
              <a:gd name="adj" fmla="val 8333"/>
            </a:avLst>
          </a:prstGeom>
          <a:solidFill>
            <a:srgbClr val="E8F5EE"/>
          </a:solidFill>
          <a:ln w="12700">
            <a:solidFill>
              <a:srgbClr val="1A5C3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7" name="Text 85"/>
          <p:cNvSpPr/>
          <p:nvPr/>
        </p:nvSpPr>
        <p:spPr>
          <a:xfrm>
            <a:off x="3264408" y="6844284"/>
            <a:ext cx="23180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Romania joins the EU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8" name="Text 86"/>
          <p:cNvSpPr/>
          <p:nvPr/>
        </p:nvSpPr>
        <p:spPr>
          <a:xfrm>
            <a:off x="3264408" y="7146036"/>
            <a:ext cx="2318004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EU Packaging Directive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becomes binding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9" name="Shape 87"/>
          <p:cNvSpPr/>
          <p:nvPr/>
        </p:nvSpPr>
        <p:spPr>
          <a:xfrm>
            <a:off x="7391400" y="5801868"/>
            <a:ext cx="0" cy="521208"/>
          </a:xfrm>
          <a:prstGeom prst="line">
            <a:avLst/>
          </a:prstGeom>
          <a:noFill/>
          <a:ln w="1905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0" name="Shape 88"/>
          <p:cNvSpPr/>
          <p:nvPr/>
        </p:nvSpPr>
        <p:spPr>
          <a:xfrm>
            <a:off x="7282053" y="5294376"/>
            <a:ext cx="246888" cy="246888"/>
          </a:xfrm>
          <a:prstGeom prst="ellipse">
            <a:avLst/>
          </a:prstGeom>
          <a:solidFill>
            <a:srgbClr val="2E8B57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1" name="Shape 89"/>
          <p:cNvSpPr/>
          <p:nvPr/>
        </p:nvSpPr>
        <p:spPr>
          <a:xfrm>
            <a:off x="6136767" y="6323076"/>
            <a:ext cx="2537460" cy="987552"/>
          </a:xfrm>
          <a:prstGeom prst="roundRect">
            <a:avLst>
              <a:gd name="adj" fmla="val 8333"/>
            </a:avLst>
          </a:prstGeom>
          <a:solidFill>
            <a:srgbClr val="E8F5EE"/>
          </a:solidFill>
          <a:ln w="12700">
            <a:solidFill>
              <a:srgbClr val="2E8B57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2" name="Text 90"/>
          <p:cNvSpPr/>
          <p:nvPr/>
        </p:nvSpPr>
        <p:spPr>
          <a:xfrm>
            <a:off x="6246495" y="6377940"/>
            <a:ext cx="23180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Green Glass Recycling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3" name="Text 91"/>
          <p:cNvSpPr/>
          <p:nvPr/>
        </p:nvSpPr>
        <p:spPr>
          <a:xfrm>
            <a:off x="6246495" y="6679692"/>
            <a:ext cx="2318004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First glass-specific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recycling plant in Romania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4" name="Shape 92"/>
          <p:cNvSpPr/>
          <p:nvPr/>
        </p:nvSpPr>
        <p:spPr>
          <a:xfrm>
            <a:off x="14325600" y="5801868"/>
            <a:ext cx="0" cy="987552"/>
          </a:xfrm>
          <a:prstGeom prst="line">
            <a:avLst/>
          </a:prstGeom>
          <a:noFill/>
          <a:ln w="19050">
            <a:solidFill>
              <a:srgbClr val="0A5C30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5" name="Shape 93"/>
          <p:cNvSpPr/>
          <p:nvPr/>
        </p:nvSpPr>
        <p:spPr>
          <a:xfrm>
            <a:off x="14202156" y="5294376"/>
            <a:ext cx="246888" cy="246888"/>
          </a:xfrm>
          <a:prstGeom prst="ellipse">
            <a:avLst/>
          </a:prstGeom>
          <a:solidFill>
            <a:srgbClr val="0A5C30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6" name="Shape 94"/>
          <p:cNvSpPr/>
          <p:nvPr/>
        </p:nvSpPr>
        <p:spPr>
          <a:xfrm>
            <a:off x="12954000" y="6789420"/>
            <a:ext cx="2743200" cy="987552"/>
          </a:xfrm>
          <a:prstGeom prst="roundRect">
            <a:avLst>
              <a:gd name="adj" fmla="val 8333"/>
            </a:avLst>
          </a:prstGeom>
          <a:solidFill>
            <a:srgbClr val="E8F5EE"/>
          </a:solidFill>
          <a:ln w="12700">
            <a:solidFill>
              <a:srgbClr val="0A5C3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7" name="Text 95"/>
          <p:cNvSpPr/>
          <p:nvPr/>
        </p:nvSpPr>
        <p:spPr>
          <a:xfrm>
            <a:off x="13063728" y="6844284"/>
            <a:ext cx="252374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b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RetuRO DRS launched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8" name="Text 96"/>
          <p:cNvSpPr/>
          <p:nvPr/>
        </p:nvSpPr>
        <p:spPr>
          <a:xfrm>
            <a:off x="13063728" y="7146036"/>
            <a:ext cx="2523744" cy="576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Deposit Return System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starts Nov 2023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9" name="Shape 97"/>
          <p:cNvSpPr/>
          <p:nvPr/>
        </p:nvSpPr>
        <p:spPr>
          <a:xfrm>
            <a:off x="14554200" y="589788"/>
            <a:ext cx="0" cy="4896612"/>
          </a:xfrm>
          <a:prstGeom prst="line">
            <a:avLst/>
          </a:prstGeom>
          <a:noFill/>
          <a:ln w="12700">
            <a:solidFill>
              <a:srgbClr val="0A5C30"/>
            </a:solidFill>
            <a:prstDash val="sysDash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0" name="Text 98"/>
          <p:cNvSpPr/>
          <p:nvPr/>
        </p:nvSpPr>
        <p:spPr>
          <a:xfrm>
            <a:off x="9906000" y="952499"/>
            <a:ext cx="4537281" cy="3340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400" b="1" i="1" dirty="0">
                <a:solidFill>
                  <a:srgbClr val="5A9C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◀ Pre-DRS (OIREP/EPR)</a:t>
            </a:r>
            <a:endParaRPr lang="en-US" sz="2400" b="1" dirty="0">
              <a:solidFill>
                <a:srgbClr val="5A9C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1" name="Text 99"/>
          <p:cNvSpPr/>
          <p:nvPr/>
        </p:nvSpPr>
        <p:spPr>
          <a:xfrm>
            <a:off x="14554200" y="925766"/>
            <a:ext cx="3791380" cy="3642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i="1" dirty="0">
                <a:solidFill>
                  <a:srgbClr val="5A9C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DRS era (</a:t>
            </a:r>
            <a:r>
              <a:rPr lang="en-US" sz="2400" b="1" i="1" dirty="0" err="1">
                <a:solidFill>
                  <a:srgbClr val="5A9C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RetuRO</a:t>
            </a:r>
            <a:r>
              <a:rPr lang="en-US" sz="2400" b="1" i="1" dirty="0">
                <a:solidFill>
                  <a:srgbClr val="5A9C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 SGR) ▶</a:t>
            </a:r>
            <a:endParaRPr lang="en-US" sz="2400" b="1" dirty="0">
              <a:solidFill>
                <a:srgbClr val="5A9C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2" name="Shape 100"/>
          <p:cNvSpPr/>
          <p:nvPr/>
        </p:nvSpPr>
        <p:spPr>
          <a:xfrm>
            <a:off x="670560" y="8447532"/>
            <a:ext cx="205740" cy="205740"/>
          </a:xfrm>
          <a:prstGeom prst="roundRect">
            <a:avLst>
              <a:gd name="adj" fmla="val 13333"/>
            </a:avLst>
          </a:prstGeom>
          <a:solidFill>
            <a:srgbClr val="3CB371"/>
          </a:solidFill>
          <a:ln w="6350">
            <a:solidFill>
              <a:srgbClr val="3CB371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3" name="Text 101"/>
          <p:cNvSpPr/>
          <p:nvPr/>
        </p:nvSpPr>
        <p:spPr>
          <a:xfrm>
            <a:off x="944880" y="8420100"/>
            <a:ext cx="370332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Glass recycling rate — all packaging (INS/OIREP/Eurostat)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4" name="Shape 102"/>
          <p:cNvSpPr/>
          <p:nvPr/>
        </p:nvSpPr>
        <p:spPr>
          <a:xfrm>
            <a:off x="4709160" y="8442960"/>
            <a:ext cx="205740" cy="205740"/>
          </a:xfrm>
          <a:prstGeom prst="roundRect">
            <a:avLst>
              <a:gd name="adj" fmla="val 13333"/>
            </a:avLst>
          </a:prstGeom>
          <a:solidFill>
            <a:srgbClr val="0D7040"/>
          </a:solidFill>
          <a:ln w="6350">
            <a:solidFill>
              <a:srgbClr val="0D7040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5" name="Text 103"/>
          <p:cNvSpPr/>
          <p:nvPr/>
        </p:nvSpPr>
        <p:spPr>
          <a:xfrm>
            <a:off x="4983480" y="8420100"/>
            <a:ext cx="370332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SGR return rate — beverage glass (RetuRO, official)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6" name="Shape 104"/>
          <p:cNvSpPr/>
          <p:nvPr/>
        </p:nvSpPr>
        <p:spPr>
          <a:xfrm>
            <a:off x="8610600" y="8447532"/>
            <a:ext cx="205740" cy="205740"/>
          </a:xfrm>
          <a:prstGeom prst="roundRect">
            <a:avLst>
              <a:gd name="adj" fmla="val 13333"/>
            </a:avLst>
          </a:prstGeom>
          <a:solidFill>
            <a:srgbClr val="78C89A"/>
          </a:solidFill>
          <a:ln w="6350">
            <a:solidFill>
              <a:srgbClr val="78C89A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7" name="Text 105"/>
          <p:cNvSpPr/>
          <p:nvPr/>
        </p:nvSpPr>
        <p:spPr>
          <a:xfrm>
            <a:off x="8884920" y="8420100"/>
            <a:ext cx="370332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2027 estimate based on trajectory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8" name="Shape 106"/>
          <p:cNvSpPr/>
          <p:nvPr/>
        </p:nvSpPr>
        <p:spPr>
          <a:xfrm>
            <a:off x="12877800" y="8447532"/>
            <a:ext cx="205740" cy="205740"/>
          </a:xfrm>
          <a:prstGeom prst="roundRect">
            <a:avLst>
              <a:gd name="adj" fmla="val 13333"/>
            </a:avLst>
          </a:prstGeom>
          <a:solidFill>
            <a:srgbClr val="D4A017"/>
          </a:solidFill>
          <a:ln w="635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9" name="Text 107"/>
          <p:cNvSpPr/>
          <p:nvPr/>
        </p:nvSpPr>
        <p:spPr>
          <a:xfrm>
            <a:off x="13213080" y="8420100"/>
            <a:ext cx="370332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i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EU/RetuRO official targets</a:t>
            </a:r>
            <a:endParaRPr lang="en-US" sz="1600" i="1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1" name="Text 55">
            <a:extLst>
              <a:ext uri="{FF2B5EF4-FFF2-40B4-BE49-F238E27FC236}">
                <a16:creationId xmlns:a16="http://schemas.microsoft.com/office/drawing/2014/main" id="{DD9B816A-1703-ACB9-38AC-C1D1B7496DEC}"/>
              </a:ext>
            </a:extLst>
          </p:cNvPr>
          <p:cNvSpPr/>
          <p:nvPr/>
        </p:nvSpPr>
        <p:spPr>
          <a:xfrm>
            <a:off x="4824603" y="5554980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2009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2" name="Text 55">
            <a:extLst>
              <a:ext uri="{FF2B5EF4-FFF2-40B4-BE49-F238E27FC236}">
                <a16:creationId xmlns:a16="http://schemas.microsoft.com/office/drawing/2014/main" id="{00D69978-1C4D-6477-3447-CEBF4DF6BC87}"/>
              </a:ext>
            </a:extLst>
          </p:cNvPr>
          <p:cNvSpPr/>
          <p:nvPr/>
        </p:nvSpPr>
        <p:spPr>
          <a:xfrm>
            <a:off x="5949696" y="5537149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2011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3" name="Text 57">
            <a:extLst>
              <a:ext uri="{FF2B5EF4-FFF2-40B4-BE49-F238E27FC236}">
                <a16:creationId xmlns:a16="http://schemas.microsoft.com/office/drawing/2014/main" id="{8ACA2DF0-AC31-E829-708D-D786A8699929}"/>
              </a:ext>
            </a:extLst>
          </p:cNvPr>
          <p:cNvSpPr/>
          <p:nvPr/>
        </p:nvSpPr>
        <p:spPr>
          <a:xfrm>
            <a:off x="7798118" y="5568696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2014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6" name="Text 67">
            <a:extLst>
              <a:ext uri="{FF2B5EF4-FFF2-40B4-BE49-F238E27FC236}">
                <a16:creationId xmlns:a16="http://schemas.microsoft.com/office/drawing/2014/main" id="{F8ED6F8A-1050-31A1-054F-7EC817F57168}"/>
              </a:ext>
            </a:extLst>
          </p:cNvPr>
          <p:cNvSpPr/>
          <p:nvPr/>
        </p:nvSpPr>
        <p:spPr>
          <a:xfrm>
            <a:off x="13337572" y="5568696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2022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665143A8-DCF8-6080-65EF-2A66CBA13D88}"/>
              </a:ext>
            </a:extLst>
          </p:cNvPr>
          <p:cNvSpPr/>
          <p:nvPr/>
        </p:nvSpPr>
        <p:spPr>
          <a:xfrm>
            <a:off x="11708892" y="5905500"/>
            <a:ext cx="2340438" cy="784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E4EF93C-84D5-D42D-AF2B-84EA01D079A9}"/>
              </a:ext>
            </a:extLst>
          </p:cNvPr>
          <p:cNvSpPr txBox="1"/>
          <p:nvPr/>
        </p:nvSpPr>
        <p:spPr>
          <a:xfrm>
            <a:off x="11775662" y="6133795"/>
            <a:ext cx="2247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E4F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Sharp drop due to Eurostat methodology change</a:t>
            </a:r>
          </a:p>
        </p:txBody>
      </p:sp>
      <p:sp>
        <p:nvSpPr>
          <p:cNvPr id="118" name="Shape 87">
            <a:extLst>
              <a:ext uri="{FF2B5EF4-FFF2-40B4-BE49-F238E27FC236}">
                <a16:creationId xmlns:a16="http://schemas.microsoft.com/office/drawing/2014/main" id="{B5B5D7CD-E1FC-7896-80BC-3F97745B4042}"/>
              </a:ext>
            </a:extLst>
          </p:cNvPr>
          <p:cNvSpPr/>
          <p:nvPr/>
        </p:nvSpPr>
        <p:spPr>
          <a:xfrm>
            <a:off x="12896642" y="5723317"/>
            <a:ext cx="1" cy="334583"/>
          </a:xfrm>
          <a:prstGeom prst="line">
            <a:avLst/>
          </a:prstGeom>
          <a:noFill/>
          <a:ln w="19050">
            <a:solidFill>
              <a:srgbClr val="2E8B57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9" name="Text 95">
            <a:extLst>
              <a:ext uri="{FF2B5EF4-FFF2-40B4-BE49-F238E27FC236}">
                <a16:creationId xmlns:a16="http://schemas.microsoft.com/office/drawing/2014/main" id="{D60D5E2C-10C1-29C1-559F-ED41FD77B083}"/>
              </a:ext>
            </a:extLst>
          </p:cNvPr>
          <p:cNvSpPr/>
          <p:nvPr/>
        </p:nvSpPr>
        <p:spPr>
          <a:xfrm>
            <a:off x="11708892" y="5944909"/>
            <a:ext cx="252374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b="1" dirty="0">
                <a:solidFill>
                  <a:srgbClr val="2E4F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New Eurostat methodology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2736FA7-65D2-BB8D-012E-2FF7A92C6D80}"/>
              </a:ext>
            </a:extLst>
          </p:cNvPr>
          <p:cNvSpPr/>
          <p:nvPr/>
        </p:nvSpPr>
        <p:spPr>
          <a:xfrm>
            <a:off x="1371600" y="4968850"/>
            <a:ext cx="1990462" cy="784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3" name="Text 81"/>
          <p:cNvSpPr/>
          <p:nvPr/>
        </p:nvSpPr>
        <p:spPr>
          <a:xfrm>
            <a:off x="1423349" y="5144567"/>
            <a:ext cx="1834201" cy="4663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400" i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No reliable data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r>
              <a:rPr lang="en-US" sz="1400" i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before 2007</a:t>
            </a:r>
            <a:endParaRPr lang="en-US" sz="14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23" name="Shape 58">
            <a:extLst>
              <a:ext uri="{FF2B5EF4-FFF2-40B4-BE49-F238E27FC236}">
                <a16:creationId xmlns:a16="http://schemas.microsoft.com/office/drawing/2014/main" id="{46611A97-C365-411A-24C6-276EC04640CA}"/>
              </a:ext>
            </a:extLst>
          </p:cNvPr>
          <p:cNvSpPr/>
          <p:nvPr/>
        </p:nvSpPr>
        <p:spPr>
          <a:xfrm>
            <a:off x="8077200" y="544830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24" name="Shape 58">
            <a:extLst>
              <a:ext uri="{FF2B5EF4-FFF2-40B4-BE49-F238E27FC236}">
                <a16:creationId xmlns:a16="http://schemas.microsoft.com/office/drawing/2014/main" id="{1E74F28E-A715-F9C2-39A4-B232D07CFCBC}"/>
              </a:ext>
            </a:extLst>
          </p:cNvPr>
          <p:cNvSpPr/>
          <p:nvPr/>
        </p:nvSpPr>
        <p:spPr>
          <a:xfrm>
            <a:off x="6248400" y="544830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25" name="Shape 58">
            <a:extLst>
              <a:ext uri="{FF2B5EF4-FFF2-40B4-BE49-F238E27FC236}">
                <a16:creationId xmlns:a16="http://schemas.microsoft.com/office/drawing/2014/main" id="{C8260983-50FF-7F2A-7DC8-76D9B868D7EF}"/>
              </a:ext>
            </a:extLst>
          </p:cNvPr>
          <p:cNvSpPr/>
          <p:nvPr/>
        </p:nvSpPr>
        <p:spPr>
          <a:xfrm>
            <a:off x="5105400" y="5448300"/>
            <a:ext cx="0" cy="137160"/>
          </a:xfrm>
          <a:prstGeom prst="line">
            <a:avLst/>
          </a:prstGeom>
          <a:noFill/>
          <a:ln w="12700">
            <a:solidFill>
              <a:srgbClr val="1A5C38"/>
            </a:solidFill>
            <a:prstDash val="solid"/>
          </a:ln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DEBE7485-D8F9-C369-79FA-3EC54E28D342}"/>
              </a:ext>
            </a:extLst>
          </p:cNvPr>
          <p:cNvSpPr/>
          <p:nvPr/>
        </p:nvSpPr>
        <p:spPr>
          <a:xfrm>
            <a:off x="11179112" y="9642348"/>
            <a:ext cx="250888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hape 84">
            <a:extLst>
              <a:ext uri="{FF2B5EF4-FFF2-40B4-BE49-F238E27FC236}">
                <a16:creationId xmlns:a16="http://schemas.microsoft.com/office/drawing/2014/main" id="{89F14F08-3AF8-AD4F-641C-E4431039A6DE}"/>
              </a:ext>
            </a:extLst>
          </p:cNvPr>
          <p:cNvSpPr/>
          <p:nvPr/>
        </p:nvSpPr>
        <p:spPr>
          <a:xfrm>
            <a:off x="234626" y="9185148"/>
            <a:ext cx="11195373" cy="987552"/>
          </a:xfrm>
          <a:prstGeom prst="roundRect">
            <a:avLst>
              <a:gd name="adj" fmla="val 8333"/>
            </a:avLst>
          </a:prstGeom>
          <a:solidFill>
            <a:srgbClr val="E8F5EE"/>
          </a:solidFill>
          <a:ln w="12700">
            <a:solidFill>
              <a:srgbClr val="1A5C38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140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10" name="Text 108"/>
          <p:cNvSpPr/>
          <p:nvPr/>
        </p:nvSpPr>
        <p:spPr>
          <a:xfrm>
            <a:off x="228600" y="9183904"/>
            <a:ext cx="10950512" cy="9875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/>
            <a:r>
              <a:rPr lang="en-US" sz="1600" i="1" dirty="0">
                <a:solidFill>
                  <a:srgbClr val="2E4F00"/>
                </a:solidFill>
                <a:latin typeface="Hind" panose="02000000000000000000" pitchFamily="2" charset="77"/>
                <a:ea typeface="Calibri" pitchFamily="34" charset="-122"/>
                <a:cs typeface="Hind" panose="02000000000000000000" pitchFamily="2" charset="77"/>
              </a:rPr>
              <a:t>* 2024 SGR glass: ~55% annual avg. (rate climbed from ~35% early-year to 84%+ by Q4 — first full operational year). Post-2023 data covers SGR beverage glass only; not comparable to pre-DRS all-packaging series. Sources: INS, Eurostat env_waspac, AFM/OIREP via ECOTECA, RetuRO SGR (2024–2026), Interreg Europe (official SGR targets).</a:t>
            </a:r>
            <a:endParaRPr lang="en-US" sz="1600" dirty="0">
              <a:solidFill>
                <a:srgbClr val="2E4F00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0F16277B-5958-12D5-33B7-3B23FF6BF549}"/>
              </a:ext>
            </a:extLst>
          </p:cNvPr>
          <p:cNvSpPr/>
          <p:nvPr/>
        </p:nvSpPr>
        <p:spPr>
          <a:xfrm>
            <a:off x="658368" y="9525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48D8B096-2C60-E312-8251-21D950C8633D}"/>
              </a:ext>
            </a:extLst>
          </p:cNvPr>
          <p:cNvSpPr txBox="1"/>
          <p:nvPr/>
        </p:nvSpPr>
        <p:spPr>
          <a:xfrm>
            <a:off x="1028700" y="890279"/>
            <a:ext cx="14990577" cy="112902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6982"/>
              </a:lnSpc>
            </a:pPr>
            <a:r>
              <a:rPr lang="en-US" sz="5624" b="1" dirty="0">
                <a:solidFill>
                  <a:srgbClr val="5A9C00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Pre Deposit Return System Collection</a:t>
            </a:r>
          </a:p>
        </p:txBody>
      </p:sp>
      <p:sp>
        <p:nvSpPr>
          <p:cNvPr id="3" name="Freeform 35">
            <a:extLst>
              <a:ext uri="{FF2B5EF4-FFF2-40B4-BE49-F238E27FC236}">
                <a16:creationId xmlns:a16="http://schemas.microsoft.com/office/drawing/2014/main" id="{71A34CD8-2D12-7C51-94C8-C3EC8664B950}"/>
              </a:ext>
            </a:extLst>
          </p:cNvPr>
          <p:cNvSpPr/>
          <p:nvPr/>
        </p:nvSpPr>
        <p:spPr>
          <a:xfrm>
            <a:off x="180672" y="129990"/>
            <a:ext cx="3066895" cy="502486"/>
          </a:xfrm>
          <a:custGeom>
            <a:avLst/>
            <a:gdLst/>
            <a:ahLst/>
            <a:cxnLst/>
            <a:rect l="l" t="t" r="r" b="b"/>
            <a:pathLst>
              <a:path w="3066895" h="502486">
                <a:moveTo>
                  <a:pt x="0" y="0"/>
                </a:moveTo>
                <a:lnTo>
                  <a:pt x="3066895" y="0"/>
                </a:lnTo>
                <a:lnTo>
                  <a:pt x="3066895" y="502485"/>
                </a:lnTo>
                <a:lnTo>
                  <a:pt x="0" y="502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20" t="-168487" r="-12760" b="-1702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24AA56D6-2918-125C-C05C-6B66A153CFED}"/>
              </a:ext>
            </a:extLst>
          </p:cNvPr>
          <p:cNvSpPr/>
          <p:nvPr/>
        </p:nvSpPr>
        <p:spPr>
          <a:xfrm>
            <a:off x="1028700" y="17907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4" descr="Pubela verde 240l colectare selectiva sticla cu fanta circulara">
            <a:extLst>
              <a:ext uri="{FF2B5EF4-FFF2-40B4-BE49-F238E27FC236}">
                <a16:creationId xmlns:a16="http://schemas.microsoft.com/office/drawing/2014/main" id="{ADCF5601-ABC5-BDA1-BF86-1C8984400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6729" r="16605" b="4719"/>
          <a:stretch>
            <a:fillRect/>
          </a:stretch>
        </p:blipFill>
        <p:spPr bwMode="auto">
          <a:xfrm>
            <a:off x="6489553" y="4045759"/>
            <a:ext cx="4253136" cy="56230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🚮 Container de Gunoi Verde 1100L pentru Colectare Selectivă Sticlă –  Fabricat în Germania de ESE® | Arli">
            <a:extLst>
              <a:ext uri="{FF2B5EF4-FFF2-40B4-BE49-F238E27FC236}">
                <a16:creationId xmlns:a16="http://schemas.microsoft.com/office/drawing/2014/main" id="{71EAB6A1-E403-7D3D-03B3-D891F30D4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6446"/>
          <a:stretch>
            <a:fillRect/>
          </a:stretch>
        </p:blipFill>
        <p:spPr bwMode="auto">
          <a:xfrm>
            <a:off x="11620336" y="3862036"/>
            <a:ext cx="5463201" cy="58559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ell-shaped segregation container GLASS square">
            <a:extLst>
              <a:ext uri="{FF2B5EF4-FFF2-40B4-BE49-F238E27FC236}">
                <a16:creationId xmlns:a16="http://schemas.microsoft.com/office/drawing/2014/main" id="{3F918695-FB82-D433-FE2B-726BB29C6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881" r="12641" b="1782"/>
          <a:stretch>
            <a:fillRect/>
          </a:stretch>
        </p:blipFill>
        <p:spPr bwMode="auto">
          <a:xfrm>
            <a:off x="442542" y="3597683"/>
            <a:ext cx="5169364" cy="66286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9">
            <a:extLst>
              <a:ext uri="{FF2B5EF4-FFF2-40B4-BE49-F238E27FC236}">
                <a16:creationId xmlns:a16="http://schemas.microsoft.com/office/drawing/2014/main" id="{C9BB0A96-8D83-FD4F-AFF5-21E1426C014F}"/>
              </a:ext>
            </a:extLst>
          </p:cNvPr>
          <p:cNvSpPr/>
          <p:nvPr/>
        </p:nvSpPr>
        <p:spPr>
          <a:xfrm>
            <a:off x="1500232" y="2117445"/>
            <a:ext cx="5837766" cy="1174850"/>
          </a:xfrm>
          <a:custGeom>
            <a:avLst/>
            <a:gdLst/>
            <a:ahLst/>
            <a:cxnLst/>
            <a:rect l="l" t="t" r="r" b="b"/>
            <a:pathLst>
              <a:path w="5837766" h="1174850">
                <a:moveTo>
                  <a:pt x="0" y="0"/>
                </a:moveTo>
                <a:lnTo>
                  <a:pt x="5837766" y="0"/>
                </a:lnTo>
                <a:lnTo>
                  <a:pt x="5837766" y="1174851"/>
                </a:lnTo>
                <a:lnTo>
                  <a:pt x="0" y="1174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B2383C49-15BF-5A64-AA39-FC55705C94EC}"/>
              </a:ext>
            </a:extLst>
          </p:cNvPr>
          <p:cNvSpPr txBox="1"/>
          <p:nvPr/>
        </p:nvSpPr>
        <p:spPr>
          <a:xfrm>
            <a:off x="1527844" y="2331665"/>
            <a:ext cx="5863556" cy="91254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4403"/>
              </a:lnSpc>
            </a:pPr>
            <a:r>
              <a:rPr lang="en-US" sz="3200" b="1" dirty="0"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Glass POM: 450,000 tons</a:t>
            </a:r>
          </a:p>
        </p:txBody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1C40EDF0-FEED-6E12-31D4-E3A609E709B6}"/>
              </a:ext>
            </a:extLst>
          </p:cNvPr>
          <p:cNvSpPr/>
          <p:nvPr/>
        </p:nvSpPr>
        <p:spPr>
          <a:xfrm>
            <a:off x="9883202" y="2117445"/>
            <a:ext cx="5837766" cy="1174850"/>
          </a:xfrm>
          <a:custGeom>
            <a:avLst/>
            <a:gdLst/>
            <a:ahLst/>
            <a:cxnLst/>
            <a:rect l="l" t="t" r="r" b="b"/>
            <a:pathLst>
              <a:path w="5837766" h="1174850">
                <a:moveTo>
                  <a:pt x="0" y="0"/>
                </a:moveTo>
                <a:lnTo>
                  <a:pt x="5837766" y="0"/>
                </a:lnTo>
                <a:lnTo>
                  <a:pt x="5837766" y="1174851"/>
                </a:lnTo>
                <a:lnTo>
                  <a:pt x="0" y="1174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005D0E05-5653-B7A6-868C-8618C84EB54A}"/>
              </a:ext>
            </a:extLst>
          </p:cNvPr>
          <p:cNvSpPr txBox="1"/>
          <p:nvPr/>
        </p:nvSpPr>
        <p:spPr>
          <a:xfrm>
            <a:off x="9829800" y="2322123"/>
            <a:ext cx="5863556" cy="91254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4403"/>
              </a:lnSpc>
            </a:pPr>
            <a:r>
              <a:rPr lang="en-US" sz="3200" b="1" dirty="0"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Recycling Rate: 38%</a:t>
            </a:r>
          </a:p>
        </p:txBody>
      </p:sp>
    </p:spTree>
    <p:extLst>
      <p:ext uri="{BB962C8B-B14F-4D97-AF65-F5344CB8AC3E}">
        <p14:creationId xmlns:p14="http://schemas.microsoft.com/office/powerpoint/2010/main" val="399079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C4E34F94-B3C0-8EF3-FA13-C8EC1F3A290D}"/>
              </a:ext>
            </a:extLst>
          </p:cNvPr>
          <p:cNvSpPr/>
          <p:nvPr/>
        </p:nvSpPr>
        <p:spPr>
          <a:xfrm>
            <a:off x="7850238" y="173995"/>
            <a:ext cx="10437762" cy="1672023"/>
          </a:xfrm>
          <a:custGeom>
            <a:avLst/>
            <a:gdLst/>
            <a:ahLst/>
            <a:cxnLst/>
            <a:rect l="l" t="t" r="r" b="b"/>
            <a:pathLst>
              <a:path w="13917017" h="2229364">
                <a:moveTo>
                  <a:pt x="0" y="0"/>
                </a:moveTo>
                <a:lnTo>
                  <a:pt x="13917017" y="0"/>
                </a:lnTo>
                <a:lnTo>
                  <a:pt x="13917017" y="2229364"/>
                </a:lnTo>
                <a:lnTo>
                  <a:pt x="0" y="222936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D6B0BAC2-87C2-EEF9-4A3C-65FAD250D6C3}"/>
              </a:ext>
            </a:extLst>
          </p:cNvPr>
          <p:cNvGrpSpPr/>
          <p:nvPr/>
        </p:nvGrpSpPr>
        <p:grpSpPr>
          <a:xfrm>
            <a:off x="8492209" y="3619933"/>
            <a:ext cx="765422" cy="28575"/>
            <a:chOff x="0" y="0"/>
            <a:chExt cx="1020563" cy="38100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0C13B46B-1E42-C797-2DC7-610F20C27A79}"/>
                </a:ext>
              </a:extLst>
            </p:cNvPr>
            <p:cNvSpPr/>
            <p:nvPr/>
          </p:nvSpPr>
          <p:spPr>
            <a:xfrm>
              <a:off x="0" y="0"/>
              <a:ext cx="1020572" cy="38100"/>
            </a:xfrm>
            <a:custGeom>
              <a:avLst/>
              <a:gdLst/>
              <a:ahLst/>
              <a:cxnLst/>
              <a:rect l="l" t="t" r="r" b="b"/>
              <a:pathLst>
                <a:path w="1020572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001522" y="0"/>
                  </a:lnTo>
                  <a:cubicBezTo>
                    <a:pt x="1012063" y="0"/>
                    <a:pt x="1020572" y="8509"/>
                    <a:pt x="1020572" y="19050"/>
                  </a:cubicBezTo>
                  <a:cubicBezTo>
                    <a:pt x="1020572" y="29591"/>
                    <a:pt x="1012063" y="38100"/>
                    <a:pt x="1001522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CED9C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245AFDA1-784D-53C5-80A6-4ECB655BA2CF}"/>
              </a:ext>
            </a:extLst>
          </p:cNvPr>
          <p:cNvGrpSpPr/>
          <p:nvPr/>
        </p:nvGrpSpPr>
        <p:grpSpPr>
          <a:xfrm>
            <a:off x="7946754" y="3347279"/>
            <a:ext cx="574030" cy="574030"/>
            <a:chOff x="0" y="0"/>
            <a:chExt cx="765373" cy="765373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05CF8D43-2123-0897-91D4-60860861F155}"/>
                </a:ext>
              </a:extLst>
            </p:cNvPr>
            <p:cNvSpPr/>
            <p:nvPr/>
          </p:nvSpPr>
          <p:spPr>
            <a:xfrm>
              <a:off x="0" y="0"/>
              <a:ext cx="765429" cy="765429"/>
            </a:xfrm>
            <a:custGeom>
              <a:avLst/>
              <a:gdLst/>
              <a:ahLst/>
              <a:cxnLst/>
              <a:rect l="l" t="t" r="r" b="b"/>
              <a:pathLst>
                <a:path w="765429" h="765429">
                  <a:moveTo>
                    <a:pt x="0" y="306197"/>
                  </a:moveTo>
                  <a:cubicBezTo>
                    <a:pt x="0" y="137160"/>
                    <a:pt x="137160" y="0"/>
                    <a:pt x="306197" y="0"/>
                  </a:cubicBezTo>
                  <a:lnTo>
                    <a:pt x="459105" y="0"/>
                  </a:lnTo>
                  <a:cubicBezTo>
                    <a:pt x="628269" y="0"/>
                    <a:pt x="765429" y="137160"/>
                    <a:pt x="765429" y="306197"/>
                  </a:cubicBezTo>
                  <a:lnTo>
                    <a:pt x="765429" y="459105"/>
                  </a:lnTo>
                  <a:cubicBezTo>
                    <a:pt x="765429" y="628269"/>
                    <a:pt x="628269" y="765302"/>
                    <a:pt x="459232" y="765302"/>
                  </a:cubicBezTo>
                  <a:lnTo>
                    <a:pt x="306197" y="765302"/>
                  </a:lnTo>
                  <a:cubicBezTo>
                    <a:pt x="137160" y="765429"/>
                    <a:pt x="0" y="628269"/>
                    <a:pt x="0" y="459105"/>
                  </a:cubicBezTo>
                  <a:close/>
                </a:path>
              </a:pathLst>
            </a:custGeom>
            <a:solidFill>
              <a:srgbClr val="E8F3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15" descr="preencoded.png">
            <a:extLst>
              <a:ext uri="{FF2B5EF4-FFF2-40B4-BE49-F238E27FC236}">
                <a16:creationId xmlns:a16="http://schemas.microsoft.com/office/drawing/2014/main" id="{3538829D-BF42-724F-141D-BE6177FC273A}"/>
              </a:ext>
            </a:extLst>
          </p:cNvPr>
          <p:cNvSpPr/>
          <p:nvPr/>
        </p:nvSpPr>
        <p:spPr>
          <a:xfrm>
            <a:off x="8042377" y="3395053"/>
            <a:ext cx="382638" cy="478334"/>
          </a:xfrm>
          <a:custGeom>
            <a:avLst/>
            <a:gdLst/>
            <a:ahLst/>
            <a:cxnLst/>
            <a:rect l="l" t="t" r="r" b="b"/>
            <a:pathLst>
              <a:path w="382638" h="478334">
                <a:moveTo>
                  <a:pt x="0" y="0"/>
                </a:moveTo>
                <a:lnTo>
                  <a:pt x="382637" y="0"/>
                </a:lnTo>
                <a:lnTo>
                  <a:pt x="382637" y="478334"/>
                </a:lnTo>
                <a:lnTo>
                  <a:pt x="0" y="47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038029C5-3B3C-ADF1-88B2-15FEDCE2AF95}"/>
              </a:ext>
            </a:extLst>
          </p:cNvPr>
          <p:cNvSpPr/>
          <p:nvPr/>
        </p:nvSpPr>
        <p:spPr>
          <a:xfrm>
            <a:off x="9509673" y="3404140"/>
            <a:ext cx="6005107" cy="514188"/>
          </a:xfrm>
          <a:custGeom>
            <a:avLst/>
            <a:gdLst/>
            <a:ahLst/>
            <a:cxnLst/>
            <a:rect l="l" t="t" r="r" b="b"/>
            <a:pathLst>
              <a:path w="8006809" h="685584">
                <a:moveTo>
                  <a:pt x="0" y="0"/>
                </a:moveTo>
                <a:lnTo>
                  <a:pt x="8006809" y="0"/>
                </a:lnTo>
                <a:lnTo>
                  <a:pt x="8006809" y="685584"/>
                </a:lnTo>
                <a:lnTo>
                  <a:pt x="0" y="68558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200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CBF5C8D8-E78E-DE17-F104-AB9A59D5154C}"/>
              </a:ext>
            </a:extLst>
          </p:cNvPr>
          <p:cNvSpPr txBox="1"/>
          <p:nvPr/>
        </p:nvSpPr>
        <p:spPr>
          <a:xfrm>
            <a:off x="8616449" y="3318415"/>
            <a:ext cx="6898331" cy="59991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4212"/>
              </a:lnSpc>
            </a:pPr>
            <a:r>
              <a:rPr lang="en-US" sz="3600" b="1" dirty="0"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Launched November 30, 2023</a:t>
            </a: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5AC73A02-8316-EB97-4EF3-BA34030A37DA}"/>
              </a:ext>
            </a:extLst>
          </p:cNvPr>
          <p:cNvGrpSpPr/>
          <p:nvPr/>
        </p:nvGrpSpPr>
        <p:grpSpPr>
          <a:xfrm>
            <a:off x="8492209" y="5345148"/>
            <a:ext cx="765422" cy="28575"/>
            <a:chOff x="0" y="0"/>
            <a:chExt cx="1020563" cy="38100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A2B35C0E-B87E-3702-CBE7-DA2E326345E2}"/>
                </a:ext>
              </a:extLst>
            </p:cNvPr>
            <p:cNvSpPr/>
            <p:nvPr/>
          </p:nvSpPr>
          <p:spPr>
            <a:xfrm>
              <a:off x="0" y="0"/>
              <a:ext cx="1020572" cy="38100"/>
            </a:xfrm>
            <a:custGeom>
              <a:avLst/>
              <a:gdLst/>
              <a:ahLst/>
              <a:cxnLst/>
              <a:rect l="l" t="t" r="r" b="b"/>
              <a:pathLst>
                <a:path w="1020572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001522" y="0"/>
                  </a:lnTo>
                  <a:cubicBezTo>
                    <a:pt x="1012063" y="0"/>
                    <a:pt x="1020572" y="8509"/>
                    <a:pt x="1020572" y="19050"/>
                  </a:cubicBezTo>
                  <a:cubicBezTo>
                    <a:pt x="1020572" y="29591"/>
                    <a:pt x="1012063" y="38100"/>
                    <a:pt x="1001522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CED9C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A3EEF9E9-3CBE-5C61-4860-643C40E85608}"/>
              </a:ext>
            </a:extLst>
          </p:cNvPr>
          <p:cNvGrpSpPr/>
          <p:nvPr/>
        </p:nvGrpSpPr>
        <p:grpSpPr>
          <a:xfrm>
            <a:off x="7946754" y="5072495"/>
            <a:ext cx="574030" cy="574030"/>
            <a:chOff x="0" y="0"/>
            <a:chExt cx="765373" cy="765373"/>
          </a:xfrm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D963A8F9-0F3F-A686-B4F9-B147A33C8AD6}"/>
                </a:ext>
              </a:extLst>
            </p:cNvPr>
            <p:cNvSpPr/>
            <p:nvPr/>
          </p:nvSpPr>
          <p:spPr>
            <a:xfrm>
              <a:off x="0" y="0"/>
              <a:ext cx="765429" cy="765429"/>
            </a:xfrm>
            <a:custGeom>
              <a:avLst/>
              <a:gdLst/>
              <a:ahLst/>
              <a:cxnLst/>
              <a:rect l="l" t="t" r="r" b="b"/>
              <a:pathLst>
                <a:path w="765429" h="765429">
                  <a:moveTo>
                    <a:pt x="0" y="306197"/>
                  </a:moveTo>
                  <a:cubicBezTo>
                    <a:pt x="0" y="137160"/>
                    <a:pt x="137160" y="0"/>
                    <a:pt x="306197" y="0"/>
                  </a:cubicBezTo>
                  <a:lnTo>
                    <a:pt x="459105" y="0"/>
                  </a:lnTo>
                  <a:cubicBezTo>
                    <a:pt x="628269" y="0"/>
                    <a:pt x="765429" y="137160"/>
                    <a:pt x="765429" y="306197"/>
                  </a:cubicBezTo>
                  <a:lnTo>
                    <a:pt x="765429" y="459105"/>
                  </a:lnTo>
                  <a:cubicBezTo>
                    <a:pt x="765429" y="628269"/>
                    <a:pt x="628269" y="765302"/>
                    <a:pt x="459232" y="765302"/>
                  </a:cubicBezTo>
                  <a:lnTo>
                    <a:pt x="306197" y="765302"/>
                  </a:lnTo>
                  <a:cubicBezTo>
                    <a:pt x="137160" y="765429"/>
                    <a:pt x="0" y="628269"/>
                    <a:pt x="0" y="459105"/>
                  </a:cubicBezTo>
                  <a:close/>
                </a:path>
              </a:pathLst>
            </a:custGeom>
            <a:solidFill>
              <a:srgbClr val="E8F3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28">
            <a:extLst>
              <a:ext uri="{FF2B5EF4-FFF2-40B4-BE49-F238E27FC236}">
                <a16:creationId xmlns:a16="http://schemas.microsoft.com/office/drawing/2014/main" id="{4A24C1BE-1927-204A-01D4-AE62AC774658}"/>
              </a:ext>
            </a:extLst>
          </p:cNvPr>
          <p:cNvSpPr/>
          <p:nvPr/>
        </p:nvSpPr>
        <p:spPr>
          <a:xfrm>
            <a:off x="9509673" y="5040645"/>
            <a:ext cx="4298486" cy="514188"/>
          </a:xfrm>
          <a:custGeom>
            <a:avLst/>
            <a:gdLst/>
            <a:ahLst/>
            <a:cxnLst/>
            <a:rect l="l" t="t" r="r" b="b"/>
            <a:pathLst>
              <a:path w="5731315" h="685584">
                <a:moveTo>
                  <a:pt x="0" y="0"/>
                </a:moveTo>
                <a:lnTo>
                  <a:pt x="5731315" y="0"/>
                </a:lnTo>
                <a:lnTo>
                  <a:pt x="5731315" y="685584"/>
                </a:lnTo>
                <a:lnTo>
                  <a:pt x="0" y="68558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200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EEA5485D-E004-F968-72D2-DF85227E109A}"/>
              </a:ext>
            </a:extLst>
          </p:cNvPr>
          <p:cNvGrpSpPr/>
          <p:nvPr/>
        </p:nvGrpSpPr>
        <p:grpSpPr>
          <a:xfrm>
            <a:off x="8492209" y="7070364"/>
            <a:ext cx="765422" cy="28575"/>
            <a:chOff x="0" y="0"/>
            <a:chExt cx="1020563" cy="38100"/>
          </a:xfrm>
        </p:grpSpPr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6D695B00-2620-1479-2DB5-32D23ADE1AC7}"/>
                </a:ext>
              </a:extLst>
            </p:cNvPr>
            <p:cNvSpPr/>
            <p:nvPr/>
          </p:nvSpPr>
          <p:spPr>
            <a:xfrm>
              <a:off x="0" y="0"/>
              <a:ext cx="1020572" cy="38100"/>
            </a:xfrm>
            <a:custGeom>
              <a:avLst/>
              <a:gdLst/>
              <a:ahLst/>
              <a:cxnLst/>
              <a:rect l="l" t="t" r="r" b="b"/>
              <a:pathLst>
                <a:path w="1020572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001522" y="0"/>
                  </a:lnTo>
                  <a:cubicBezTo>
                    <a:pt x="1012063" y="0"/>
                    <a:pt x="1020572" y="8509"/>
                    <a:pt x="1020572" y="19050"/>
                  </a:cubicBezTo>
                  <a:cubicBezTo>
                    <a:pt x="1020572" y="29591"/>
                    <a:pt x="1012063" y="38100"/>
                    <a:pt x="1001522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CED9C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18273C68-7708-0A16-31DD-409FCF4B8405}"/>
              </a:ext>
            </a:extLst>
          </p:cNvPr>
          <p:cNvGrpSpPr/>
          <p:nvPr/>
        </p:nvGrpSpPr>
        <p:grpSpPr>
          <a:xfrm>
            <a:off x="7946754" y="6797710"/>
            <a:ext cx="574030" cy="574030"/>
            <a:chOff x="0" y="0"/>
            <a:chExt cx="765373" cy="765373"/>
          </a:xfrm>
        </p:grpSpPr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3A1DA7A-0952-4DE0-5121-8F438C83C586}"/>
                </a:ext>
              </a:extLst>
            </p:cNvPr>
            <p:cNvSpPr/>
            <p:nvPr/>
          </p:nvSpPr>
          <p:spPr>
            <a:xfrm>
              <a:off x="0" y="0"/>
              <a:ext cx="765429" cy="765429"/>
            </a:xfrm>
            <a:custGeom>
              <a:avLst/>
              <a:gdLst/>
              <a:ahLst/>
              <a:cxnLst/>
              <a:rect l="l" t="t" r="r" b="b"/>
              <a:pathLst>
                <a:path w="765429" h="765429">
                  <a:moveTo>
                    <a:pt x="0" y="306197"/>
                  </a:moveTo>
                  <a:cubicBezTo>
                    <a:pt x="0" y="137160"/>
                    <a:pt x="137160" y="0"/>
                    <a:pt x="306197" y="0"/>
                  </a:cubicBezTo>
                  <a:lnTo>
                    <a:pt x="459105" y="0"/>
                  </a:lnTo>
                  <a:cubicBezTo>
                    <a:pt x="628269" y="0"/>
                    <a:pt x="765429" y="137160"/>
                    <a:pt x="765429" y="306197"/>
                  </a:cubicBezTo>
                  <a:lnTo>
                    <a:pt x="765429" y="459105"/>
                  </a:lnTo>
                  <a:cubicBezTo>
                    <a:pt x="765429" y="628269"/>
                    <a:pt x="628269" y="765302"/>
                    <a:pt x="459232" y="765302"/>
                  </a:cubicBezTo>
                  <a:lnTo>
                    <a:pt x="306197" y="765302"/>
                  </a:lnTo>
                  <a:cubicBezTo>
                    <a:pt x="137160" y="765429"/>
                    <a:pt x="0" y="628269"/>
                    <a:pt x="0" y="459105"/>
                  </a:cubicBezTo>
                  <a:close/>
                </a:path>
              </a:pathLst>
            </a:custGeom>
            <a:solidFill>
              <a:srgbClr val="E8F3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37" descr="preencoded.png">
            <a:extLst>
              <a:ext uri="{FF2B5EF4-FFF2-40B4-BE49-F238E27FC236}">
                <a16:creationId xmlns:a16="http://schemas.microsoft.com/office/drawing/2014/main" id="{9E2FA7D5-5496-75D7-F9AE-A11E63DE17F7}"/>
              </a:ext>
            </a:extLst>
          </p:cNvPr>
          <p:cNvSpPr/>
          <p:nvPr/>
        </p:nvSpPr>
        <p:spPr>
          <a:xfrm>
            <a:off x="8042377" y="6845484"/>
            <a:ext cx="382638" cy="478334"/>
          </a:xfrm>
          <a:custGeom>
            <a:avLst/>
            <a:gdLst/>
            <a:ahLst/>
            <a:cxnLst/>
            <a:rect l="l" t="t" r="r" b="b"/>
            <a:pathLst>
              <a:path w="382638" h="478334">
                <a:moveTo>
                  <a:pt x="0" y="0"/>
                </a:moveTo>
                <a:lnTo>
                  <a:pt x="382637" y="0"/>
                </a:lnTo>
                <a:lnTo>
                  <a:pt x="382637" y="478334"/>
                </a:lnTo>
                <a:lnTo>
                  <a:pt x="0" y="478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FBCB6CE5-5961-2016-2470-A8EA9DF83874}"/>
              </a:ext>
            </a:extLst>
          </p:cNvPr>
          <p:cNvSpPr/>
          <p:nvPr/>
        </p:nvSpPr>
        <p:spPr>
          <a:xfrm>
            <a:off x="9509673" y="6767310"/>
            <a:ext cx="5112065" cy="514188"/>
          </a:xfrm>
          <a:custGeom>
            <a:avLst/>
            <a:gdLst/>
            <a:ahLst/>
            <a:cxnLst/>
            <a:rect l="l" t="t" r="r" b="b"/>
            <a:pathLst>
              <a:path w="6816087" h="685584">
                <a:moveTo>
                  <a:pt x="0" y="0"/>
                </a:moveTo>
                <a:lnTo>
                  <a:pt x="6816087" y="0"/>
                </a:lnTo>
                <a:lnTo>
                  <a:pt x="6816087" y="685584"/>
                </a:lnTo>
                <a:lnTo>
                  <a:pt x="0" y="68558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Box 40">
            <a:extLst>
              <a:ext uri="{FF2B5EF4-FFF2-40B4-BE49-F238E27FC236}">
                <a16:creationId xmlns:a16="http://schemas.microsoft.com/office/drawing/2014/main" id="{041F3EC4-30E8-A528-1EDD-8E216B5288E0}"/>
              </a:ext>
            </a:extLst>
          </p:cNvPr>
          <p:cNvSpPr txBox="1"/>
          <p:nvPr/>
        </p:nvSpPr>
        <p:spPr>
          <a:xfrm>
            <a:off x="9509673" y="6767310"/>
            <a:ext cx="5112065" cy="59991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4212"/>
              </a:lnSpc>
            </a:pPr>
            <a:r>
              <a:rPr lang="en-US" sz="4000" b="1" dirty="0"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Extensive Coverage</a:t>
            </a:r>
          </a:p>
          <a:p>
            <a:pPr>
              <a:lnSpc>
                <a:spcPts val="4212"/>
              </a:lnSpc>
            </a:pPr>
            <a:endParaRPr lang="en-US" sz="2400" b="1" dirty="0">
              <a:latin typeface="Hind" panose="02000000000000000000" pitchFamily="2" charset="77"/>
              <a:ea typeface="Canva Sans Bold"/>
              <a:cs typeface="Hind" panose="02000000000000000000" pitchFamily="2" charset="77"/>
              <a:sym typeface="Canva Sans Bold"/>
            </a:endParaRPr>
          </a:p>
        </p:txBody>
      </p:sp>
      <p:sp>
        <p:nvSpPr>
          <p:cNvPr id="33" name="Freeform 58">
            <a:extLst>
              <a:ext uri="{FF2B5EF4-FFF2-40B4-BE49-F238E27FC236}">
                <a16:creationId xmlns:a16="http://schemas.microsoft.com/office/drawing/2014/main" id="{1D9391AD-D268-37B9-5DBF-60B5DD1EBB23}"/>
              </a:ext>
            </a:extLst>
          </p:cNvPr>
          <p:cNvSpPr/>
          <p:nvPr/>
        </p:nvSpPr>
        <p:spPr>
          <a:xfrm>
            <a:off x="316694" y="3388484"/>
            <a:ext cx="7105322" cy="4830862"/>
          </a:xfrm>
          <a:custGeom>
            <a:avLst/>
            <a:gdLst/>
            <a:ahLst/>
            <a:cxnLst/>
            <a:rect l="l" t="t" r="r" b="b"/>
            <a:pathLst>
              <a:path w="6365240" h="4229100">
                <a:moveTo>
                  <a:pt x="5951220" y="4229100"/>
                </a:moveTo>
                <a:lnTo>
                  <a:pt x="414020" y="4229100"/>
                </a:lnTo>
                <a:cubicBezTo>
                  <a:pt x="185420" y="4229100"/>
                  <a:pt x="0" y="4043680"/>
                  <a:pt x="0" y="3816350"/>
                </a:cubicBezTo>
                <a:lnTo>
                  <a:pt x="0" y="414020"/>
                </a:lnTo>
                <a:cubicBezTo>
                  <a:pt x="0" y="185420"/>
                  <a:pt x="185420" y="0"/>
                  <a:pt x="414020" y="0"/>
                </a:cubicBezTo>
                <a:lnTo>
                  <a:pt x="5951220" y="0"/>
                </a:lnTo>
                <a:cubicBezTo>
                  <a:pt x="6179820" y="0"/>
                  <a:pt x="6365240" y="185420"/>
                  <a:pt x="6365240" y="414020"/>
                </a:cubicBezTo>
                <a:lnTo>
                  <a:pt x="6365240" y="3816350"/>
                </a:lnTo>
                <a:cubicBezTo>
                  <a:pt x="6365240" y="4043680"/>
                  <a:pt x="6179820" y="4229100"/>
                  <a:pt x="5951220" y="4229100"/>
                </a:cubicBezTo>
                <a:close/>
              </a:path>
            </a:pathLst>
          </a:custGeom>
          <a:blipFill>
            <a:blip r:embed="rId4"/>
            <a:stretch>
              <a:fillRect t="-170" b="-170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4" name="Picture 2" descr="RetuRO Sistem Garantie Returnare">
            <a:extLst>
              <a:ext uri="{FF2B5EF4-FFF2-40B4-BE49-F238E27FC236}">
                <a16:creationId xmlns:a16="http://schemas.microsoft.com/office/drawing/2014/main" id="{48C39117-61E4-0F27-89FC-290900DD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01" y="3388484"/>
            <a:ext cx="2427050" cy="13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D1B705-991F-F0C2-44C0-7D2AD3D09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872" y="4595687"/>
            <a:ext cx="6920803" cy="1494264"/>
          </a:xfrm>
          <a:prstGeom prst="rect">
            <a:avLst/>
          </a:prstGeom>
        </p:spPr>
      </p:pic>
      <p:sp>
        <p:nvSpPr>
          <p:cNvPr id="36" name="TextBox 8">
            <a:extLst>
              <a:ext uri="{FF2B5EF4-FFF2-40B4-BE49-F238E27FC236}">
                <a16:creationId xmlns:a16="http://schemas.microsoft.com/office/drawing/2014/main" id="{DD23534A-B7E0-C1C7-D959-98BAC70A4F83}"/>
              </a:ext>
            </a:extLst>
          </p:cNvPr>
          <p:cNvSpPr txBox="1"/>
          <p:nvPr/>
        </p:nvSpPr>
        <p:spPr>
          <a:xfrm>
            <a:off x="1028700" y="890279"/>
            <a:ext cx="15887700" cy="112902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6982"/>
              </a:lnSpc>
            </a:pPr>
            <a:r>
              <a:rPr lang="en-US" sz="5624" b="1" dirty="0">
                <a:solidFill>
                  <a:srgbClr val="5A9C00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The Impact of Romanian Deposit Return System </a:t>
            </a:r>
          </a:p>
        </p:txBody>
      </p:sp>
      <p:sp>
        <p:nvSpPr>
          <p:cNvPr id="37" name="AutoShape 16">
            <a:extLst>
              <a:ext uri="{FF2B5EF4-FFF2-40B4-BE49-F238E27FC236}">
                <a16:creationId xmlns:a16="http://schemas.microsoft.com/office/drawing/2014/main" id="{ECA8E0B0-12DE-5518-BA86-B81B75551068}"/>
              </a:ext>
            </a:extLst>
          </p:cNvPr>
          <p:cNvSpPr/>
          <p:nvPr/>
        </p:nvSpPr>
        <p:spPr>
          <a:xfrm>
            <a:off x="1028700" y="17907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48" descr="preencoded.png">
            <a:extLst>
              <a:ext uri="{FF2B5EF4-FFF2-40B4-BE49-F238E27FC236}">
                <a16:creationId xmlns:a16="http://schemas.microsoft.com/office/drawing/2014/main" id="{67316E65-ED87-9B8B-8131-5B4CDD7B17F5}"/>
              </a:ext>
            </a:extLst>
          </p:cNvPr>
          <p:cNvSpPr/>
          <p:nvPr/>
        </p:nvSpPr>
        <p:spPr>
          <a:xfrm>
            <a:off x="8028163" y="5103652"/>
            <a:ext cx="382638" cy="478334"/>
          </a:xfrm>
          <a:custGeom>
            <a:avLst/>
            <a:gdLst/>
            <a:ahLst/>
            <a:cxnLst/>
            <a:rect l="l" t="t" r="r" b="b"/>
            <a:pathLst>
              <a:path w="382638" h="478334">
                <a:moveTo>
                  <a:pt x="0" y="0"/>
                </a:moveTo>
                <a:lnTo>
                  <a:pt x="382637" y="0"/>
                </a:lnTo>
                <a:lnTo>
                  <a:pt x="382637" y="478334"/>
                </a:lnTo>
                <a:lnTo>
                  <a:pt x="0" y="4783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1E017E90-4F60-3399-D69D-B1ECC2E2F2B9}"/>
              </a:ext>
            </a:extLst>
          </p:cNvPr>
          <p:cNvSpPr/>
          <p:nvPr/>
        </p:nvSpPr>
        <p:spPr>
          <a:xfrm>
            <a:off x="180672" y="129990"/>
            <a:ext cx="3066895" cy="502486"/>
          </a:xfrm>
          <a:custGeom>
            <a:avLst/>
            <a:gdLst/>
            <a:ahLst/>
            <a:cxnLst/>
            <a:rect l="l" t="t" r="r" b="b"/>
            <a:pathLst>
              <a:path w="3066895" h="502486">
                <a:moveTo>
                  <a:pt x="0" y="0"/>
                </a:moveTo>
                <a:lnTo>
                  <a:pt x="3066895" y="0"/>
                </a:lnTo>
                <a:lnTo>
                  <a:pt x="3066895" y="502485"/>
                </a:lnTo>
                <a:lnTo>
                  <a:pt x="0" y="50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5020" t="-168487" r="-12760" b="-1702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99E34A-9D18-3DF5-CE77-E2ACE849748A}"/>
              </a:ext>
            </a:extLst>
          </p:cNvPr>
          <p:cNvSpPr txBox="1"/>
          <p:nvPr/>
        </p:nvSpPr>
        <p:spPr>
          <a:xfrm>
            <a:off x="9509673" y="7286224"/>
            <a:ext cx="6339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12"/>
              </a:lnSpc>
            </a:pPr>
            <a:r>
              <a:rPr lang="en-US" sz="2800" dirty="0">
                <a:latin typeface="Hind" panose="02000000000000000000" pitchFamily="2" charset="77"/>
                <a:ea typeface="Canva Sans"/>
                <a:cs typeface="Hind" panose="02000000000000000000" pitchFamily="2" charset="77"/>
                <a:sym typeface="Canva Sans"/>
              </a:rPr>
              <a:t>Water, soft drinks, beer, wines, spirits</a:t>
            </a:r>
          </a:p>
          <a:p>
            <a:pPr>
              <a:lnSpc>
                <a:spcPts val="4212"/>
              </a:lnSpc>
            </a:pPr>
            <a:r>
              <a:rPr lang="en-US" sz="2800" dirty="0">
                <a:latin typeface="Hind" panose="02000000000000000000" pitchFamily="2" charset="77"/>
                <a:ea typeface="Canva Sans"/>
                <a:cs typeface="Hind" panose="02000000000000000000" pitchFamily="2" charset="77"/>
                <a:sym typeface="Canva Sans"/>
              </a:rPr>
              <a:t>0.1L-3L volumes, PET, Aluminum, Glass</a:t>
            </a:r>
          </a:p>
        </p:txBody>
      </p:sp>
    </p:spTree>
    <p:extLst>
      <p:ext uri="{BB962C8B-B14F-4D97-AF65-F5344CB8AC3E}">
        <p14:creationId xmlns:p14="http://schemas.microsoft.com/office/powerpoint/2010/main" val="12490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>
            <a:extLst>
              <a:ext uri="{FF2B5EF4-FFF2-40B4-BE49-F238E27FC236}">
                <a16:creationId xmlns:a16="http://schemas.microsoft.com/office/drawing/2014/main" id="{29D0F82E-9A61-4FB1-DF1F-D8EEDF14523C}"/>
              </a:ext>
            </a:extLst>
          </p:cNvPr>
          <p:cNvSpPr/>
          <p:nvPr/>
        </p:nvSpPr>
        <p:spPr>
          <a:xfrm>
            <a:off x="1028700" y="632475"/>
            <a:ext cx="14990578" cy="1114734"/>
          </a:xfrm>
          <a:custGeom>
            <a:avLst/>
            <a:gdLst/>
            <a:ahLst/>
            <a:cxnLst/>
            <a:rect l="l" t="t" r="r" b="b"/>
            <a:pathLst>
              <a:path w="19987436" h="1486314">
                <a:moveTo>
                  <a:pt x="0" y="0"/>
                </a:moveTo>
                <a:lnTo>
                  <a:pt x="19987436" y="0"/>
                </a:lnTo>
                <a:lnTo>
                  <a:pt x="19987436" y="1486314"/>
                </a:lnTo>
                <a:lnTo>
                  <a:pt x="0" y="14863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FAD46EBB-84FF-952A-94E1-4A92EF08E239}"/>
              </a:ext>
            </a:extLst>
          </p:cNvPr>
          <p:cNvSpPr txBox="1"/>
          <p:nvPr/>
        </p:nvSpPr>
        <p:spPr>
          <a:xfrm>
            <a:off x="1028700" y="737879"/>
            <a:ext cx="14990577" cy="112902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6982"/>
              </a:lnSpc>
            </a:pPr>
            <a:r>
              <a:rPr lang="en-US" sz="5624" b="1" dirty="0">
                <a:solidFill>
                  <a:srgbClr val="5A9C00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Glass Packaging Market - Romania 2025</a:t>
            </a:r>
          </a:p>
        </p:txBody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AAF142CE-D3DB-F9EB-1770-70ACEF4DD4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79" t="9918" r="12089" b="7165"/>
          <a:stretch>
            <a:fillRect/>
          </a:stretch>
        </p:blipFill>
        <p:spPr>
          <a:xfrm>
            <a:off x="7536646" y="1409700"/>
            <a:ext cx="10598954" cy="8534400"/>
          </a:xfrm>
          <a:prstGeom prst="rect">
            <a:avLst/>
          </a:prstGeom>
        </p:spPr>
      </p:pic>
      <p:sp>
        <p:nvSpPr>
          <p:cNvPr id="37" name="AutoShape 16">
            <a:extLst>
              <a:ext uri="{FF2B5EF4-FFF2-40B4-BE49-F238E27FC236}">
                <a16:creationId xmlns:a16="http://schemas.microsoft.com/office/drawing/2014/main" id="{C02D6F61-2319-5F6F-58C2-4C8FC9CE4E2B}"/>
              </a:ext>
            </a:extLst>
          </p:cNvPr>
          <p:cNvSpPr/>
          <p:nvPr/>
        </p:nvSpPr>
        <p:spPr>
          <a:xfrm>
            <a:off x="1028700" y="1679557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4E2BC1E6-E5BB-59CE-8DE8-24EF7A99DA2E}"/>
              </a:ext>
            </a:extLst>
          </p:cNvPr>
          <p:cNvSpPr/>
          <p:nvPr/>
        </p:nvSpPr>
        <p:spPr>
          <a:xfrm>
            <a:off x="7541409" y="3593203"/>
            <a:ext cx="1965159" cy="605416"/>
          </a:xfrm>
          <a:custGeom>
            <a:avLst/>
            <a:gdLst/>
            <a:ahLst/>
            <a:cxnLst/>
            <a:rect l="l" t="t" r="r" b="b"/>
            <a:pathLst>
              <a:path w="1965159" h="605416">
                <a:moveTo>
                  <a:pt x="0" y="0"/>
                </a:moveTo>
                <a:lnTo>
                  <a:pt x="1965159" y="0"/>
                </a:lnTo>
                <a:lnTo>
                  <a:pt x="1965159" y="605417"/>
                </a:lnTo>
                <a:lnTo>
                  <a:pt x="0" y="605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079" r="-140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24">
            <a:extLst>
              <a:ext uri="{FF2B5EF4-FFF2-40B4-BE49-F238E27FC236}">
                <a16:creationId xmlns:a16="http://schemas.microsoft.com/office/drawing/2014/main" id="{5630ECB1-782D-930A-723C-49006ABEC8F8}"/>
              </a:ext>
            </a:extLst>
          </p:cNvPr>
          <p:cNvSpPr/>
          <p:nvPr/>
        </p:nvSpPr>
        <p:spPr>
          <a:xfrm>
            <a:off x="1397370" y="8212958"/>
            <a:ext cx="1123216" cy="435742"/>
          </a:xfrm>
          <a:custGeom>
            <a:avLst/>
            <a:gdLst/>
            <a:ahLst/>
            <a:cxnLst/>
            <a:rect l="l" t="t" r="r" b="b"/>
            <a:pathLst>
              <a:path w="893890" h="480714">
                <a:moveTo>
                  <a:pt x="0" y="0"/>
                </a:moveTo>
                <a:lnTo>
                  <a:pt x="893890" y="0"/>
                </a:lnTo>
                <a:lnTo>
                  <a:pt x="893890" y="480714"/>
                </a:lnTo>
                <a:lnTo>
                  <a:pt x="0" y="4807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2000"/>
          </a:p>
        </p:txBody>
      </p:sp>
      <p:sp>
        <p:nvSpPr>
          <p:cNvPr id="48" name="Freeform 27">
            <a:extLst>
              <a:ext uri="{FF2B5EF4-FFF2-40B4-BE49-F238E27FC236}">
                <a16:creationId xmlns:a16="http://schemas.microsoft.com/office/drawing/2014/main" id="{720165C5-69D7-C551-1605-57F5E826C49B}"/>
              </a:ext>
            </a:extLst>
          </p:cNvPr>
          <p:cNvSpPr/>
          <p:nvPr/>
        </p:nvSpPr>
        <p:spPr>
          <a:xfrm>
            <a:off x="4387584" y="8212958"/>
            <a:ext cx="1860816" cy="435742"/>
          </a:xfrm>
          <a:custGeom>
            <a:avLst/>
            <a:gdLst/>
            <a:ahLst/>
            <a:cxnLst/>
            <a:rect l="l" t="t" r="r" b="b"/>
            <a:pathLst>
              <a:path w="1480895" h="480714">
                <a:moveTo>
                  <a:pt x="0" y="0"/>
                </a:moveTo>
                <a:lnTo>
                  <a:pt x="1480895" y="0"/>
                </a:lnTo>
                <a:lnTo>
                  <a:pt x="1480895" y="480714"/>
                </a:lnTo>
                <a:lnTo>
                  <a:pt x="0" y="4807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2000"/>
          </a:p>
        </p:txBody>
      </p:sp>
      <p:sp>
        <p:nvSpPr>
          <p:cNvPr id="52" name="Freeform 35">
            <a:extLst>
              <a:ext uri="{FF2B5EF4-FFF2-40B4-BE49-F238E27FC236}">
                <a16:creationId xmlns:a16="http://schemas.microsoft.com/office/drawing/2014/main" id="{709929AA-C18B-4002-CC5D-21817654C46B}"/>
              </a:ext>
            </a:extLst>
          </p:cNvPr>
          <p:cNvSpPr/>
          <p:nvPr/>
        </p:nvSpPr>
        <p:spPr>
          <a:xfrm>
            <a:off x="180672" y="129990"/>
            <a:ext cx="3066895" cy="502486"/>
          </a:xfrm>
          <a:custGeom>
            <a:avLst/>
            <a:gdLst/>
            <a:ahLst/>
            <a:cxnLst/>
            <a:rect l="l" t="t" r="r" b="b"/>
            <a:pathLst>
              <a:path w="3066895" h="502486">
                <a:moveTo>
                  <a:pt x="0" y="0"/>
                </a:moveTo>
                <a:lnTo>
                  <a:pt x="3066895" y="0"/>
                </a:lnTo>
                <a:lnTo>
                  <a:pt x="3066895" y="502485"/>
                </a:lnTo>
                <a:lnTo>
                  <a:pt x="0" y="502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020" t="-168487" r="-12760" b="-17021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17C45CB-0BE5-B08D-309F-21D0AEA3C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744" y="2492247"/>
            <a:ext cx="3503656" cy="122184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E4601A9-6DA9-007E-D9CE-4D5AADBE0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3592" y="1628361"/>
            <a:ext cx="4578174" cy="1214094"/>
          </a:xfrm>
          <a:prstGeom prst="rect">
            <a:avLst/>
          </a:prstGeom>
        </p:spPr>
      </p:pic>
      <p:sp>
        <p:nvSpPr>
          <p:cNvPr id="57" name="Freeform 29">
            <a:extLst>
              <a:ext uri="{FF2B5EF4-FFF2-40B4-BE49-F238E27FC236}">
                <a16:creationId xmlns:a16="http://schemas.microsoft.com/office/drawing/2014/main" id="{E28D9A20-A4EC-1736-24B2-15FFE0197199}"/>
              </a:ext>
            </a:extLst>
          </p:cNvPr>
          <p:cNvSpPr/>
          <p:nvPr/>
        </p:nvSpPr>
        <p:spPr>
          <a:xfrm>
            <a:off x="9477030" y="1667605"/>
            <a:ext cx="5837766" cy="1174850"/>
          </a:xfrm>
          <a:custGeom>
            <a:avLst/>
            <a:gdLst/>
            <a:ahLst/>
            <a:cxnLst/>
            <a:rect l="l" t="t" r="r" b="b"/>
            <a:pathLst>
              <a:path w="5837766" h="1174850">
                <a:moveTo>
                  <a:pt x="0" y="0"/>
                </a:moveTo>
                <a:lnTo>
                  <a:pt x="5837766" y="0"/>
                </a:lnTo>
                <a:lnTo>
                  <a:pt x="5837766" y="1174851"/>
                </a:lnTo>
                <a:lnTo>
                  <a:pt x="0" y="1174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32">
            <a:extLst>
              <a:ext uri="{FF2B5EF4-FFF2-40B4-BE49-F238E27FC236}">
                <a16:creationId xmlns:a16="http://schemas.microsoft.com/office/drawing/2014/main" id="{31F23800-A37B-F2AB-30F3-A8E76483DCFC}"/>
              </a:ext>
            </a:extLst>
          </p:cNvPr>
          <p:cNvSpPr txBox="1"/>
          <p:nvPr/>
        </p:nvSpPr>
        <p:spPr>
          <a:xfrm>
            <a:off x="9525000" y="1914845"/>
            <a:ext cx="5863556" cy="91254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4403"/>
              </a:lnSpc>
            </a:pPr>
            <a:r>
              <a:rPr lang="en-US" sz="2800" b="1" dirty="0"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Glass POM: 450,000 tons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843658-DDDC-4841-7B17-A42132717D61}"/>
              </a:ext>
            </a:extLst>
          </p:cNvPr>
          <p:cNvSpPr txBox="1"/>
          <p:nvPr/>
        </p:nvSpPr>
        <p:spPr>
          <a:xfrm>
            <a:off x="10389850" y="4916114"/>
            <a:ext cx="103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AE674C-0D52-5725-94C4-15FC2C082123}"/>
              </a:ext>
            </a:extLst>
          </p:cNvPr>
          <p:cNvSpPr txBox="1"/>
          <p:nvPr/>
        </p:nvSpPr>
        <p:spPr>
          <a:xfrm>
            <a:off x="14469721" y="6859369"/>
            <a:ext cx="103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75%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004CBF-F689-5D72-F227-D21CBB221423}"/>
              </a:ext>
            </a:extLst>
          </p:cNvPr>
          <p:cNvGrpSpPr/>
          <p:nvPr/>
        </p:nvGrpSpPr>
        <p:grpSpPr>
          <a:xfrm>
            <a:off x="7876020" y="2988361"/>
            <a:ext cx="3858780" cy="1316939"/>
            <a:chOff x="6930981" y="3161542"/>
            <a:chExt cx="3858780" cy="131289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77CE6E7-9271-BCB1-1722-AC6E67DFD630}"/>
                </a:ext>
              </a:extLst>
            </p:cNvPr>
            <p:cNvSpPr/>
            <p:nvPr/>
          </p:nvSpPr>
          <p:spPr>
            <a:xfrm>
              <a:off x="7146952" y="3161542"/>
              <a:ext cx="3614281" cy="1312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3892347-9E37-F1A2-E566-B5CC21C5363A}"/>
                </a:ext>
              </a:extLst>
            </p:cNvPr>
            <p:cNvSpPr txBox="1"/>
            <p:nvPr/>
          </p:nvSpPr>
          <p:spPr>
            <a:xfrm>
              <a:off x="6930981" y="3714090"/>
              <a:ext cx="38587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Hind" panose="02000000000000000000" pitchFamily="2" charset="77"/>
                  <a:cs typeface="Hind" panose="02000000000000000000" pitchFamily="2" charset="77"/>
                </a:rPr>
                <a:t>Non-DRS Glass Containers POM</a:t>
              </a:r>
            </a:p>
            <a:p>
              <a:pPr algn="ctr"/>
              <a:r>
                <a:rPr lang="en-US" sz="2000" b="1" dirty="0">
                  <a:latin typeface="Hind" panose="02000000000000000000" pitchFamily="2" charset="77"/>
                  <a:cs typeface="Hind" panose="02000000000000000000" pitchFamily="2" charset="77"/>
                </a:rPr>
                <a:t>110,000 tons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FF18C8-240B-74B5-CFD0-6CEAEDB740C9}"/>
              </a:ext>
            </a:extLst>
          </p:cNvPr>
          <p:cNvGrpSpPr/>
          <p:nvPr/>
        </p:nvGrpSpPr>
        <p:grpSpPr>
          <a:xfrm>
            <a:off x="14173200" y="3459991"/>
            <a:ext cx="3858781" cy="845309"/>
            <a:chOff x="14116667" y="3688591"/>
            <a:chExt cx="3858781" cy="84530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151144-830C-46C4-9CB9-FDFCEEC9A58E}"/>
                </a:ext>
              </a:extLst>
            </p:cNvPr>
            <p:cNvSpPr/>
            <p:nvPr/>
          </p:nvSpPr>
          <p:spPr>
            <a:xfrm>
              <a:off x="14116668" y="3688591"/>
              <a:ext cx="3614281" cy="813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18DF1C-564A-BFB0-3346-5172AFD9ADF3}"/>
                </a:ext>
              </a:extLst>
            </p:cNvPr>
            <p:cNvSpPr txBox="1"/>
            <p:nvPr/>
          </p:nvSpPr>
          <p:spPr>
            <a:xfrm>
              <a:off x="14116667" y="3826014"/>
              <a:ext cx="3858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Hind" panose="02000000000000000000" pitchFamily="2" charset="77"/>
                  <a:cs typeface="Hind" panose="02000000000000000000" pitchFamily="2" charset="77"/>
                </a:rPr>
                <a:t>DRS Glass Containers POM</a:t>
              </a:r>
            </a:p>
            <a:p>
              <a:pPr algn="ctr"/>
              <a:r>
                <a:rPr lang="en-US" sz="2000" b="1" dirty="0">
                  <a:latin typeface="Hind" panose="02000000000000000000" pitchFamily="2" charset="77"/>
                  <a:cs typeface="Hind" panose="02000000000000000000" pitchFamily="2" charset="77"/>
                </a:rPr>
                <a:t>340,000 tons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1A70016-E354-B961-794B-9E756EDEE6E7}"/>
              </a:ext>
            </a:extLst>
          </p:cNvPr>
          <p:cNvSpPr/>
          <p:nvPr/>
        </p:nvSpPr>
        <p:spPr>
          <a:xfrm>
            <a:off x="14935200" y="8648700"/>
            <a:ext cx="3260701" cy="78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32BDC085-B86E-4F46-FB6C-7B80FFB3C59A}"/>
              </a:ext>
            </a:extLst>
          </p:cNvPr>
          <p:cNvGrpSpPr>
            <a:grpSpLocks noChangeAspect="1"/>
          </p:cNvGrpSpPr>
          <p:nvPr/>
        </p:nvGrpSpPr>
        <p:grpSpPr>
          <a:xfrm>
            <a:off x="814596" y="1849821"/>
            <a:ext cx="2996746" cy="4027170"/>
            <a:chOff x="0" y="0"/>
            <a:chExt cx="3663950" cy="4923790"/>
          </a:xfrm>
        </p:grpSpPr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8CEC635B-E986-8864-0AAB-0B9B71CF352B}"/>
                </a:ext>
              </a:extLst>
            </p:cNvPr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9"/>
              <a:stretch>
                <a:fillRect l="-608" r="-60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C12B377E-3412-FFA1-1AD1-F24FC3C0E08C}"/>
                </a:ext>
              </a:extLst>
            </p:cNvPr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589E4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35">
            <a:extLst>
              <a:ext uri="{FF2B5EF4-FFF2-40B4-BE49-F238E27FC236}">
                <a16:creationId xmlns:a16="http://schemas.microsoft.com/office/drawing/2014/main" id="{B6DEF24F-F357-9AB7-A4E1-4ECA6324EAA9}"/>
              </a:ext>
            </a:extLst>
          </p:cNvPr>
          <p:cNvSpPr/>
          <p:nvPr/>
        </p:nvSpPr>
        <p:spPr>
          <a:xfrm>
            <a:off x="4110593" y="2808578"/>
            <a:ext cx="3230328" cy="4482391"/>
          </a:xfrm>
          <a:custGeom>
            <a:avLst/>
            <a:gdLst/>
            <a:ahLst/>
            <a:cxnLst/>
            <a:rect l="l" t="t" r="r" b="b"/>
            <a:pathLst>
              <a:path w="3600450" h="4859020">
                <a:moveTo>
                  <a:pt x="3600450" y="4499610"/>
                </a:moveTo>
                <a:cubicBezTo>
                  <a:pt x="3600450" y="4699000"/>
                  <a:pt x="3439160" y="4859020"/>
                  <a:pt x="3241040" y="4859020"/>
                </a:cubicBezTo>
                <a:lnTo>
                  <a:pt x="359410" y="4859020"/>
                </a:lnTo>
                <a:cubicBezTo>
                  <a:pt x="160020" y="4859020"/>
                  <a:pt x="0" y="4697730"/>
                  <a:pt x="0" y="4499610"/>
                </a:cubicBezTo>
                <a:lnTo>
                  <a:pt x="0" y="359410"/>
                </a:lnTo>
                <a:cubicBezTo>
                  <a:pt x="0" y="160020"/>
                  <a:pt x="161290" y="0"/>
                  <a:pt x="359410" y="0"/>
                </a:cubicBezTo>
                <a:lnTo>
                  <a:pt x="3239770" y="0"/>
                </a:lnTo>
                <a:cubicBezTo>
                  <a:pt x="3439160" y="0"/>
                  <a:pt x="3599180" y="161290"/>
                  <a:pt x="3599180" y="359410"/>
                </a:cubicBezTo>
                <a:lnTo>
                  <a:pt x="3600450" y="4499610"/>
                </a:lnTo>
                <a:close/>
              </a:path>
            </a:pathLst>
          </a:custGeom>
          <a:blipFill>
            <a:blip r:embed="rId10"/>
            <a:stretch>
              <a:fillRect l="-608" r="-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6672FC6-3857-4389-9AA8-A27083514F87}"/>
              </a:ext>
            </a:extLst>
          </p:cNvPr>
          <p:cNvSpPr txBox="1"/>
          <p:nvPr/>
        </p:nvSpPr>
        <p:spPr>
          <a:xfrm>
            <a:off x="546303" y="6287623"/>
            <a:ext cx="3544044" cy="57174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562"/>
              </a:lnSpc>
            </a:pPr>
            <a:r>
              <a:rPr lang="en-US" sz="32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DRS Collection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BC77E46-F45E-91A2-F496-157A7E35E36A}"/>
              </a:ext>
            </a:extLst>
          </p:cNvPr>
          <p:cNvSpPr txBox="1"/>
          <p:nvPr/>
        </p:nvSpPr>
        <p:spPr>
          <a:xfrm>
            <a:off x="3831603" y="7429428"/>
            <a:ext cx="3544044" cy="57174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562"/>
              </a:lnSpc>
            </a:pPr>
            <a:r>
              <a:rPr lang="en-US" sz="32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Non-DRS Collection</a:t>
            </a:r>
          </a:p>
        </p:txBody>
      </p:sp>
    </p:spTree>
    <p:extLst>
      <p:ext uri="{BB962C8B-B14F-4D97-AF65-F5344CB8AC3E}">
        <p14:creationId xmlns:p14="http://schemas.microsoft.com/office/powerpoint/2010/main" val="317623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9526F015-568A-315D-AF15-AEB7A56F7DDD}"/>
              </a:ext>
            </a:extLst>
          </p:cNvPr>
          <p:cNvSpPr txBox="1"/>
          <p:nvPr/>
        </p:nvSpPr>
        <p:spPr>
          <a:xfrm>
            <a:off x="8975263" y="6691578"/>
            <a:ext cx="3544044" cy="54467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437"/>
              </a:lnSpc>
            </a:pPr>
            <a:r>
              <a:rPr lang="en-US" sz="32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DRS Rate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918A4F9A-9A32-7C04-7C66-602DAFE4941E}"/>
              </a:ext>
            </a:extLst>
          </p:cNvPr>
          <p:cNvSpPr/>
          <p:nvPr/>
        </p:nvSpPr>
        <p:spPr>
          <a:xfrm>
            <a:off x="1295400" y="9025648"/>
            <a:ext cx="3875594" cy="453629"/>
          </a:xfrm>
          <a:custGeom>
            <a:avLst/>
            <a:gdLst/>
            <a:ahLst/>
            <a:cxnLst/>
            <a:rect l="l" t="t" r="r" b="b"/>
            <a:pathLst>
              <a:path w="6867922" h="604838">
                <a:moveTo>
                  <a:pt x="0" y="0"/>
                </a:moveTo>
                <a:lnTo>
                  <a:pt x="6867922" y="0"/>
                </a:lnTo>
                <a:lnTo>
                  <a:pt x="6867922" y="604838"/>
                </a:lnTo>
                <a:lnTo>
                  <a:pt x="0" y="6048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625D4392-7DCD-79B5-00CB-EBD0A92E2D7C}"/>
              </a:ext>
            </a:extLst>
          </p:cNvPr>
          <p:cNvSpPr txBox="1"/>
          <p:nvPr/>
        </p:nvSpPr>
        <p:spPr>
          <a:xfrm>
            <a:off x="4619493" y="6667500"/>
            <a:ext cx="3544044" cy="54467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437"/>
              </a:lnSpc>
            </a:pPr>
            <a:r>
              <a:rPr lang="en-US" sz="32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Non-DRS Rate</a:t>
            </a:r>
          </a:p>
        </p:txBody>
      </p:sp>
      <p:sp>
        <p:nvSpPr>
          <p:cNvPr id="8" name="Freeform 34">
            <a:extLst>
              <a:ext uri="{FF2B5EF4-FFF2-40B4-BE49-F238E27FC236}">
                <a16:creationId xmlns:a16="http://schemas.microsoft.com/office/drawing/2014/main" id="{0E40B49D-3829-A338-4DA8-B0CC714CCBC6}"/>
              </a:ext>
            </a:extLst>
          </p:cNvPr>
          <p:cNvSpPr/>
          <p:nvPr/>
        </p:nvSpPr>
        <p:spPr>
          <a:xfrm>
            <a:off x="1767036" y="4594218"/>
            <a:ext cx="15178981" cy="1098563"/>
          </a:xfrm>
          <a:custGeom>
            <a:avLst/>
            <a:gdLst/>
            <a:ahLst/>
            <a:cxnLst/>
            <a:rect l="l" t="t" r="r" b="b"/>
            <a:pathLst>
              <a:path w="20238641" h="1464751">
                <a:moveTo>
                  <a:pt x="0" y="0"/>
                </a:moveTo>
                <a:lnTo>
                  <a:pt x="20238641" y="0"/>
                </a:lnTo>
                <a:lnTo>
                  <a:pt x="20238641" y="1464751"/>
                </a:lnTo>
                <a:lnTo>
                  <a:pt x="0" y="1464751"/>
                </a:lnTo>
                <a:close/>
              </a:path>
            </a:pathLst>
          </a:custGeom>
          <a:solidFill>
            <a:srgbClr val="FAFFFA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0449ED1E-737D-5187-D463-CEF369593F62}"/>
              </a:ext>
            </a:extLst>
          </p:cNvPr>
          <p:cNvSpPr txBox="1"/>
          <p:nvPr/>
        </p:nvSpPr>
        <p:spPr>
          <a:xfrm>
            <a:off x="2787998" y="4632406"/>
            <a:ext cx="15178980" cy="111999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5A9C00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Glass Collection Rate in Romania 2025</a:t>
            </a:r>
          </a:p>
        </p:txBody>
      </p:sp>
      <p:sp>
        <p:nvSpPr>
          <p:cNvPr id="10" name="AutoShape 36">
            <a:extLst>
              <a:ext uri="{FF2B5EF4-FFF2-40B4-BE49-F238E27FC236}">
                <a16:creationId xmlns:a16="http://schemas.microsoft.com/office/drawing/2014/main" id="{BA8BE8E6-C97D-8BBF-DD94-18FC48666DA4}"/>
              </a:ext>
            </a:extLst>
          </p:cNvPr>
          <p:cNvSpPr/>
          <p:nvPr/>
        </p:nvSpPr>
        <p:spPr>
          <a:xfrm flipV="1">
            <a:off x="724406" y="7215908"/>
            <a:ext cx="17242572" cy="1024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AE711ED7-54B3-4144-9D31-60F4CD486C2F}"/>
              </a:ext>
            </a:extLst>
          </p:cNvPr>
          <p:cNvSpPr/>
          <p:nvPr/>
        </p:nvSpPr>
        <p:spPr>
          <a:xfrm>
            <a:off x="-629432" y="-38100"/>
            <a:ext cx="20031147" cy="4220186"/>
          </a:xfrm>
          <a:custGeom>
            <a:avLst/>
            <a:gdLst/>
            <a:ahLst/>
            <a:cxnLst/>
            <a:rect l="l" t="t" r="r" b="b"/>
            <a:pathLst>
              <a:path w="20031147" h="4220186">
                <a:moveTo>
                  <a:pt x="0" y="0"/>
                </a:moveTo>
                <a:lnTo>
                  <a:pt x="20031147" y="0"/>
                </a:lnTo>
                <a:lnTo>
                  <a:pt x="20031147" y="4220186"/>
                </a:lnTo>
                <a:lnTo>
                  <a:pt x="0" y="42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000" b="-11923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38">
            <a:extLst>
              <a:ext uri="{FF2B5EF4-FFF2-40B4-BE49-F238E27FC236}">
                <a16:creationId xmlns:a16="http://schemas.microsoft.com/office/drawing/2014/main" id="{21196536-E3CD-4C14-4909-E6D98B2707A6}"/>
              </a:ext>
            </a:extLst>
          </p:cNvPr>
          <p:cNvSpPr/>
          <p:nvPr/>
        </p:nvSpPr>
        <p:spPr>
          <a:xfrm>
            <a:off x="0" y="0"/>
            <a:ext cx="3215701" cy="591122"/>
          </a:xfrm>
          <a:custGeom>
            <a:avLst/>
            <a:gdLst/>
            <a:ahLst/>
            <a:cxnLst/>
            <a:rect l="l" t="t" r="r" b="b"/>
            <a:pathLst>
              <a:path w="3215701" h="591122">
                <a:moveTo>
                  <a:pt x="0" y="0"/>
                </a:moveTo>
                <a:lnTo>
                  <a:pt x="3215701" y="0"/>
                </a:lnTo>
                <a:lnTo>
                  <a:pt x="3215701" y="591122"/>
                </a:lnTo>
                <a:lnTo>
                  <a:pt x="0" y="591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70" t="-143807" r="-13476" b="-14495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green logo with black background&#10;&#10;AI-generated content may be incorrect.">
            <a:extLst>
              <a:ext uri="{FF2B5EF4-FFF2-40B4-BE49-F238E27FC236}">
                <a16:creationId xmlns:a16="http://schemas.microsoft.com/office/drawing/2014/main" id="{B2A68B09-790A-987B-1BFB-7816BE432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7" y="983919"/>
            <a:ext cx="1766887" cy="2009401"/>
          </a:xfrm>
          <a:prstGeom prst="rect">
            <a:avLst/>
          </a:prstGeom>
        </p:spPr>
      </p:pic>
      <p:sp>
        <p:nvSpPr>
          <p:cNvPr id="14" name="Freeform 22">
            <a:extLst>
              <a:ext uri="{FF2B5EF4-FFF2-40B4-BE49-F238E27FC236}">
                <a16:creationId xmlns:a16="http://schemas.microsoft.com/office/drawing/2014/main" id="{2C7547B2-954C-7782-E004-7596B51A5C72}"/>
              </a:ext>
            </a:extLst>
          </p:cNvPr>
          <p:cNvSpPr/>
          <p:nvPr/>
        </p:nvSpPr>
        <p:spPr>
          <a:xfrm>
            <a:off x="11049000" y="9685751"/>
            <a:ext cx="5151090" cy="453629"/>
          </a:xfrm>
          <a:custGeom>
            <a:avLst/>
            <a:gdLst/>
            <a:ahLst/>
            <a:cxnLst/>
            <a:rect l="l" t="t" r="r" b="b"/>
            <a:pathLst>
              <a:path w="6868120" h="604838">
                <a:moveTo>
                  <a:pt x="0" y="0"/>
                </a:moveTo>
                <a:lnTo>
                  <a:pt x="6868120" y="0"/>
                </a:lnTo>
                <a:lnTo>
                  <a:pt x="6868120" y="604838"/>
                </a:lnTo>
                <a:lnTo>
                  <a:pt x="0" y="6048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119C5F5-5AA7-8AB1-DCE2-89624ED46DA0}"/>
              </a:ext>
            </a:extLst>
          </p:cNvPr>
          <p:cNvSpPr txBox="1"/>
          <p:nvPr/>
        </p:nvSpPr>
        <p:spPr>
          <a:xfrm>
            <a:off x="12705831" y="6709356"/>
            <a:ext cx="3544044" cy="54467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437"/>
              </a:lnSpc>
            </a:pPr>
            <a:r>
              <a:rPr lang="en-US" sz="32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Total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22B3A0C-2C40-DB9C-D155-DAD434CD395D}"/>
              </a:ext>
            </a:extLst>
          </p:cNvPr>
          <p:cNvSpPr txBox="1"/>
          <p:nvPr/>
        </p:nvSpPr>
        <p:spPr>
          <a:xfrm>
            <a:off x="457200" y="7908010"/>
            <a:ext cx="3544044" cy="54467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437"/>
              </a:lnSpc>
            </a:pPr>
            <a:r>
              <a:rPr lang="en-US" sz="4400" b="1" dirty="0">
                <a:solidFill>
                  <a:srgbClr val="589E44"/>
                </a:solidFill>
                <a:latin typeface="Hind" panose="02000000000000000000" pitchFamily="2" charset="77"/>
                <a:cs typeface="Hind" panose="02000000000000000000" pitchFamily="2" charset="77"/>
                <a:sym typeface="Canva Sans Bold"/>
              </a:rPr>
              <a:t>2025</a:t>
            </a:r>
            <a:endParaRPr lang="en-US" sz="4000" dirty="0">
              <a:solidFill>
                <a:srgbClr val="589E44"/>
              </a:solidFill>
              <a:latin typeface="Hind" panose="02000000000000000000" pitchFamily="2" charset="77"/>
              <a:cs typeface="Hind" panose="02000000000000000000" pitchFamily="2" charset="77"/>
              <a:sym typeface="Canva Sans Bold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6891B5B-3548-3AD9-B0F3-26ED1E3C3F77}"/>
              </a:ext>
            </a:extLst>
          </p:cNvPr>
          <p:cNvSpPr txBox="1"/>
          <p:nvPr/>
        </p:nvSpPr>
        <p:spPr>
          <a:xfrm>
            <a:off x="4619493" y="7766388"/>
            <a:ext cx="3544044" cy="54467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437"/>
              </a:lnSpc>
            </a:pPr>
            <a:r>
              <a:rPr lang="en-US" sz="36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73%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6AB5E73F-EFC4-395E-427B-9238B9CDAF7A}"/>
              </a:ext>
            </a:extLst>
          </p:cNvPr>
          <p:cNvSpPr txBox="1"/>
          <p:nvPr/>
        </p:nvSpPr>
        <p:spPr>
          <a:xfrm>
            <a:off x="8975263" y="7758027"/>
            <a:ext cx="3544044" cy="54467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437"/>
              </a:lnSpc>
            </a:pPr>
            <a:r>
              <a:rPr lang="en-US" sz="36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86%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CB608E08-1A3D-4272-D701-DEF54CD60AA3}"/>
              </a:ext>
            </a:extLst>
          </p:cNvPr>
          <p:cNvSpPr txBox="1"/>
          <p:nvPr/>
        </p:nvSpPr>
        <p:spPr>
          <a:xfrm>
            <a:off x="12736311" y="7734300"/>
            <a:ext cx="3544044" cy="54467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437"/>
              </a:lnSpc>
            </a:pPr>
            <a:r>
              <a:rPr lang="en-US" sz="36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111403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preencoded.png">
            <a:hlinkClick r:id="rId2" tooltip="https://gamma.app/?utm_source=made-with-gamma"/>
            <a:extLst>
              <a:ext uri="{FF2B5EF4-FFF2-40B4-BE49-F238E27FC236}">
                <a16:creationId xmlns:a16="http://schemas.microsoft.com/office/drawing/2014/main" id="{A14119FE-2910-7B29-CEF6-6C891AE13119}"/>
              </a:ext>
            </a:extLst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55A7CE8-00D0-A47C-86D0-5F5B5DA393D4}"/>
              </a:ext>
            </a:extLst>
          </p:cNvPr>
          <p:cNvSpPr/>
          <p:nvPr/>
        </p:nvSpPr>
        <p:spPr>
          <a:xfrm>
            <a:off x="3247567" y="1396555"/>
            <a:ext cx="5210633" cy="906513"/>
          </a:xfrm>
          <a:custGeom>
            <a:avLst/>
            <a:gdLst/>
            <a:ahLst/>
            <a:cxnLst/>
            <a:rect l="l" t="t" r="r" b="b"/>
            <a:pathLst>
              <a:path w="12594035" h="2501822">
                <a:moveTo>
                  <a:pt x="0" y="0"/>
                </a:moveTo>
                <a:lnTo>
                  <a:pt x="12594035" y="0"/>
                </a:lnTo>
                <a:lnTo>
                  <a:pt x="12594035" y="2501822"/>
                </a:lnTo>
                <a:lnTo>
                  <a:pt x="0" y="250182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rgbClr val="008E67"/>
                </a:solidFill>
              </a:rPr>
              <a:t>FALEMINDERIT !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E6C436-2820-8D0F-D35C-28133FEAE110}"/>
              </a:ext>
            </a:extLst>
          </p:cNvPr>
          <p:cNvSpPr txBox="1"/>
          <p:nvPr/>
        </p:nvSpPr>
        <p:spPr>
          <a:xfrm>
            <a:off x="1351422" y="2736546"/>
            <a:ext cx="9445526" cy="91686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6625"/>
              </a:lnSpc>
            </a:pPr>
            <a:r>
              <a:rPr lang="en-US" sz="5250" b="1" dirty="0">
                <a:solidFill>
                  <a:srgbClr val="589E44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rPr>
              <a:t>Thank you!</a:t>
            </a:r>
          </a:p>
          <a:p>
            <a:pPr algn="l">
              <a:lnSpc>
                <a:spcPts val="6625"/>
              </a:lnSpc>
            </a:pPr>
            <a:endParaRPr lang="en-US" sz="5250" b="1" dirty="0">
              <a:solidFill>
                <a:srgbClr val="589E44"/>
              </a:solidFill>
              <a:latin typeface="Hind" panose="02000000000000000000" pitchFamily="2" charset="77"/>
              <a:ea typeface="Canva Sans Bold"/>
              <a:cs typeface="Hind" panose="02000000000000000000" pitchFamily="2" charset="77"/>
              <a:sym typeface="Canva Sans Bold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C52ADD2-92B0-3882-5E73-DB6CEF90EE3D}"/>
              </a:ext>
            </a:extLst>
          </p:cNvPr>
          <p:cNvGrpSpPr/>
          <p:nvPr/>
        </p:nvGrpSpPr>
        <p:grpSpPr>
          <a:xfrm>
            <a:off x="2359385" y="4366298"/>
            <a:ext cx="6963819" cy="1137587"/>
            <a:chOff x="0" y="0"/>
            <a:chExt cx="9285092" cy="151678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D182080-C8AA-12BC-51F1-77BDF4577906}"/>
                </a:ext>
              </a:extLst>
            </p:cNvPr>
            <p:cNvSpPr/>
            <p:nvPr/>
          </p:nvSpPr>
          <p:spPr>
            <a:xfrm>
              <a:off x="0" y="0"/>
              <a:ext cx="9285092" cy="1516783"/>
            </a:xfrm>
            <a:custGeom>
              <a:avLst/>
              <a:gdLst/>
              <a:ahLst/>
              <a:cxnLst/>
              <a:rect l="l" t="t" r="r" b="b"/>
              <a:pathLst>
                <a:path w="9285092" h="1516783">
                  <a:moveTo>
                    <a:pt x="0" y="0"/>
                  </a:moveTo>
                  <a:lnTo>
                    <a:pt x="9285092" y="0"/>
                  </a:lnTo>
                  <a:lnTo>
                    <a:pt x="9285092" y="1516783"/>
                  </a:lnTo>
                  <a:lnTo>
                    <a:pt x="0" y="15167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2C4323D-33D1-F250-A539-FB1113DD7CB4}"/>
                </a:ext>
              </a:extLst>
            </p:cNvPr>
            <p:cNvSpPr txBox="1"/>
            <p:nvPr/>
          </p:nvSpPr>
          <p:spPr>
            <a:xfrm>
              <a:off x="0" y="-114300"/>
              <a:ext cx="9285092" cy="16310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604"/>
                </a:lnSpc>
              </a:pPr>
              <a:r>
                <a:rPr lang="en-US" sz="2800" b="1" dirty="0">
                  <a:solidFill>
                    <a:srgbClr val="405449"/>
                  </a:solidFill>
                  <a:latin typeface="Hind" panose="02000000000000000000" pitchFamily="2" charset="77"/>
                  <a:ea typeface="Canva Sans Bold"/>
                  <a:cs typeface="Hind" panose="02000000000000000000" pitchFamily="2" charset="77"/>
                  <a:sym typeface="Canva Sans Bold"/>
                </a:rPr>
                <a:t>Presented by: Constantin </a:t>
              </a:r>
              <a:r>
                <a:rPr lang="en-US" sz="2800" b="1" dirty="0" err="1">
                  <a:solidFill>
                    <a:srgbClr val="405449"/>
                  </a:solidFill>
                  <a:latin typeface="Hind" panose="02000000000000000000" pitchFamily="2" charset="77"/>
                  <a:ea typeface="Canva Sans Bold"/>
                  <a:cs typeface="Hind" panose="02000000000000000000" pitchFamily="2" charset="77"/>
                  <a:sym typeface="Canva Sans Bold"/>
                </a:rPr>
                <a:t>Damov</a:t>
              </a:r>
              <a:endParaRPr lang="en-US" sz="2800" b="1" dirty="0">
                <a:solidFill>
                  <a:srgbClr val="405449"/>
                </a:solidFill>
                <a:latin typeface="Hind" panose="02000000000000000000" pitchFamily="2" charset="77"/>
                <a:ea typeface="Canva Sans Bold"/>
                <a:cs typeface="Hind" panose="02000000000000000000" pitchFamily="2" charset="77"/>
                <a:sym typeface="Canva Sans Bold"/>
              </a:endParaRPr>
            </a:p>
            <a:p>
              <a:pPr algn="l">
                <a:lnSpc>
                  <a:spcPts val="4604"/>
                </a:lnSpc>
              </a:pPr>
              <a:r>
                <a:rPr lang="en-US" sz="2800" b="1" i="1" dirty="0" err="1">
                  <a:solidFill>
                    <a:srgbClr val="405449"/>
                  </a:solidFill>
                  <a:latin typeface="Hind" panose="02000000000000000000" pitchFamily="2" charset="77"/>
                  <a:ea typeface="Canva Sans Bold Italics"/>
                  <a:cs typeface="Hind" panose="02000000000000000000" pitchFamily="2" charset="77"/>
                  <a:sym typeface="Canva Sans Bold Italics"/>
                </a:rPr>
                <a:t>GreenGroup</a:t>
              </a:r>
              <a:r>
                <a:rPr lang="en-US" sz="2800" b="1" i="1" dirty="0">
                  <a:solidFill>
                    <a:srgbClr val="405449"/>
                  </a:solidFill>
                  <a:latin typeface="Hind" panose="02000000000000000000" pitchFamily="2" charset="77"/>
                  <a:ea typeface="Canva Sans Bold Italics"/>
                  <a:cs typeface="Hind" panose="02000000000000000000" pitchFamily="2" charset="77"/>
                  <a:sym typeface="Canva Sans Bold Italics"/>
                </a:rPr>
                <a:t> Chairman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91F2A80-8EC8-0F1D-15D8-90E35E3C7A90}"/>
              </a:ext>
            </a:extLst>
          </p:cNvPr>
          <p:cNvGrpSpPr/>
          <p:nvPr/>
        </p:nvGrpSpPr>
        <p:grpSpPr>
          <a:xfrm>
            <a:off x="2370173" y="5958544"/>
            <a:ext cx="6401098" cy="555276"/>
            <a:chOff x="0" y="0"/>
            <a:chExt cx="8534797" cy="74036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C89F614-9A1B-A5C7-47C6-F14F1379A4C8}"/>
                </a:ext>
              </a:extLst>
            </p:cNvPr>
            <p:cNvSpPr/>
            <p:nvPr/>
          </p:nvSpPr>
          <p:spPr>
            <a:xfrm>
              <a:off x="0" y="0"/>
              <a:ext cx="8534797" cy="740368"/>
            </a:xfrm>
            <a:custGeom>
              <a:avLst/>
              <a:gdLst/>
              <a:ahLst/>
              <a:cxnLst/>
              <a:rect l="l" t="t" r="r" b="b"/>
              <a:pathLst>
                <a:path w="8534797" h="740368">
                  <a:moveTo>
                    <a:pt x="0" y="0"/>
                  </a:moveTo>
                  <a:lnTo>
                    <a:pt x="8534797" y="0"/>
                  </a:lnTo>
                  <a:lnTo>
                    <a:pt x="8534797" y="740368"/>
                  </a:lnTo>
                  <a:lnTo>
                    <a:pt x="0" y="740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740CF05-9DFB-AF8A-6BD7-B068A1465EE9}"/>
                </a:ext>
              </a:extLst>
            </p:cNvPr>
            <p:cNvSpPr txBox="1"/>
            <p:nvPr/>
          </p:nvSpPr>
          <p:spPr>
            <a:xfrm>
              <a:off x="0" y="-9525"/>
              <a:ext cx="8534797" cy="7498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4"/>
                </a:lnSpc>
              </a:pPr>
              <a:r>
                <a:rPr lang="en-US" sz="2800" b="1">
                  <a:solidFill>
                    <a:srgbClr val="405449"/>
                  </a:solidFill>
                  <a:latin typeface="Hind" panose="02000000000000000000" pitchFamily="2" charset="77"/>
                  <a:ea typeface="Canva Sans Bold"/>
                  <a:cs typeface="Hind" panose="02000000000000000000" pitchFamily="2" charset="77"/>
                  <a:sym typeface="Canva Sans Bold"/>
                </a:rPr>
                <a:t>constantin.damov@green-group.ro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4CBDF9F8-ACB3-E6DD-BA29-75134D7E6D8C}"/>
              </a:ext>
            </a:extLst>
          </p:cNvPr>
          <p:cNvSpPr/>
          <p:nvPr/>
        </p:nvSpPr>
        <p:spPr>
          <a:xfrm>
            <a:off x="1351422" y="406286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0F3BC1A-115A-39C1-711E-9F8F94691AC4}"/>
              </a:ext>
            </a:extLst>
          </p:cNvPr>
          <p:cNvSpPr/>
          <p:nvPr/>
        </p:nvSpPr>
        <p:spPr>
          <a:xfrm>
            <a:off x="180672" y="129990"/>
            <a:ext cx="3066895" cy="502486"/>
          </a:xfrm>
          <a:custGeom>
            <a:avLst/>
            <a:gdLst/>
            <a:ahLst/>
            <a:cxnLst/>
            <a:rect l="l" t="t" r="r" b="b"/>
            <a:pathLst>
              <a:path w="3066895" h="502486">
                <a:moveTo>
                  <a:pt x="0" y="0"/>
                </a:moveTo>
                <a:lnTo>
                  <a:pt x="3066895" y="0"/>
                </a:lnTo>
                <a:lnTo>
                  <a:pt x="3066895" y="502485"/>
                </a:lnTo>
                <a:lnTo>
                  <a:pt x="0" y="50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020" t="-168487" r="-12760" b="-1702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FE72A5B-89AC-E264-2A81-FA0995651E55}"/>
              </a:ext>
            </a:extLst>
          </p:cNvPr>
          <p:cNvSpPr/>
          <p:nvPr/>
        </p:nvSpPr>
        <p:spPr>
          <a:xfrm>
            <a:off x="1351422" y="4572395"/>
            <a:ext cx="725394" cy="725394"/>
          </a:xfrm>
          <a:custGeom>
            <a:avLst/>
            <a:gdLst/>
            <a:ahLst/>
            <a:cxnLst/>
            <a:rect l="l" t="t" r="r" b="b"/>
            <a:pathLst>
              <a:path w="725394" h="725394">
                <a:moveTo>
                  <a:pt x="0" y="0"/>
                </a:moveTo>
                <a:lnTo>
                  <a:pt x="725394" y="0"/>
                </a:lnTo>
                <a:lnTo>
                  <a:pt x="725394" y="725393"/>
                </a:lnTo>
                <a:lnTo>
                  <a:pt x="0" y="7253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FDB4861-91AE-D404-94E1-ED2AA5F06994}"/>
              </a:ext>
            </a:extLst>
          </p:cNvPr>
          <p:cNvSpPr/>
          <p:nvPr/>
        </p:nvSpPr>
        <p:spPr>
          <a:xfrm>
            <a:off x="1351422" y="7178482"/>
            <a:ext cx="855899" cy="855899"/>
          </a:xfrm>
          <a:custGeom>
            <a:avLst/>
            <a:gdLst/>
            <a:ahLst/>
            <a:cxnLst/>
            <a:rect l="l" t="t" r="r" b="b"/>
            <a:pathLst>
              <a:path w="855899" h="855899">
                <a:moveTo>
                  <a:pt x="0" y="0"/>
                </a:moveTo>
                <a:lnTo>
                  <a:pt x="855899" y="0"/>
                </a:lnTo>
                <a:lnTo>
                  <a:pt x="855899" y="855899"/>
                </a:lnTo>
                <a:lnTo>
                  <a:pt x="0" y="8558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5A7FC65-B2A8-7913-9CFB-B8ED1222C780}"/>
              </a:ext>
            </a:extLst>
          </p:cNvPr>
          <p:cNvSpPr/>
          <p:nvPr/>
        </p:nvSpPr>
        <p:spPr>
          <a:xfrm>
            <a:off x="1351422" y="5808233"/>
            <a:ext cx="855899" cy="855899"/>
          </a:xfrm>
          <a:custGeom>
            <a:avLst/>
            <a:gdLst/>
            <a:ahLst/>
            <a:cxnLst/>
            <a:rect l="l" t="t" r="r" b="b"/>
            <a:pathLst>
              <a:path w="855899" h="855899">
                <a:moveTo>
                  <a:pt x="0" y="0"/>
                </a:moveTo>
                <a:lnTo>
                  <a:pt x="855899" y="0"/>
                </a:lnTo>
                <a:lnTo>
                  <a:pt x="855899" y="855899"/>
                </a:lnTo>
                <a:lnTo>
                  <a:pt x="0" y="8558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B3F2496-A71F-F0F8-19CF-31167647DD82}"/>
              </a:ext>
            </a:extLst>
          </p:cNvPr>
          <p:cNvGrpSpPr/>
          <p:nvPr/>
        </p:nvGrpSpPr>
        <p:grpSpPr>
          <a:xfrm>
            <a:off x="2370173" y="7328793"/>
            <a:ext cx="6401098" cy="555276"/>
            <a:chOff x="0" y="0"/>
            <a:chExt cx="8534797" cy="740367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7EBE167-AD0D-5712-C7C0-39794DDF809F}"/>
                </a:ext>
              </a:extLst>
            </p:cNvPr>
            <p:cNvSpPr/>
            <p:nvPr/>
          </p:nvSpPr>
          <p:spPr>
            <a:xfrm>
              <a:off x="0" y="0"/>
              <a:ext cx="8534797" cy="740368"/>
            </a:xfrm>
            <a:custGeom>
              <a:avLst/>
              <a:gdLst/>
              <a:ahLst/>
              <a:cxnLst/>
              <a:rect l="l" t="t" r="r" b="b"/>
              <a:pathLst>
                <a:path w="8534797" h="740368">
                  <a:moveTo>
                    <a:pt x="0" y="0"/>
                  </a:moveTo>
                  <a:lnTo>
                    <a:pt x="8534797" y="0"/>
                  </a:lnTo>
                  <a:lnTo>
                    <a:pt x="8534797" y="740368"/>
                  </a:lnTo>
                  <a:lnTo>
                    <a:pt x="0" y="740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41FB8D6-9291-77D3-9EED-7A741AB4002A}"/>
                </a:ext>
              </a:extLst>
            </p:cNvPr>
            <p:cNvSpPr txBox="1"/>
            <p:nvPr/>
          </p:nvSpPr>
          <p:spPr>
            <a:xfrm>
              <a:off x="0" y="-9525"/>
              <a:ext cx="8534797" cy="7498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4"/>
                </a:lnSpc>
              </a:pPr>
              <a:r>
                <a:rPr lang="en-US" sz="2800" b="1">
                  <a:solidFill>
                    <a:srgbClr val="405449"/>
                  </a:solidFill>
                  <a:latin typeface="Hind" panose="02000000000000000000" pitchFamily="2" charset="77"/>
                  <a:ea typeface="Canva Sans Bold"/>
                  <a:cs typeface="Hind" panose="02000000000000000000" pitchFamily="2" charset="77"/>
                  <a:sym typeface="Canva Sans Bold"/>
                </a:rPr>
                <a:t>+40 743 100 026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86D098D4-6D2D-8B44-CB72-6C904BB4DA1C}"/>
              </a:ext>
            </a:extLst>
          </p:cNvPr>
          <p:cNvSpPr/>
          <p:nvPr/>
        </p:nvSpPr>
        <p:spPr>
          <a:xfrm>
            <a:off x="1351422" y="8548731"/>
            <a:ext cx="855899" cy="855899"/>
          </a:xfrm>
          <a:custGeom>
            <a:avLst/>
            <a:gdLst/>
            <a:ahLst/>
            <a:cxnLst/>
            <a:rect l="l" t="t" r="r" b="b"/>
            <a:pathLst>
              <a:path w="855899" h="855899">
                <a:moveTo>
                  <a:pt x="0" y="0"/>
                </a:moveTo>
                <a:lnTo>
                  <a:pt x="855899" y="0"/>
                </a:lnTo>
                <a:lnTo>
                  <a:pt x="855899" y="855899"/>
                </a:lnTo>
                <a:lnTo>
                  <a:pt x="0" y="8558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DBB7EFA-9D89-901F-BE17-957CE09449A9}"/>
              </a:ext>
            </a:extLst>
          </p:cNvPr>
          <p:cNvGrpSpPr/>
          <p:nvPr/>
        </p:nvGrpSpPr>
        <p:grpSpPr>
          <a:xfrm>
            <a:off x="2359385" y="8699043"/>
            <a:ext cx="8078379" cy="555276"/>
            <a:chOff x="0" y="0"/>
            <a:chExt cx="10771172" cy="740367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4989BDA-C567-1A6B-BAAE-F50B5AF49389}"/>
                </a:ext>
              </a:extLst>
            </p:cNvPr>
            <p:cNvSpPr/>
            <p:nvPr/>
          </p:nvSpPr>
          <p:spPr>
            <a:xfrm>
              <a:off x="0" y="0"/>
              <a:ext cx="10771172" cy="740368"/>
            </a:xfrm>
            <a:custGeom>
              <a:avLst/>
              <a:gdLst/>
              <a:ahLst/>
              <a:cxnLst/>
              <a:rect l="l" t="t" r="r" b="b"/>
              <a:pathLst>
                <a:path w="10771172" h="740368">
                  <a:moveTo>
                    <a:pt x="0" y="0"/>
                  </a:moveTo>
                  <a:lnTo>
                    <a:pt x="10771172" y="0"/>
                  </a:lnTo>
                  <a:lnTo>
                    <a:pt x="10771172" y="740368"/>
                  </a:lnTo>
                  <a:lnTo>
                    <a:pt x="0" y="740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latin typeface="Hind" panose="02000000000000000000" pitchFamily="2" charset="77"/>
                <a:cs typeface="Hind" panose="02000000000000000000" pitchFamily="2" charset="77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B345B794-0E9E-5473-111A-3456F1B1664D}"/>
                </a:ext>
              </a:extLst>
            </p:cNvPr>
            <p:cNvSpPr txBox="1"/>
            <p:nvPr/>
          </p:nvSpPr>
          <p:spPr>
            <a:xfrm>
              <a:off x="0" y="-9525"/>
              <a:ext cx="10771172" cy="7498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4"/>
                </a:lnSpc>
              </a:pPr>
              <a:r>
                <a:rPr lang="en-US" sz="2800" b="1">
                  <a:solidFill>
                    <a:srgbClr val="405449"/>
                  </a:solidFill>
                  <a:latin typeface="Hind" panose="02000000000000000000" pitchFamily="2" charset="77"/>
                  <a:ea typeface="Canva Sans Bold"/>
                  <a:cs typeface="Hind" panose="02000000000000000000" pitchFamily="2" charset="77"/>
                  <a:sym typeface="Canva Sans Bold"/>
                </a:rPr>
                <a:t>https://www.green-group-europe.com/en</a:t>
              </a:r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83DB33CC-04F6-D855-3677-4C173777CF95}"/>
              </a:ext>
            </a:extLst>
          </p:cNvPr>
          <p:cNvSpPr/>
          <p:nvPr/>
        </p:nvSpPr>
        <p:spPr>
          <a:xfrm>
            <a:off x="12182178" y="0"/>
            <a:ext cx="6020097" cy="10702394"/>
          </a:xfrm>
          <a:custGeom>
            <a:avLst/>
            <a:gdLst/>
            <a:ahLst/>
            <a:cxnLst/>
            <a:rect l="l" t="t" r="r" b="b"/>
            <a:pathLst>
              <a:path w="6020097" h="10702394">
                <a:moveTo>
                  <a:pt x="0" y="0"/>
                </a:moveTo>
                <a:lnTo>
                  <a:pt x="6020097" y="0"/>
                </a:lnTo>
                <a:lnTo>
                  <a:pt x="6020097" y="10702394"/>
                </a:lnTo>
                <a:lnTo>
                  <a:pt x="0" y="107023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5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ed xmlns="a25d1b78-52d7-4aa6-98a8-603488bf7179" xsi:nil="true"/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3DEB32-A99B-4CC5-ACB0-758E116FADFD}"/>
</file>

<file path=customXml/itemProps2.xml><?xml version="1.0" encoding="utf-8"?>
<ds:datastoreItem xmlns:ds="http://schemas.openxmlformats.org/officeDocument/2006/customXml" ds:itemID="{E34E6676-5B65-4D7B-BF1B-F4A72F1DC4E4}"/>
</file>

<file path=customXml/itemProps3.xml><?xml version="1.0" encoding="utf-8"?>
<ds:datastoreItem xmlns:ds="http://schemas.openxmlformats.org/officeDocument/2006/customXml" ds:itemID="{FC48139A-3A7D-4C59-AFED-CFAA07180C85}"/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556</Words>
  <Application>Microsoft Macintosh PowerPoint</Application>
  <PresentationFormat>Custom</PresentationFormat>
  <Paragraphs>136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Hind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Glass-Recycling-Efficiency-Crushed-vs-Uncrushed.pptx</dc:title>
  <cp:lastModifiedBy>Constantin Damov</cp:lastModifiedBy>
  <cp:revision>31</cp:revision>
  <dcterms:created xsi:type="dcterms:W3CDTF">2006-08-16T00:00:00Z</dcterms:created>
  <dcterms:modified xsi:type="dcterms:W3CDTF">2026-06-17T07:47:35Z</dcterms:modified>
  <dc:identifier>DAGi16Us55g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0x010100541AE3660D83574ABA2FAE6F0119FD7B</vt:lpwstr>
  </property>
</Properties>
</file>