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8288000" cy="10287000"/>
  <p:notesSz cx="6735763" cy="986631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4610"/>
  </p:normalViewPr>
  <p:slideViewPr>
    <p:cSldViewPr snapToGrid="0" snapToObjects="1">
      <p:cViewPr varScale="1">
        <p:scale>
          <a:sx n="72" d="100"/>
          <a:sy n="72" d="100"/>
        </p:scale>
        <p:origin x="4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1622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53127" tIns="26563" rIns="53127" bIns="2656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53127" tIns="26563" rIns="53127" bIns="26563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53127" tIns="26563" rIns="53127" bIns="2656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53127" tIns="26563" rIns="53127" bIns="26563"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53127" tIns="26563" rIns="53127" bIns="2656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53127" tIns="26563" rIns="53127" bIns="26563"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53127" tIns="26563" rIns="53127" bIns="2656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53127" tIns="26563" rIns="53127" bIns="26563"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53127" tIns="26563" rIns="53127" bIns="2656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53127" tIns="26563" rIns="53127" bIns="26563"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53127" tIns="26563" rIns="53127" bIns="2656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53127" tIns="26563" rIns="53127" bIns="26563"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53127" tIns="26563" rIns="53127" bIns="2656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53127" tIns="26563" rIns="53127" bIns="26563"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53127" tIns="26563" rIns="53127" bIns="2656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53127" tIns="26563" rIns="53127" bIns="26563"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53127" tIns="26563" rIns="53127" bIns="2656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53127" tIns="26563" rIns="53127" bIns="26563"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53127" tIns="26563" rIns="53127" bIns="2656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53127" tIns="26563" rIns="53127" bIns="26563"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53127" tIns="26563" rIns="53127" bIns="26563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53127" tIns="26563" rIns="53127" bIns="26563"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pic>
        <p:nvPicPr>
          <p:cNvPr id="3" name="Image 0" descr="gen-dedup-6dfa4bcdb94e33d8cd378f3efc7071d4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1811305" y="1333195"/>
            <a:ext cx="5905195" cy="5905195"/>
          </a:xfrm>
          <a:prstGeom prst="rect">
            <a:avLst/>
          </a:prstGeom>
        </p:spPr>
      </p:pic>
      <p:pic>
        <p:nvPicPr>
          <p:cNvPr id="4" name="Image 1" descr="gen-dedup-0c649b58634d4cc43ff1ed197b595ef7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1333195" y="1410005"/>
            <a:ext cx="1143000" cy="19202"/>
          </a:xfrm>
          <a:prstGeom prst="rect">
            <a:avLst/>
          </a:prstGeom>
        </p:spPr>
      </p:pic>
      <p:pic>
        <p:nvPicPr>
          <p:cNvPr id="5" name="Image 2" descr="gen-dedup-5dee7b815b2b50e1fb14db24812b593a.png"/>
          <p:cNvPicPr>
            <a:picLocks noChangeAspect="1"/>
          </p:cNvPicPr>
          <p:nvPr/>
        </p:nvPicPr>
        <p:blipFill>
          <a:blip r:embed="rId5">
            <a:alphaModFix amt="60000"/>
          </a:blip>
          <a:srcRect l="-2083" r="-2083"/>
          <a:stretch/>
        </p:blipFill>
        <p:spPr>
          <a:xfrm>
            <a:off x="1333195" y="9191549"/>
            <a:ext cx="15620695" cy="9144"/>
          </a:xfrm>
          <a:prstGeom prst="rect">
            <a:avLst/>
          </a:prstGeom>
        </p:spPr>
      </p:pic>
      <p:sp>
        <p:nvSpPr>
          <p:cNvPr id="6" name="Text 1"/>
          <p:cNvSpPr txBox="1"/>
          <p:nvPr/>
        </p:nvSpPr>
        <p:spPr>
          <a:xfrm>
            <a:off x="1333195" y="1533449"/>
            <a:ext cx="6667805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93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BUSINESS PLAN · ALBANIA · 2026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1333195" y="3238805"/>
            <a:ext cx="9525305" cy="1627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kern="0" spc="315" dirty="0">
                <a:solidFill>
                  <a:srgbClr val="F5F1E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FIRST NATIONAL INDUSTRIAL PLANT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33195" y="3762756"/>
            <a:ext cx="11239805" cy="11247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800" kern="0" spc="-177" dirty="0">
                <a:solidFill>
                  <a:srgbClr val="F5F1E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National</a:t>
            </a:r>
            <a:endParaRPr lang="en-US" sz="8800" dirty="0"/>
          </a:p>
        </p:txBody>
      </p:sp>
      <p:sp>
        <p:nvSpPr>
          <p:cNvPr id="9" name="Text 4"/>
          <p:cNvSpPr txBox="1"/>
          <p:nvPr/>
        </p:nvSpPr>
        <p:spPr>
          <a:xfrm>
            <a:off x="1333195" y="5000854"/>
            <a:ext cx="11239805" cy="11247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800" i="1" kern="0" spc="-177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Glass Recycling</a:t>
            </a:r>
            <a:endParaRPr lang="en-US" sz="8800" dirty="0"/>
          </a:p>
        </p:txBody>
      </p:sp>
      <p:sp>
        <p:nvSpPr>
          <p:cNvPr id="10" name="Text 5"/>
          <p:cNvSpPr txBox="1"/>
          <p:nvPr/>
        </p:nvSpPr>
        <p:spPr>
          <a:xfrm>
            <a:off x="1333195" y="6238951"/>
            <a:ext cx="12382805" cy="11247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800" kern="0" spc="-177" dirty="0">
                <a:solidFill>
                  <a:srgbClr val="F5F1E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Plant</a:t>
            </a:r>
            <a:endParaRPr lang="en-US" sz="8800" dirty="0"/>
          </a:p>
        </p:txBody>
      </p:sp>
      <p:sp>
        <p:nvSpPr>
          <p:cNvPr id="11" name="Text 6"/>
          <p:cNvSpPr txBox="1"/>
          <p:nvPr/>
        </p:nvSpPr>
        <p:spPr>
          <a:xfrm>
            <a:off x="1333195" y="7905902"/>
            <a:ext cx="1143000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F5F1E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Processing post-consumer glass into furnace-ready cullet</a:t>
            </a:r>
            <a:endParaRPr lang="en-US" sz="1500" dirty="0"/>
          </a:p>
          <a:p>
            <a:pPr marL="0" indent="0" algn="l">
              <a:buNone/>
            </a:pPr>
            <a:r>
              <a:rPr lang="en-US" sz="1500" dirty="0">
                <a:solidFill>
                  <a:srgbClr val="F5F1E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a circular economy value chain for Albania.</a:t>
            </a:r>
            <a:endParaRPr lang="en-US" sz="1500" dirty="0"/>
          </a:p>
        </p:txBody>
      </p:sp>
      <p:sp>
        <p:nvSpPr>
          <p:cNvPr id="12" name="Text 7"/>
          <p:cNvSpPr txBox="1"/>
          <p:nvPr/>
        </p:nvSpPr>
        <p:spPr>
          <a:xfrm>
            <a:off x="1333195" y="8906256"/>
            <a:ext cx="857250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kern="0" spc="182" dirty="0">
                <a:solidFill>
                  <a:srgbClr val="F5F1E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CONFIDENTIAL DOCUMENT · SHPZP · INSTITUTIONAL STAKEHOLDERS</a:t>
            </a:r>
            <a:endParaRPr lang="en-US" sz="800" dirty="0"/>
          </a:p>
        </p:txBody>
      </p:sp>
      <p:sp>
        <p:nvSpPr>
          <p:cNvPr id="13" name="Text 8"/>
          <p:cNvSpPr txBox="1"/>
          <p:nvPr/>
        </p:nvSpPr>
        <p:spPr>
          <a:xfrm>
            <a:off x="1333195" y="9458554"/>
            <a:ext cx="10478110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kern="0" spc="252" dirty="0">
                <a:solidFill>
                  <a:srgbClr val="F5F1E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Towards a Close the Glass Loop. Action Plan for Albania. 17 June 2026</a:t>
            </a:r>
            <a:endParaRPr lang="en-US" sz="900" dirty="0"/>
          </a:p>
        </p:txBody>
      </p:sp>
      <p:sp>
        <p:nvSpPr>
          <p:cNvPr id="14" name="Text 9"/>
          <p:cNvSpPr txBox="1"/>
          <p:nvPr/>
        </p:nvSpPr>
        <p:spPr>
          <a:xfrm>
            <a:off x="14573707" y="9810598"/>
            <a:ext cx="2382012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buNone/>
            </a:pPr>
            <a:r>
              <a:rPr lang="en-US" sz="800" kern="0" spc="165" dirty="0">
                <a:solidFill>
                  <a:srgbClr val="F5F1E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 / 11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1E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3" name="Shape 1"/>
          <p:cNvSpPr/>
          <p:nvPr/>
        </p:nvSpPr>
        <p:spPr>
          <a:xfrm>
            <a:off x="1333195" y="3429000"/>
            <a:ext cx="15620695" cy="552480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 dirty="0"/>
          </a:p>
        </p:txBody>
      </p:sp>
      <p:pic>
        <p:nvPicPr>
          <p:cNvPr id="4" name="Image 0" descr="gen-dedup-0c649b58634d4cc43ff1ed197b595ef7.png"/>
          <p:cNvPicPr>
            <a:picLocks noChangeAspect="1"/>
          </p:cNvPicPr>
          <p:nvPr/>
        </p:nvPicPr>
        <p:blipFill>
          <a:blip r:embed="rId3"/>
          <a:srcRect t="-400" b="-400"/>
          <a:stretch/>
        </p:blipFill>
        <p:spPr>
          <a:xfrm>
            <a:off x="1333195" y="857707"/>
            <a:ext cx="1143000" cy="19202"/>
          </a:xfrm>
          <a:prstGeom prst="rect">
            <a:avLst/>
          </a:prstGeom>
        </p:spPr>
      </p:pic>
      <p:pic>
        <p:nvPicPr>
          <p:cNvPr id="5" name="Image 1" descr="gen-dedup-3623f3afa15a37abca190956e4420158.png"/>
          <p:cNvPicPr>
            <a:picLocks noChangeAspect="1"/>
          </p:cNvPicPr>
          <p:nvPr/>
        </p:nvPicPr>
        <p:blipFill>
          <a:blip r:embed="rId4"/>
          <a:srcRect l="-2083" r="-2083"/>
          <a:stretch/>
        </p:blipFill>
        <p:spPr>
          <a:xfrm>
            <a:off x="1333195" y="9334195"/>
            <a:ext cx="15620695" cy="9144"/>
          </a:xfrm>
          <a:prstGeom prst="rect">
            <a:avLst/>
          </a:prstGeom>
        </p:spPr>
      </p:pic>
      <p:sp>
        <p:nvSpPr>
          <p:cNvPr id="6" name="Text 2"/>
          <p:cNvSpPr txBox="1"/>
          <p:nvPr/>
        </p:nvSpPr>
        <p:spPr>
          <a:xfrm>
            <a:off x="1333195" y="1000354"/>
            <a:ext cx="6667805" cy="1627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294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11 · RISKS AND MITIGATIONS</a:t>
            </a:r>
            <a:endParaRPr lang="en-US" sz="1000" dirty="0"/>
          </a:p>
        </p:txBody>
      </p:sp>
      <p:sp>
        <p:nvSpPr>
          <p:cNvPr id="19" name="Text 12"/>
          <p:cNvSpPr txBox="1"/>
          <p:nvPr/>
        </p:nvSpPr>
        <p:spPr>
          <a:xfrm>
            <a:off x="16192195" y="1028700"/>
            <a:ext cx="762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buNone/>
            </a:pPr>
            <a:r>
              <a:rPr lang="en-US" sz="800" kern="0" spc="182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 / 11</a:t>
            </a:r>
            <a:endParaRPr lang="en-US" sz="800" dirty="0"/>
          </a:p>
        </p:txBody>
      </p:sp>
      <p:sp>
        <p:nvSpPr>
          <p:cNvPr id="20" name="Text 13"/>
          <p:cNvSpPr txBox="1"/>
          <p:nvPr/>
        </p:nvSpPr>
        <p:spPr>
          <a:xfrm>
            <a:off x="1333195" y="2095805"/>
            <a:ext cx="17907610" cy="7818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5800" kern="0" spc="-58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Key risks </a:t>
            </a:r>
            <a:r>
              <a:rPr lang="en-US" sz="5800" i="1" kern="0" spc="-58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and mitigation measures.</a:t>
            </a:r>
            <a:endParaRPr lang="en-US" sz="5800" dirty="0"/>
          </a:p>
        </p:txBody>
      </p:sp>
      <p:sp>
        <p:nvSpPr>
          <p:cNvPr id="21" name="Shape 14"/>
          <p:cNvSpPr/>
          <p:nvPr/>
        </p:nvSpPr>
        <p:spPr>
          <a:xfrm>
            <a:off x="1666951" y="4000500"/>
            <a:ext cx="14954098" cy="19202"/>
          </a:xfrm>
          <a:prstGeom prst="rect">
            <a:avLst/>
          </a:prstGeom>
          <a:solidFill>
            <a:srgbClr val="C8A04A"/>
          </a:solidFill>
          <a:ln w="12700">
            <a:solidFill>
              <a:srgbClr val="C8A04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22" name="Text 15"/>
          <p:cNvSpPr txBox="1"/>
          <p:nvPr/>
        </p:nvSpPr>
        <p:spPr>
          <a:xfrm>
            <a:off x="1666951" y="3715207"/>
            <a:ext cx="2667305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176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Risk</a:t>
            </a:r>
            <a:endParaRPr lang="en-US" sz="900" dirty="0"/>
          </a:p>
        </p:txBody>
      </p:sp>
      <p:sp>
        <p:nvSpPr>
          <p:cNvPr id="23" name="Text 16"/>
          <p:cNvSpPr txBox="1"/>
          <p:nvPr/>
        </p:nvSpPr>
        <p:spPr>
          <a:xfrm>
            <a:off x="4619549" y="3715207"/>
            <a:ext cx="5191963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176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Description</a:t>
            </a:r>
            <a:endParaRPr lang="en-US" sz="900" dirty="0"/>
          </a:p>
        </p:txBody>
      </p:sp>
      <p:sp>
        <p:nvSpPr>
          <p:cNvPr id="24" name="Text 17"/>
          <p:cNvSpPr txBox="1"/>
          <p:nvPr/>
        </p:nvSpPr>
        <p:spPr>
          <a:xfrm>
            <a:off x="10096805" y="3715207"/>
            <a:ext cx="1047902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176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Impact</a:t>
            </a:r>
            <a:endParaRPr lang="en-US" sz="900" dirty="0"/>
          </a:p>
        </p:txBody>
      </p:sp>
      <p:sp>
        <p:nvSpPr>
          <p:cNvPr id="25" name="Text 18"/>
          <p:cNvSpPr txBox="1"/>
          <p:nvPr/>
        </p:nvSpPr>
        <p:spPr>
          <a:xfrm>
            <a:off x="11430000" y="3715207"/>
            <a:ext cx="5191963" cy="1527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176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Mitigation</a:t>
            </a:r>
            <a:endParaRPr lang="en-US" sz="900" dirty="0"/>
          </a:p>
        </p:txBody>
      </p:sp>
      <p:sp>
        <p:nvSpPr>
          <p:cNvPr id="26" name="Shape 19"/>
          <p:cNvSpPr/>
          <p:nvPr/>
        </p:nvSpPr>
        <p:spPr>
          <a:xfrm>
            <a:off x="1666951" y="4896612"/>
            <a:ext cx="14954098" cy="9144"/>
          </a:xfrm>
          <a:prstGeom prst="rect">
            <a:avLst/>
          </a:prstGeom>
          <a:solidFill>
            <a:srgbClr val="E6DFC9"/>
          </a:solidFill>
          <a:ln w="12700">
            <a:solidFill>
              <a:srgbClr val="E6DFC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27" name="Text 20"/>
          <p:cNvSpPr txBox="1"/>
          <p:nvPr/>
        </p:nvSpPr>
        <p:spPr>
          <a:xfrm>
            <a:off x="1666951" y="4334256"/>
            <a:ext cx="266730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Material availability</a:t>
            </a:r>
            <a:endParaRPr lang="en-US" sz="1200" dirty="0"/>
          </a:p>
        </p:txBody>
      </p:sp>
      <p:sp>
        <p:nvSpPr>
          <p:cNvPr id="28" name="Text 21"/>
          <p:cNvSpPr txBox="1"/>
          <p:nvPr/>
        </p:nvSpPr>
        <p:spPr>
          <a:xfrm>
            <a:off x="1666951" y="4593031"/>
            <a:ext cx="2667305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Differentiated collection</a:t>
            </a:r>
            <a:endParaRPr lang="en-US" sz="900" dirty="0"/>
          </a:p>
        </p:txBody>
      </p:sp>
      <p:sp>
        <p:nvSpPr>
          <p:cNvPr id="29" name="Text 22"/>
          <p:cNvSpPr txBox="1"/>
          <p:nvPr/>
        </p:nvSpPr>
        <p:spPr>
          <a:xfrm>
            <a:off x="4619549" y="4334256"/>
            <a:ext cx="5191963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7,200 t/yr available in Sharra; volume extends to major cities and Ho.Re.Ca. to reach 25,000 t/yr.</a:t>
            </a:r>
            <a:endParaRPr lang="en-US" sz="1000" dirty="0"/>
          </a:p>
        </p:txBody>
      </p:sp>
      <p:sp>
        <p:nvSpPr>
          <p:cNvPr id="30" name="Text 23"/>
          <p:cNvSpPr txBox="1"/>
          <p:nvPr/>
        </p:nvSpPr>
        <p:spPr>
          <a:xfrm>
            <a:off x="11430000" y="4334256"/>
            <a:ext cx="5191963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Institutional coordination — SHPZP + municipalities + Ho.Re.Ca., logistical operators, differentiated collection at 2 km radius.</a:t>
            </a:r>
            <a:endParaRPr lang="en-US" sz="1000" dirty="0"/>
          </a:p>
        </p:txBody>
      </p:sp>
      <p:sp>
        <p:nvSpPr>
          <p:cNvPr id="31" name="Shape 24"/>
          <p:cNvSpPr/>
          <p:nvPr/>
        </p:nvSpPr>
        <p:spPr>
          <a:xfrm>
            <a:off x="10096805" y="4334256"/>
            <a:ext cx="724205" cy="247802"/>
          </a:xfrm>
          <a:prstGeom prst="roundRect">
            <a:avLst>
              <a:gd name="adj" fmla="val 7749"/>
            </a:avLst>
          </a:prstGeom>
          <a:solidFill>
            <a:srgbClr val="C8A04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32" name="Text 25"/>
          <p:cNvSpPr txBox="1"/>
          <p:nvPr/>
        </p:nvSpPr>
        <p:spPr>
          <a:xfrm>
            <a:off x="10096805" y="4334256"/>
            <a:ext cx="724205" cy="2478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none" lIns="139700" tIns="38100" rIns="139700" bIns="3810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Medium</a:t>
            </a:r>
            <a:endParaRPr lang="en-US" sz="900" dirty="0"/>
          </a:p>
        </p:txBody>
      </p:sp>
      <p:sp>
        <p:nvSpPr>
          <p:cNvPr id="33" name="Shape 26"/>
          <p:cNvSpPr/>
          <p:nvPr/>
        </p:nvSpPr>
        <p:spPr>
          <a:xfrm>
            <a:off x="1666951" y="5800954"/>
            <a:ext cx="14954098" cy="9144"/>
          </a:xfrm>
          <a:prstGeom prst="rect">
            <a:avLst/>
          </a:prstGeom>
          <a:solidFill>
            <a:srgbClr val="E6DFC9"/>
          </a:solidFill>
          <a:ln w="12700">
            <a:solidFill>
              <a:srgbClr val="E6DFC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34" name="Text 27"/>
          <p:cNvSpPr txBox="1"/>
          <p:nvPr/>
        </p:nvSpPr>
        <p:spPr>
          <a:xfrm>
            <a:off x="1666951" y="5238598"/>
            <a:ext cx="266730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Market price of cullet</a:t>
            </a:r>
            <a:endParaRPr lang="en-US" sz="1200" dirty="0"/>
          </a:p>
        </p:txBody>
      </p:sp>
      <p:sp>
        <p:nvSpPr>
          <p:cNvPr id="35" name="Text 28"/>
          <p:cNvSpPr txBox="1"/>
          <p:nvPr/>
        </p:nvSpPr>
        <p:spPr>
          <a:xfrm>
            <a:off x="1666951" y="5498287"/>
            <a:ext cx="2667305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EU ex-works value</a:t>
            </a:r>
            <a:endParaRPr lang="en-US" sz="900" dirty="0"/>
          </a:p>
        </p:txBody>
      </p:sp>
      <p:sp>
        <p:nvSpPr>
          <p:cNvPr id="36" name="Text 29"/>
          <p:cNvSpPr txBox="1"/>
          <p:nvPr/>
        </p:nvSpPr>
        <p:spPr>
          <a:xfrm>
            <a:off x="4619549" y="5238598"/>
            <a:ext cx="5191963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Off-take contracts signed with EU glassworks for specific quality (Flint, Amber, Green).</a:t>
            </a:r>
            <a:endParaRPr lang="en-US" sz="1000" dirty="0"/>
          </a:p>
        </p:txBody>
      </p:sp>
      <p:sp>
        <p:nvSpPr>
          <p:cNvPr id="37" name="Text 30"/>
          <p:cNvSpPr txBox="1"/>
          <p:nvPr/>
        </p:nvSpPr>
        <p:spPr>
          <a:xfrm>
            <a:off x="11430000" y="5238598"/>
            <a:ext cx="5191963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Letter of off-take with EU glassworks; sensitivity 100–130 €/t increases recovery differentiated by colour ~2 yrs.</a:t>
            </a:r>
            <a:endParaRPr lang="en-US" sz="1000" dirty="0"/>
          </a:p>
        </p:txBody>
      </p:sp>
      <p:sp>
        <p:nvSpPr>
          <p:cNvPr id="38" name="Shape 31"/>
          <p:cNvSpPr/>
          <p:nvPr/>
        </p:nvSpPr>
        <p:spPr>
          <a:xfrm>
            <a:off x="10192359" y="6196433"/>
            <a:ext cx="533095" cy="247802"/>
          </a:xfrm>
          <a:prstGeom prst="roundRect">
            <a:avLst>
              <a:gd name="adj" fmla="val 7749"/>
            </a:avLst>
          </a:prstGeom>
          <a:solidFill>
            <a:srgbClr val="A12E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39" name="Text 32"/>
          <p:cNvSpPr txBox="1"/>
          <p:nvPr/>
        </p:nvSpPr>
        <p:spPr>
          <a:xfrm>
            <a:off x="10228591" y="6182717"/>
            <a:ext cx="534010" cy="2478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none" lIns="139700" tIns="38100" rIns="139700" bIns="3810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High</a:t>
            </a:r>
            <a:endParaRPr lang="en-US" sz="900" dirty="0"/>
          </a:p>
        </p:txBody>
      </p:sp>
      <p:sp>
        <p:nvSpPr>
          <p:cNvPr id="40" name="Shape 33"/>
          <p:cNvSpPr/>
          <p:nvPr/>
        </p:nvSpPr>
        <p:spPr>
          <a:xfrm>
            <a:off x="1666951" y="6706210"/>
            <a:ext cx="14954098" cy="9144"/>
          </a:xfrm>
          <a:prstGeom prst="rect">
            <a:avLst/>
          </a:prstGeom>
          <a:solidFill>
            <a:srgbClr val="E6DFC9"/>
          </a:solidFill>
          <a:ln w="12700">
            <a:solidFill>
              <a:srgbClr val="E6DFC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41" name="Text 34"/>
          <p:cNvSpPr txBox="1"/>
          <p:nvPr/>
        </p:nvSpPr>
        <p:spPr>
          <a:xfrm>
            <a:off x="1666951" y="6143854"/>
            <a:ext cx="266730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International logistics</a:t>
            </a:r>
            <a:endParaRPr lang="en-US" sz="1200" dirty="0"/>
          </a:p>
        </p:txBody>
      </p:sp>
      <p:sp>
        <p:nvSpPr>
          <p:cNvPr id="42" name="Text 35"/>
          <p:cNvSpPr txBox="1"/>
          <p:nvPr/>
        </p:nvSpPr>
        <p:spPr>
          <a:xfrm>
            <a:off x="1666951" y="6402629"/>
            <a:ext cx="2667305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~40 €/t ex-works EU</a:t>
            </a:r>
            <a:endParaRPr lang="en-US" sz="900" dirty="0"/>
          </a:p>
        </p:txBody>
      </p:sp>
      <p:sp>
        <p:nvSpPr>
          <p:cNvPr id="43" name="Text 36"/>
          <p:cNvSpPr txBox="1"/>
          <p:nvPr/>
        </p:nvSpPr>
        <p:spPr>
          <a:xfrm>
            <a:off x="4619549" y="6143854"/>
            <a:ext cx="5191963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Absence of national glassworks → mandatory export. Operating logistic costs included in plan.</a:t>
            </a:r>
            <a:endParaRPr lang="en-US" sz="1000" dirty="0"/>
          </a:p>
        </p:txBody>
      </p:sp>
      <p:sp>
        <p:nvSpPr>
          <p:cNvPr id="44" name="Text 37"/>
          <p:cNvSpPr txBox="1"/>
          <p:nvPr/>
        </p:nvSpPr>
        <p:spPr>
          <a:xfrm>
            <a:off x="11430000" y="6143854"/>
            <a:ext cx="5191963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Multi-port framework agreements with Italian/Balkan operators; consolidating shipping volumes, freight-route mix.</a:t>
            </a:r>
            <a:endParaRPr lang="en-US" sz="1000" dirty="0"/>
          </a:p>
        </p:txBody>
      </p:sp>
      <p:sp>
        <p:nvSpPr>
          <p:cNvPr id="45" name="Shape 38"/>
          <p:cNvSpPr/>
          <p:nvPr/>
        </p:nvSpPr>
        <p:spPr>
          <a:xfrm>
            <a:off x="10137380" y="5257344"/>
            <a:ext cx="724205" cy="247802"/>
          </a:xfrm>
          <a:prstGeom prst="roundRect">
            <a:avLst>
              <a:gd name="adj" fmla="val 7749"/>
            </a:avLst>
          </a:prstGeom>
          <a:solidFill>
            <a:srgbClr val="C8A04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46" name="Text 39"/>
          <p:cNvSpPr txBox="1"/>
          <p:nvPr/>
        </p:nvSpPr>
        <p:spPr>
          <a:xfrm>
            <a:off x="10137380" y="5257344"/>
            <a:ext cx="724205" cy="2478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none" lIns="139700" tIns="38100" rIns="139700" bIns="3810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Medium</a:t>
            </a:r>
            <a:endParaRPr lang="en-US" sz="900" dirty="0"/>
          </a:p>
        </p:txBody>
      </p:sp>
      <p:sp>
        <p:nvSpPr>
          <p:cNvPr id="47" name="Shape 40"/>
          <p:cNvSpPr/>
          <p:nvPr/>
        </p:nvSpPr>
        <p:spPr>
          <a:xfrm>
            <a:off x="1666951" y="7610551"/>
            <a:ext cx="14954098" cy="9144"/>
          </a:xfrm>
          <a:prstGeom prst="rect">
            <a:avLst/>
          </a:prstGeom>
          <a:solidFill>
            <a:srgbClr val="E6DFC9"/>
          </a:solidFill>
          <a:ln w="12700">
            <a:solidFill>
              <a:srgbClr val="E6DFC9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48" name="Text 41"/>
          <p:cNvSpPr txBox="1"/>
          <p:nvPr/>
        </p:nvSpPr>
        <p:spPr>
          <a:xfrm>
            <a:off x="1666951" y="7048195"/>
            <a:ext cx="2667305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Contractualised gate fee</a:t>
            </a:r>
            <a:endParaRPr lang="en-US" sz="1200" dirty="0"/>
          </a:p>
        </p:txBody>
      </p:sp>
      <p:sp>
        <p:nvSpPr>
          <p:cNvPr id="49" name="Text 42"/>
          <p:cNvSpPr txBox="1"/>
          <p:nvPr/>
        </p:nvSpPr>
        <p:spPr>
          <a:xfrm>
            <a:off x="1666951" y="7307885"/>
            <a:ext cx="2667305" cy="1719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~12–19 €/t</a:t>
            </a:r>
            <a:endParaRPr lang="en-US" sz="900" dirty="0"/>
          </a:p>
        </p:txBody>
      </p:sp>
      <p:sp>
        <p:nvSpPr>
          <p:cNvPr id="50" name="Text 43"/>
          <p:cNvSpPr txBox="1"/>
          <p:nvPr/>
        </p:nvSpPr>
        <p:spPr>
          <a:xfrm>
            <a:off x="4619549" y="7048195"/>
            <a:ext cx="5191963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plant must cover the gap between cullet price and the value chain's operating costs.</a:t>
            </a:r>
            <a:endParaRPr lang="en-US" sz="1000" dirty="0"/>
          </a:p>
        </p:txBody>
      </p:sp>
      <p:sp>
        <p:nvSpPr>
          <p:cNvPr id="51" name="Text 44"/>
          <p:cNvSpPr txBox="1"/>
          <p:nvPr/>
        </p:nvSpPr>
        <p:spPr>
          <a:xfrm>
            <a:off x="11430000" y="7048195"/>
            <a:ext cx="5191963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Quadripartite agreement (SHPZP / consortium / municipalities); annual quota of 110 M ALL already provided for packaging tax.</a:t>
            </a:r>
            <a:endParaRPr lang="en-US" sz="1000" dirty="0"/>
          </a:p>
        </p:txBody>
      </p:sp>
      <p:sp>
        <p:nvSpPr>
          <p:cNvPr id="52" name="Shape 45"/>
          <p:cNvSpPr/>
          <p:nvPr/>
        </p:nvSpPr>
        <p:spPr>
          <a:xfrm>
            <a:off x="10096805" y="7048195"/>
            <a:ext cx="724205" cy="247802"/>
          </a:xfrm>
          <a:prstGeom prst="roundRect">
            <a:avLst>
              <a:gd name="adj" fmla="val 7749"/>
            </a:avLst>
          </a:prstGeom>
          <a:solidFill>
            <a:srgbClr val="C8A04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53" name="Text 46"/>
          <p:cNvSpPr txBox="1"/>
          <p:nvPr/>
        </p:nvSpPr>
        <p:spPr>
          <a:xfrm>
            <a:off x="10096805" y="7048195"/>
            <a:ext cx="724205" cy="247802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solidFill>
              <a:srgbClr val="FFFFFF">
                <a:alpha val="0"/>
              </a:srgbClr>
            </a:solidFill>
          </a:ln>
        </p:spPr>
        <p:txBody>
          <a:bodyPr wrap="none" lIns="139700" tIns="38100" rIns="139700" bIns="3810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Medium</a:t>
            </a:r>
            <a:endParaRPr lang="en-US" sz="900" dirty="0"/>
          </a:p>
        </p:txBody>
      </p:sp>
      <p:sp>
        <p:nvSpPr>
          <p:cNvPr id="56" name="Text 49"/>
          <p:cNvSpPr txBox="1"/>
          <p:nvPr/>
        </p:nvSpPr>
        <p:spPr>
          <a:xfrm>
            <a:off x="4619549" y="7953451"/>
            <a:ext cx="5191963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en-US" sz="1000" dirty="0"/>
          </a:p>
        </p:txBody>
      </p:sp>
      <p:sp>
        <p:nvSpPr>
          <p:cNvPr id="60" name="Text 53"/>
          <p:cNvSpPr txBox="1"/>
          <p:nvPr/>
        </p:nvSpPr>
        <p:spPr>
          <a:xfrm>
            <a:off x="1333195" y="9477756"/>
            <a:ext cx="15621610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Towards a Close The Glass Loop. Action Plan for Albania. 17 June 2026</a:t>
            </a:r>
            <a:endParaRPr lang="en-US" sz="900" dirty="0"/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3F960E4C-D6B0-7345-E396-19AD8E69DDB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5820" y="674702"/>
            <a:ext cx="1760519" cy="1107005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343AD9CD-DD2F-0778-5DC9-A49D1F5DD2D0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31460" y="487029"/>
            <a:ext cx="1442354" cy="1442354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DFD7E13E-27CA-144A-535C-C69FCF248DC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28935" y="704313"/>
            <a:ext cx="1760518" cy="105387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pic>
        <p:nvPicPr>
          <p:cNvPr id="3" name="Image 0" descr="gen-dedup-9fc7df55ab4aeea7290a6735712a6ea9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2191695" y="571500"/>
            <a:ext cx="5905195" cy="5905195"/>
          </a:xfrm>
          <a:prstGeom prst="rect">
            <a:avLst/>
          </a:prstGeom>
        </p:spPr>
      </p:pic>
      <p:pic>
        <p:nvPicPr>
          <p:cNvPr id="4" name="Image 1" descr="gen-dedup-0c649b58634d4cc43ff1ed197b595ef7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1333195" y="857707"/>
            <a:ext cx="1143000" cy="19202"/>
          </a:xfrm>
          <a:prstGeom prst="rect">
            <a:avLst/>
          </a:prstGeom>
        </p:spPr>
      </p:pic>
      <p:pic>
        <p:nvPicPr>
          <p:cNvPr id="5" name="Image 2" descr="gen-dedup-5dee7b815b2b50e1fb14db24812b593a.png"/>
          <p:cNvPicPr>
            <a:picLocks noChangeAspect="1"/>
          </p:cNvPicPr>
          <p:nvPr/>
        </p:nvPicPr>
        <p:blipFill>
          <a:blip r:embed="rId5">
            <a:alphaModFix amt="50000"/>
          </a:blip>
          <a:srcRect l="-2083" r="-2083"/>
          <a:stretch/>
        </p:blipFill>
        <p:spPr>
          <a:xfrm>
            <a:off x="1333195" y="6858000"/>
            <a:ext cx="15620695" cy="9144"/>
          </a:xfrm>
          <a:prstGeom prst="rect">
            <a:avLst/>
          </a:prstGeom>
        </p:spPr>
      </p:pic>
      <p:pic>
        <p:nvPicPr>
          <p:cNvPr id="6" name="Image 3" descr="gen-dedup-5dee7b815b2b50e1fb14db24812b593a.png"/>
          <p:cNvPicPr>
            <a:picLocks noChangeAspect="1"/>
          </p:cNvPicPr>
          <p:nvPr/>
        </p:nvPicPr>
        <p:blipFill>
          <a:blip r:embed="rId5">
            <a:alphaModFix amt="50000"/>
          </a:blip>
          <a:srcRect l="-2083" r="-2083"/>
          <a:stretch/>
        </p:blipFill>
        <p:spPr>
          <a:xfrm>
            <a:off x="1333195" y="9001354"/>
            <a:ext cx="15620695" cy="9144"/>
          </a:xfrm>
          <a:prstGeom prst="rect">
            <a:avLst/>
          </a:prstGeom>
        </p:spPr>
      </p:pic>
      <p:sp>
        <p:nvSpPr>
          <p:cNvPr id="7" name="Text 1"/>
          <p:cNvSpPr txBox="1"/>
          <p:nvPr/>
        </p:nvSpPr>
        <p:spPr>
          <a:xfrm>
            <a:off x="1333195" y="1000354"/>
            <a:ext cx="6667805" cy="1627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294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CALL TO ACTION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6192195" y="1028700"/>
            <a:ext cx="762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buNone/>
            </a:pPr>
            <a:r>
              <a:rPr lang="en-US" sz="800" kern="0" spc="182" dirty="0">
                <a:solidFill>
                  <a:srgbClr val="F5F1E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11 / 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333195" y="1904695"/>
            <a:ext cx="15621610" cy="1552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500" kern="0" spc="-55" dirty="0">
                <a:solidFill>
                  <a:srgbClr val="F5F1E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material exists,</a:t>
            </a:r>
            <a:endParaRPr lang="en-US" sz="5500" dirty="0"/>
          </a:p>
          <a:p>
            <a:pPr marL="0" indent="0" algn="l">
              <a:buNone/>
            </a:pPr>
            <a:r>
              <a:rPr lang="en-US" sz="5500" kern="0" spc="-55" dirty="0">
                <a:solidFill>
                  <a:srgbClr val="F5F1E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 the resources exist, </a:t>
            </a:r>
            <a:r>
              <a:rPr lang="en-US" sz="5500" i="1" kern="0" spc="-55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but they need to be coordinated.</a:t>
            </a:r>
            <a:endParaRPr lang="en-US" sz="5500" dirty="0"/>
          </a:p>
        </p:txBody>
      </p:sp>
      <p:sp>
        <p:nvSpPr>
          <p:cNvPr id="10" name="Text 4"/>
          <p:cNvSpPr txBox="1"/>
          <p:nvPr/>
        </p:nvSpPr>
        <p:spPr>
          <a:xfrm>
            <a:off x="1333195" y="4095598"/>
            <a:ext cx="17907610" cy="7818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5500" i="1" kern="0" spc="-55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We lack the infrastructure</a:t>
            </a:r>
            <a:r>
              <a:rPr lang="en-US" sz="5500" kern="0" spc="-55" dirty="0">
                <a:solidFill>
                  <a:srgbClr val="F5F1E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 and the will </a:t>
            </a:r>
            <a:r>
              <a:rPr lang="en-US" sz="5500" i="1" kern="0" spc="-55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to proceed together.</a:t>
            </a:r>
            <a:endParaRPr lang="en-US" sz="5500" dirty="0"/>
          </a:p>
        </p:txBody>
      </p:sp>
      <p:sp>
        <p:nvSpPr>
          <p:cNvPr id="11" name="Text 5"/>
          <p:cNvSpPr txBox="1"/>
          <p:nvPr/>
        </p:nvSpPr>
        <p:spPr>
          <a:xfrm>
            <a:off x="1333195" y="6096305"/>
            <a:ext cx="1623060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This project is not only an industrial plant: it is </a:t>
            </a:r>
            <a:r>
              <a:rPr lang="en-US" sz="1500" b="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infrastructure required</a:t>
            </a:r>
            <a:r>
              <a:rPr lang="en-US" sz="15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to launch Albania's national value chain for glass recycling.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1333195" y="7048195"/>
            <a:ext cx="571500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FOUR CONDITIONS FOR SUCCESS</a:t>
            </a:r>
            <a:endParaRPr lang="en-US" sz="800" dirty="0"/>
          </a:p>
        </p:txBody>
      </p:sp>
      <p:sp>
        <p:nvSpPr>
          <p:cNvPr id="13" name="Text 7"/>
          <p:cNvSpPr txBox="1"/>
          <p:nvPr/>
        </p:nvSpPr>
        <p:spPr>
          <a:xfrm>
            <a:off x="1333195" y="7524598"/>
            <a:ext cx="3620110" cy="4864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31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01</a:t>
            </a:r>
            <a:endParaRPr lang="en-US" sz="3100" dirty="0"/>
          </a:p>
        </p:txBody>
      </p:sp>
      <p:sp>
        <p:nvSpPr>
          <p:cNvPr id="14" name="Text 8"/>
          <p:cNvSpPr txBox="1"/>
          <p:nvPr/>
        </p:nvSpPr>
        <p:spPr>
          <a:xfrm>
            <a:off x="1333195" y="8086954"/>
            <a:ext cx="362011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F1E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CAPEX funding</a:t>
            </a:r>
            <a:endParaRPr lang="en-US" sz="1500" dirty="0"/>
          </a:p>
        </p:txBody>
      </p:sp>
      <p:sp>
        <p:nvSpPr>
          <p:cNvPr id="15" name="Text 9"/>
          <p:cNvSpPr txBox="1"/>
          <p:nvPr/>
        </p:nvSpPr>
        <p:spPr>
          <a:xfrm>
            <a:off x="1333195" y="8391449"/>
            <a:ext cx="362011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5.86 M€ as non-repayable grant from SHPZP.</a:t>
            </a:r>
            <a:endParaRPr lang="en-US" sz="1000" dirty="0"/>
          </a:p>
        </p:txBody>
      </p:sp>
      <p:sp>
        <p:nvSpPr>
          <p:cNvPr id="16" name="Text 10"/>
          <p:cNvSpPr txBox="1"/>
          <p:nvPr/>
        </p:nvSpPr>
        <p:spPr>
          <a:xfrm>
            <a:off x="5143500" y="7524598"/>
            <a:ext cx="3620110" cy="4864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31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02</a:t>
            </a:r>
            <a:endParaRPr lang="en-US" sz="3100" dirty="0"/>
          </a:p>
        </p:txBody>
      </p:sp>
      <p:sp>
        <p:nvSpPr>
          <p:cNvPr id="17" name="Text 11"/>
          <p:cNvSpPr txBox="1"/>
          <p:nvPr/>
        </p:nvSpPr>
        <p:spPr>
          <a:xfrm>
            <a:off x="5143500" y="8086954"/>
            <a:ext cx="362011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F1E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Collection system</a:t>
            </a:r>
            <a:endParaRPr lang="en-US" sz="1500" dirty="0"/>
          </a:p>
        </p:txBody>
      </p:sp>
      <p:sp>
        <p:nvSpPr>
          <p:cNvPr id="18" name="Text 12"/>
          <p:cNvSpPr txBox="1"/>
          <p:nvPr/>
        </p:nvSpPr>
        <p:spPr>
          <a:xfrm>
            <a:off x="5143500" y="8391449"/>
            <a:ext cx="362011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Organised and coordinated at national level.</a:t>
            </a:r>
            <a:endParaRPr lang="en-US" sz="1000" dirty="0"/>
          </a:p>
        </p:txBody>
      </p:sp>
      <p:sp>
        <p:nvSpPr>
          <p:cNvPr id="19" name="Text 13"/>
          <p:cNvSpPr txBox="1"/>
          <p:nvPr/>
        </p:nvSpPr>
        <p:spPr>
          <a:xfrm>
            <a:off x="8953805" y="7524598"/>
            <a:ext cx="3620110" cy="4864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31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03</a:t>
            </a:r>
            <a:endParaRPr lang="en-US" sz="3100" dirty="0"/>
          </a:p>
        </p:txBody>
      </p:sp>
      <p:sp>
        <p:nvSpPr>
          <p:cNvPr id="20" name="Text 14"/>
          <p:cNvSpPr txBox="1"/>
          <p:nvPr/>
        </p:nvSpPr>
        <p:spPr>
          <a:xfrm>
            <a:off x="8953805" y="8086954"/>
            <a:ext cx="362011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F1E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Stable gate fee</a:t>
            </a:r>
            <a:endParaRPr lang="en-US" sz="1500" dirty="0"/>
          </a:p>
        </p:txBody>
      </p:sp>
      <p:sp>
        <p:nvSpPr>
          <p:cNvPr id="21" name="Text 15"/>
          <p:cNvSpPr txBox="1"/>
          <p:nvPr/>
        </p:nvSpPr>
        <p:spPr>
          <a:xfrm>
            <a:off x="8953805" y="8391449"/>
            <a:ext cx="362011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Limited (~12–19 €/t) and contractualised.</a:t>
            </a:r>
            <a:endParaRPr lang="en-US" sz="1000" dirty="0"/>
          </a:p>
        </p:txBody>
      </p:sp>
      <p:sp>
        <p:nvSpPr>
          <p:cNvPr id="22" name="Text 16"/>
          <p:cNvSpPr txBox="1"/>
          <p:nvPr/>
        </p:nvSpPr>
        <p:spPr>
          <a:xfrm>
            <a:off x="12763195" y="7524598"/>
            <a:ext cx="4191610" cy="4864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31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04</a:t>
            </a:r>
            <a:endParaRPr lang="en-US" sz="3100" dirty="0"/>
          </a:p>
        </p:txBody>
      </p:sp>
      <p:sp>
        <p:nvSpPr>
          <p:cNvPr id="23" name="Text 17"/>
          <p:cNvSpPr txBox="1"/>
          <p:nvPr/>
        </p:nvSpPr>
        <p:spPr>
          <a:xfrm>
            <a:off x="12763195" y="8086954"/>
            <a:ext cx="419161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F5F1E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Cullet off-take</a:t>
            </a:r>
            <a:endParaRPr lang="en-US" sz="1500" dirty="0"/>
          </a:p>
        </p:txBody>
      </p:sp>
      <p:sp>
        <p:nvSpPr>
          <p:cNvPr id="24" name="Text 18"/>
          <p:cNvSpPr txBox="1"/>
          <p:nvPr/>
        </p:nvSpPr>
        <p:spPr>
          <a:xfrm>
            <a:off x="12763195" y="8391449"/>
            <a:ext cx="419161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Letters of off-take signed with EU glassworks.</a:t>
            </a:r>
            <a:endParaRPr lang="en-US" sz="1000" dirty="0"/>
          </a:p>
        </p:txBody>
      </p:sp>
      <p:sp>
        <p:nvSpPr>
          <p:cNvPr id="25" name="Text 19"/>
          <p:cNvSpPr txBox="1"/>
          <p:nvPr/>
        </p:nvSpPr>
        <p:spPr>
          <a:xfrm>
            <a:off x="1333195" y="9144000"/>
            <a:ext cx="15621610" cy="2770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8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Turning waste into a resource. For Albania. Now.</a:t>
            </a:r>
            <a:endParaRPr lang="en-US" sz="1800" dirty="0"/>
          </a:p>
        </p:txBody>
      </p:sp>
      <p:sp>
        <p:nvSpPr>
          <p:cNvPr id="26" name="Text 20"/>
          <p:cNvSpPr txBox="1"/>
          <p:nvPr/>
        </p:nvSpPr>
        <p:spPr>
          <a:xfrm>
            <a:off x="1333195" y="9572854"/>
            <a:ext cx="15621610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Towards a Close The Glass Loop. Action Plan for Albania. 17 June 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1E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 dirty="0"/>
          </a:p>
        </p:txBody>
      </p:sp>
      <p:sp>
        <p:nvSpPr>
          <p:cNvPr id="3" name="Shape 1"/>
          <p:cNvSpPr/>
          <p:nvPr/>
        </p:nvSpPr>
        <p:spPr>
          <a:xfrm>
            <a:off x="1333195" y="4190695"/>
            <a:ext cx="4953305" cy="4095598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4" name="Shape 2"/>
          <p:cNvSpPr/>
          <p:nvPr/>
        </p:nvSpPr>
        <p:spPr>
          <a:xfrm>
            <a:off x="6667805" y="4190695"/>
            <a:ext cx="4953305" cy="4095598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5" name="Shape 3"/>
          <p:cNvSpPr/>
          <p:nvPr/>
        </p:nvSpPr>
        <p:spPr>
          <a:xfrm>
            <a:off x="12001500" y="4190695"/>
            <a:ext cx="4953305" cy="4095598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pic>
        <p:nvPicPr>
          <p:cNvPr id="6" name="Image 0" descr="gen-dedup-0c649b58634d4cc43ff1ed197b595ef7.png"/>
          <p:cNvPicPr>
            <a:picLocks noChangeAspect="1"/>
          </p:cNvPicPr>
          <p:nvPr/>
        </p:nvPicPr>
        <p:blipFill>
          <a:blip r:embed="rId3"/>
          <a:srcRect t="-400" b="-400"/>
          <a:stretch/>
        </p:blipFill>
        <p:spPr>
          <a:xfrm>
            <a:off x="1333195" y="857707"/>
            <a:ext cx="1143000" cy="19202"/>
          </a:xfrm>
          <a:prstGeom prst="rect">
            <a:avLst/>
          </a:prstGeom>
        </p:spPr>
      </p:pic>
      <p:pic>
        <p:nvPicPr>
          <p:cNvPr id="7" name="Image 1" descr="gen-dedup-3623f3afa15a37abca190956e4420158.png"/>
          <p:cNvPicPr>
            <a:picLocks noChangeAspect="1"/>
          </p:cNvPicPr>
          <p:nvPr/>
        </p:nvPicPr>
        <p:blipFill>
          <a:blip r:embed="rId4"/>
          <a:srcRect l="-2083" r="-2083"/>
          <a:stretch/>
        </p:blipFill>
        <p:spPr>
          <a:xfrm>
            <a:off x="1333195" y="9334195"/>
            <a:ext cx="15620695" cy="9144"/>
          </a:xfrm>
          <a:prstGeom prst="rect">
            <a:avLst/>
          </a:prstGeom>
        </p:spPr>
      </p:pic>
      <p:sp>
        <p:nvSpPr>
          <p:cNvPr id="8" name="Text 4"/>
          <p:cNvSpPr txBox="1"/>
          <p:nvPr/>
        </p:nvSpPr>
        <p:spPr>
          <a:xfrm>
            <a:off x="1333195" y="1000354"/>
            <a:ext cx="5715000" cy="1627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294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REGULATORY REFERENCES</a:t>
            </a:r>
            <a:endParaRPr lang="en-US" sz="1000" dirty="0"/>
          </a:p>
        </p:txBody>
      </p:sp>
      <p:sp>
        <p:nvSpPr>
          <p:cNvPr id="21" name="Text 14"/>
          <p:cNvSpPr txBox="1"/>
          <p:nvPr/>
        </p:nvSpPr>
        <p:spPr>
          <a:xfrm>
            <a:off x="16192195" y="1028700"/>
            <a:ext cx="762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buNone/>
            </a:pPr>
            <a:r>
              <a:rPr lang="en-US" sz="800" kern="0" spc="182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 / 11</a:t>
            </a:r>
            <a:endParaRPr lang="en-US" sz="800" dirty="0"/>
          </a:p>
        </p:txBody>
      </p:sp>
      <p:sp>
        <p:nvSpPr>
          <p:cNvPr id="22" name="Text 15"/>
          <p:cNvSpPr txBox="1"/>
          <p:nvPr/>
        </p:nvSpPr>
        <p:spPr>
          <a:xfrm>
            <a:off x="1333195" y="2095805"/>
            <a:ext cx="17907610" cy="7818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500" kern="0" spc="-58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regulatory framework </a:t>
            </a:r>
            <a:r>
              <a:rPr lang="en-US" sz="4500" i="1" kern="0" spc="-58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that enables the value chain.</a:t>
            </a:r>
            <a:endParaRPr lang="en-US" sz="4500" dirty="0"/>
          </a:p>
        </p:txBody>
      </p:sp>
      <p:sp>
        <p:nvSpPr>
          <p:cNvPr id="23" name="Text 16"/>
          <p:cNvSpPr txBox="1"/>
          <p:nvPr/>
        </p:nvSpPr>
        <p:spPr>
          <a:xfrm>
            <a:off x="1333195" y="3238805"/>
            <a:ext cx="156216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project sits within a recent regulatory framework that obliges and incentivises glass recycling and the circular economy in Albania.</a:t>
            </a:r>
            <a:endParaRPr lang="en-US" sz="1500" dirty="0"/>
          </a:p>
        </p:txBody>
      </p:sp>
      <p:sp>
        <p:nvSpPr>
          <p:cNvPr id="24" name="Text 17"/>
          <p:cNvSpPr txBox="1"/>
          <p:nvPr/>
        </p:nvSpPr>
        <p:spPr>
          <a:xfrm>
            <a:off x="1666951" y="4476902"/>
            <a:ext cx="1905610" cy="4389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28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I.</a:t>
            </a:r>
            <a:endParaRPr lang="en-US" sz="2800" dirty="0"/>
          </a:p>
        </p:txBody>
      </p:sp>
      <p:sp>
        <p:nvSpPr>
          <p:cNvPr id="25" name="Text 18"/>
          <p:cNvSpPr txBox="1"/>
          <p:nvPr/>
        </p:nvSpPr>
        <p:spPr>
          <a:xfrm>
            <a:off x="1666951" y="5238598"/>
            <a:ext cx="4381805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52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NATIONAL LAW</a:t>
            </a:r>
            <a:endParaRPr lang="en-US" sz="900" dirty="0"/>
          </a:p>
        </p:txBody>
      </p:sp>
      <p:sp>
        <p:nvSpPr>
          <p:cNvPr id="26" name="Text 19"/>
          <p:cNvSpPr txBox="1"/>
          <p:nvPr/>
        </p:nvSpPr>
        <p:spPr>
          <a:xfrm>
            <a:off x="1666951" y="5572354"/>
            <a:ext cx="4381805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5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No. 57</a:t>
            </a:r>
            <a:r>
              <a:rPr lang="en-US" sz="4500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/2025</a:t>
            </a:r>
            <a:endParaRPr lang="en-US" sz="4500" dirty="0"/>
          </a:p>
        </p:txBody>
      </p:sp>
      <p:sp>
        <p:nvSpPr>
          <p:cNvPr id="27" name="Text 20"/>
          <p:cNvSpPr txBox="1"/>
          <p:nvPr/>
        </p:nvSpPr>
        <p:spPr>
          <a:xfrm>
            <a:off x="1666951" y="6572707"/>
            <a:ext cx="4381805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Integrated </a:t>
            </a:r>
            <a:r>
              <a:rPr lang="en-US" sz="1600" b="1" i="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Waste Management</a:t>
            </a:r>
            <a:endParaRPr lang="en-US" sz="1600" dirty="0"/>
          </a:p>
        </p:txBody>
      </p:sp>
      <p:sp>
        <p:nvSpPr>
          <p:cNvPr id="28" name="Text 21"/>
          <p:cNvSpPr txBox="1"/>
          <p:nvPr/>
        </p:nvSpPr>
        <p:spPr>
          <a:xfrm>
            <a:off x="1666951" y="7048195"/>
            <a:ext cx="4381805" cy="7717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Regulates the </a:t>
            </a:r>
            <a:r>
              <a:rPr lang="en-US" sz="13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full waste cycle</a:t>
            </a:r>
            <a:r>
              <a:rPr lang="en-US" sz="13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: prevention, separate collection, differentiation, recovery, disposal and environmental permits.</a:t>
            </a:r>
            <a:endParaRPr lang="en-US" sz="1300" dirty="0"/>
          </a:p>
        </p:txBody>
      </p:sp>
      <p:sp>
        <p:nvSpPr>
          <p:cNvPr id="29" name="Text 22"/>
          <p:cNvSpPr txBox="1"/>
          <p:nvPr/>
        </p:nvSpPr>
        <p:spPr>
          <a:xfrm>
            <a:off x="7000646" y="4476902"/>
            <a:ext cx="1905610" cy="4389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28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II.</a:t>
            </a:r>
            <a:endParaRPr lang="en-US" sz="2800" dirty="0"/>
          </a:p>
        </p:txBody>
      </p:sp>
      <p:sp>
        <p:nvSpPr>
          <p:cNvPr id="30" name="Text 23"/>
          <p:cNvSpPr txBox="1"/>
          <p:nvPr/>
        </p:nvSpPr>
        <p:spPr>
          <a:xfrm>
            <a:off x="7000646" y="5238598"/>
            <a:ext cx="4381805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52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NATIONAL LAW</a:t>
            </a:r>
            <a:endParaRPr lang="en-US" sz="900" dirty="0"/>
          </a:p>
        </p:txBody>
      </p:sp>
      <p:sp>
        <p:nvSpPr>
          <p:cNvPr id="31" name="Text 24"/>
          <p:cNvSpPr txBox="1"/>
          <p:nvPr/>
        </p:nvSpPr>
        <p:spPr>
          <a:xfrm>
            <a:off x="7000646" y="5572354"/>
            <a:ext cx="4381805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5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No. 74</a:t>
            </a:r>
            <a:r>
              <a:rPr lang="en-US" sz="4500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/2025</a:t>
            </a:r>
            <a:endParaRPr lang="en-US" sz="4500" dirty="0"/>
          </a:p>
        </p:txBody>
      </p:sp>
      <p:sp>
        <p:nvSpPr>
          <p:cNvPr id="32" name="Text 25"/>
          <p:cNvSpPr txBox="1"/>
          <p:nvPr/>
        </p:nvSpPr>
        <p:spPr>
          <a:xfrm>
            <a:off x="7000646" y="6572707"/>
            <a:ext cx="4381805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Extended </a:t>
            </a:r>
            <a:r>
              <a:rPr lang="en-US" sz="1600" b="1" i="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Producer Responsibility</a:t>
            </a:r>
            <a:endParaRPr lang="en-US" sz="1600" dirty="0"/>
          </a:p>
        </p:txBody>
      </p:sp>
      <p:sp>
        <p:nvSpPr>
          <p:cNvPr id="33" name="Text 26"/>
          <p:cNvSpPr txBox="1"/>
          <p:nvPr/>
        </p:nvSpPr>
        <p:spPr>
          <a:xfrm>
            <a:off x="7000646" y="7048195"/>
            <a:ext cx="4381805" cy="7717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Requires producers to take </a:t>
            </a:r>
            <a:r>
              <a:rPr lang="en-US" sz="13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responsibility for managing the waste</a:t>
            </a:r>
            <a:r>
              <a:rPr lang="en-US" sz="13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generated by their products — packaging included.</a:t>
            </a:r>
            <a:endParaRPr lang="en-US" sz="1300" dirty="0"/>
          </a:p>
        </p:txBody>
      </p:sp>
      <p:sp>
        <p:nvSpPr>
          <p:cNvPr id="34" name="Text 27"/>
          <p:cNvSpPr txBox="1"/>
          <p:nvPr/>
        </p:nvSpPr>
        <p:spPr>
          <a:xfrm>
            <a:off x="12335256" y="4476902"/>
            <a:ext cx="1905610" cy="4389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28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III.</a:t>
            </a:r>
            <a:endParaRPr lang="en-US" sz="2800" dirty="0"/>
          </a:p>
        </p:txBody>
      </p:sp>
      <p:sp>
        <p:nvSpPr>
          <p:cNvPr id="35" name="Text 28"/>
          <p:cNvSpPr txBox="1"/>
          <p:nvPr/>
        </p:nvSpPr>
        <p:spPr>
          <a:xfrm>
            <a:off x="12335256" y="5238598"/>
            <a:ext cx="4381805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52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EU FRAMEWORK</a:t>
            </a:r>
            <a:endParaRPr lang="en-US" sz="900" dirty="0"/>
          </a:p>
        </p:txBody>
      </p:sp>
      <p:sp>
        <p:nvSpPr>
          <p:cNvPr id="36" name="Text 29"/>
          <p:cNvSpPr txBox="1"/>
          <p:nvPr/>
        </p:nvSpPr>
        <p:spPr>
          <a:xfrm>
            <a:off x="12335256" y="5572354"/>
            <a:ext cx="464881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500" dirty="0">
                <a:solidFill>
                  <a:srgbClr val="F5F1E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EU </a:t>
            </a:r>
            <a:r>
              <a:rPr lang="en-US" sz="45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Directives</a:t>
            </a:r>
            <a:endParaRPr lang="en-US" sz="4500" dirty="0"/>
          </a:p>
        </p:txBody>
      </p:sp>
      <p:sp>
        <p:nvSpPr>
          <p:cNvPr id="37" name="Text 30"/>
          <p:cNvSpPr txBox="1"/>
          <p:nvPr/>
        </p:nvSpPr>
        <p:spPr>
          <a:xfrm>
            <a:off x="12335256" y="6572707"/>
            <a:ext cx="4381805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5F1E8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Circular economy </a:t>
            </a:r>
            <a:r>
              <a:rPr lang="en-US" sz="1600" b="1" i="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and recycling</a:t>
            </a:r>
            <a:endParaRPr lang="en-US" sz="1600" dirty="0"/>
          </a:p>
        </p:txBody>
      </p:sp>
      <p:sp>
        <p:nvSpPr>
          <p:cNvPr id="38" name="Text 31"/>
          <p:cNvSpPr txBox="1"/>
          <p:nvPr/>
        </p:nvSpPr>
        <p:spPr>
          <a:xfrm>
            <a:off x="12335256" y="7048195"/>
            <a:ext cx="4381805" cy="5148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Alignment with the EU </a:t>
            </a:r>
            <a:r>
              <a:rPr lang="en-US" sz="1300" b="1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waste hierarchy</a:t>
            </a:r>
            <a:r>
              <a:rPr lang="en-US" sz="13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circular-economy principles and packaging recycling targets.</a:t>
            </a:r>
            <a:endParaRPr lang="en-US" sz="1300" dirty="0"/>
          </a:p>
        </p:txBody>
      </p:sp>
      <p:sp>
        <p:nvSpPr>
          <p:cNvPr id="39" name="Text 32"/>
          <p:cNvSpPr txBox="1"/>
          <p:nvPr/>
        </p:nvSpPr>
        <p:spPr>
          <a:xfrm>
            <a:off x="1333195" y="8620049"/>
            <a:ext cx="1562161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900" i="1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plant responds directly to national legal obligations and to EU alignment.</a:t>
            </a:r>
            <a:endParaRPr lang="en-US" sz="1900" dirty="0"/>
          </a:p>
        </p:txBody>
      </p:sp>
      <p:sp>
        <p:nvSpPr>
          <p:cNvPr id="40" name="Text 33"/>
          <p:cNvSpPr txBox="1"/>
          <p:nvPr/>
        </p:nvSpPr>
        <p:spPr>
          <a:xfrm>
            <a:off x="1333195" y="9477756"/>
            <a:ext cx="15621610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Towards a Close The Glass Loop. Action Plan for Albania. 17 June 2026</a:t>
            </a:r>
            <a:endParaRPr lang="en-US" sz="900" dirty="0"/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FE458EE7-20DA-F956-F6EC-6EF57D8D3EDF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5820" y="674702"/>
            <a:ext cx="1760519" cy="1107005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2027C999-E3AA-43B8-3F46-FCC9CF952B4A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31460" y="487029"/>
            <a:ext cx="1442354" cy="1442354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4E19CEB2-47A3-C196-2D9F-0369EFB24BFF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28935" y="704313"/>
            <a:ext cx="1760518" cy="10538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1E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3" name="Shape 1"/>
          <p:cNvSpPr/>
          <p:nvPr/>
        </p:nvSpPr>
        <p:spPr>
          <a:xfrm>
            <a:off x="1333195" y="4190695"/>
            <a:ext cx="4953305" cy="247619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4" name="Shape 2"/>
          <p:cNvSpPr/>
          <p:nvPr/>
        </p:nvSpPr>
        <p:spPr>
          <a:xfrm>
            <a:off x="6667805" y="4190695"/>
            <a:ext cx="4953305" cy="247619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5" name="Shape 3"/>
          <p:cNvSpPr/>
          <p:nvPr/>
        </p:nvSpPr>
        <p:spPr>
          <a:xfrm>
            <a:off x="12001500" y="4190695"/>
            <a:ext cx="4953305" cy="2476195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pic>
        <p:nvPicPr>
          <p:cNvPr id="6" name="Image 0" descr="gen-dedup-7bb5a4ef4138067dc64c04ebb5884348.png"/>
          <p:cNvPicPr>
            <a:picLocks noChangeAspect="1"/>
          </p:cNvPicPr>
          <p:nvPr/>
        </p:nvPicPr>
        <p:blipFill>
          <a:blip r:embed="rId3"/>
          <a:srcRect t="-401" b="-401"/>
          <a:stretch/>
        </p:blipFill>
        <p:spPr>
          <a:xfrm>
            <a:off x="1904695" y="7667244"/>
            <a:ext cx="14477695" cy="19202"/>
          </a:xfrm>
          <a:prstGeom prst="rect">
            <a:avLst/>
          </a:prstGeom>
        </p:spPr>
      </p:pic>
      <p:pic>
        <p:nvPicPr>
          <p:cNvPr id="7" name="Image 1" descr="gen-dedup-0c649b58634d4cc43ff1ed197b595ef7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1333195" y="857707"/>
            <a:ext cx="1143000" cy="19202"/>
          </a:xfrm>
          <a:prstGeom prst="rect">
            <a:avLst/>
          </a:prstGeom>
        </p:spPr>
      </p:pic>
      <p:sp>
        <p:nvSpPr>
          <p:cNvPr id="8" name="Shape 4"/>
          <p:cNvSpPr/>
          <p:nvPr/>
        </p:nvSpPr>
        <p:spPr>
          <a:xfrm>
            <a:off x="2286000" y="7591349"/>
            <a:ext cx="171907" cy="171907"/>
          </a:xfrm>
          <a:prstGeom prst="ellipse">
            <a:avLst/>
          </a:prstGeom>
          <a:solidFill>
            <a:srgbClr val="C8A04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9" name="Shape 5"/>
          <p:cNvSpPr/>
          <p:nvPr/>
        </p:nvSpPr>
        <p:spPr>
          <a:xfrm>
            <a:off x="6476695" y="7591349"/>
            <a:ext cx="171907" cy="171907"/>
          </a:xfrm>
          <a:prstGeom prst="ellipse">
            <a:avLst/>
          </a:prstGeom>
          <a:solidFill>
            <a:srgbClr val="C8A04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10" name="Shape 6"/>
          <p:cNvSpPr/>
          <p:nvPr/>
        </p:nvSpPr>
        <p:spPr>
          <a:xfrm>
            <a:off x="10668305" y="7591349"/>
            <a:ext cx="171907" cy="171907"/>
          </a:xfrm>
          <a:prstGeom prst="ellipse">
            <a:avLst/>
          </a:prstGeom>
          <a:solidFill>
            <a:srgbClr val="C8A04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11" name="Shape 7"/>
          <p:cNvSpPr/>
          <p:nvPr/>
        </p:nvSpPr>
        <p:spPr>
          <a:xfrm>
            <a:off x="14859000" y="7591349"/>
            <a:ext cx="171907" cy="171907"/>
          </a:xfrm>
          <a:prstGeom prst="ellipse">
            <a:avLst/>
          </a:prstGeom>
          <a:solidFill>
            <a:srgbClr val="C8A04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pic>
        <p:nvPicPr>
          <p:cNvPr id="12" name="Image 2" descr="gen-dedup-3623f3afa15a37abca190956e4420158.png"/>
          <p:cNvPicPr>
            <a:picLocks noChangeAspect="1"/>
          </p:cNvPicPr>
          <p:nvPr/>
        </p:nvPicPr>
        <p:blipFill>
          <a:blip r:embed="rId5"/>
          <a:srcRect l="-2083" r="-2083"/>
          <a:stretch/>
        </p:blipFill>
        <p:spPr>
          <a:xfrm>
            <a:off x="1333195" y="9334195"/>
            <a:ext cx="15620695" cy="9144"/>
          </a:xfrm>
          <a:prstGeom prst="rect">
            <a:avLst/>
          </a:prstGeom>
        </p:spPr>
      </p:pic>
      <p:sp>
        <p:nvSpPr>
          <p:cNvPr id="13" name="Text 8"/>
          <p:cNvSpPr txBox="1"/>
          <p:nvPr/>
        </p:nvSpPr>
        <p:spPr>
          <a:xfrm>
            <a:off x="1333195" y="1000354"/>
            <a:ext cx="5715000" cy="1627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294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KEY ASSUMPTIONS</a:t>
            </a:r>
            <a:endParaRPr lang="en-US" sz="1000" dirty="0"/>
          </a:p>
        </p:txBody>
      </p:sp>
      <p:sp>
        <p:nvSpPr>
          <p:cNvPr id="26" name="Text 18"/>
          <p:cNvSpPr txBox="1"/>
          <p:nvPr/>
        </p:nvSpPr>
        <p:spPr>
          <a:xfrm>
            <a:off x="16192195" y="1028700"/>
            <a:ext cx="762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buNone/>
            </a:pPr>
            <a:r>
              <a:rPr lang="en-US" sz="800" kern="0" spc="182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 / 11</a:t>
            </a:r>
            <a:endParaRPr lang="en-US" sz="800" dirty="0"/>
          </a:p>
        </p:txBody>
      </p:sp>
      <p:sp>
        <p:nvSpPr>
          <p:cNvPr id="27" name="Text 19"/>
          <p:cNvSpPr txBox="1"/>
          <p:nvPr/>
        </p:nvSpPr>
        <p:spPr>
          <a:xfrm>
            <a:off x="1333195" y="2095805"/>
            <a:ext cx="17907610" cy="7818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500" kern="0" spc="-58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Plant framework, </a:t>
            </a:r>
            <a:r>
              <a:rPr lang="en-US" sz="4500" i="1" kern="0" spc="-58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governance and activation.</a:t>
            </a:r>
            <a:endParaRPr lang="en-US" sz="4500" dirty="0"/>
          </a:p>
        </p:txBody>
      </p:sp>
      <p:sp>
        <p:nvSpPr>
          <p:cNvPr id="28" name="Text 20"/>
          <p:cNvSpPr txBox="1"/>
          <p:nvPr/>
        </p:nvSpPr>
        <p:spPr>
          <a:xfrm>
            <a:off x="1333195" y="3238805"/>
            <a:ext cx="156216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institutional and operational assumptions underpinning the business plan and defining its trajectory.</a:t>
            </a:r>
            <a:endParaRPr lang="en-US" sz="1500" dirty="0"/>
          </a:p>
        </p:txBody>
      </p:sp>
      <p:sp>
        <p:nvSpPr>
          <p:cNvPr id="29" name="Text 21"/>
          <p:cNvSpPr txBox="1"/>
          <p:nvPr/>
        </p:nvSpPr>
        <p:spPr>
          <a:xfrm>
            <a:off x="1666951" y="4429354"/>
            <a:ext cx="1905610" cy="3913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25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I.</a:t>
            </a:r>
            <a:endParaRPr lang="en-US" sz="2500" dirty="0"/>
          </a:p>
        </p:txBody>
      </p:sp>
      <p:sp>
        <p:nvSpPr>
          <p:cNvPr id="30" name="Text 22"/>
          <p:cNvSpPr txBox="1"/>
          <p:nvPr/>
        </p:nvSpPr>
        <p:spPr>
          <a:xfrm>
            <a:off x="1666951" y="4953305"/>
            <a:ext cx="4381805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52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PLANT</a:t>
            </a:r>
            <a:endParaRPr lang="en-US" sz="900" dirty="0"/>
          </a:p>
        </p:txBody>
      </p:sp>
      <p:sp>
        <p:nvSpPr>
          <p:cNvPr id="31" name="Text 23"/>
          <p:cNvSpPr txBox="1"/>
          <p:nvPr/>
        </p:nvSpPr>
        <p:spPr>
          <a:xfrm>
            <a:off x="1666951" y="5286146"/>
            <a:ext cx="4381805" cy="70500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0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 </a:t>
            </a:r>
            <a:r>
              <a:rPr lang="en-US" sz="20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single national hub</a:t>
            </a:r>
            <a:r>
              <a:rPr lang="en-US" sz="20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 coordinating the different actors across the value chain</a:t>
            </a:r>
            <a:endParaRPr lang="en-US" sz="2000" dirty="0"/>
          </a:p>
        </p:txBody>
      </p:sp>
      <p:sp>
        <p:nvSpPr>
          <p:cNvPr id="32" name="Text 24"/>
          <p:cNvSpPr txBox="1"/>
          <p:nvPr/>
        </p:nvSpPr>
        <p:spPr>
          <a:xfrm>
            <a:off x="1666951" y="6180428"/>
            <a:ext cx="438180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single plant for Albania, dedicated to converting collected glass into </a:t>
            </a:r>
            <a:r>
              <a:rPr lang="en-US" sz="12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furnace-ready cullet</a:t>
            </a: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200" dirty="0"/>
          </a:p>
        </p:txBody>
      </p:sp>
      <p:sp>
        <p:nvSpPr>
          <p:cNvPr id="33" name="Text 25"/>
          <p:cNvSpPr txBox="1"/>
          <p:nvPr/>
        </p:nvSpPr>
        <p:spPr>
          <a:xfrm>
            <a:off x="7000646" y="4429354"/>
            <a:ext cx="1905610" cy="3913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25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II.</a:t>
            </a:r>
            <a:endParaRPr lang="en-US" sz="2500" dirty="0"/>
          </a:p>
        </p:txBody>
      </p:sp>
      <p:sp>
        <p:nvSpPr>
          <p:cNvPr id="34" name="Text 26"/>
          <p:cNvSpPr txBox="1"/>
          <p:nvPr/>
        </p:nvSpPr>
        <p:spPr>
          <a:xfrm>
            <a:off x="7000646" y="4953305"/>
            <a:ext cx="4381805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52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GOVERNANCE</a:t>
            </a:r>
            <a:endParaRPr lang="en-US" sz="900" dirty="0"/>
          </a:p>
        </p:txBody>
      </p:sp>
      <p:sp>
        <p:nvSpPr>
          <p:cNvPr id="35" name="Text 27"/>
          <p:cNvSpPr txBox="1"/>
          <p:nvPr/>
        </p:nvSpPr>
        <p:spPr>
          <a:xfrm>
            <a:off x="7000646" y="5333695"/>
            <a:ext cx="6667805" cy="5148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0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 M€ </a:t>
            </a:r>
            <a:r>
              <a:rPr lang="en-US" sz="18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authorised share capital</a:t>
            </a:r>
            <a:endParaRPr lang="en-US" sz="4000" dirty="0"/>
          </a:p>
        </p:txBody>
      </p:sp>
      <p:sp>
        <p:nvSpPr>
          <p:cNvPr id="36" name="Text 28"/>
          <p:cNvSpPr txBox="1"/>
          <p:nvPr/>
        </p:nvSpPr>
        <p:spPr>
          <a:xfrm>
            <a:off x="7000646" y="6191402"/>
            <a:ext cx="438180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Shareholders: waste actors, the production chain, processors and public institutions.</a:t>
            </a:r>
            <a:endParaRPr lang="en-US" sz="1200" dirty="0"/>
          </a:p>
        </p:txBody>
      </p:sp>
      <p:sp>
        <p:nvSpPr>
          <p:cNvPr id="37" name="Text 29"/>
          <p:cNvSpPr txBox="1"/>
          <p:nvPr/>
        </p:nvSpPr>
        <p:spPr>
          <a:xfrm>
            <a:off x="12335256" y="4429354"/>
            <a:ext cx="1905610" cy="3913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25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III.</a:t>
            </a:r>
            <a:endParaRPr lang="en-US" sz="2500" dirty="0"/>
          </a:p>
        </p:txBody>
      </p:sp>
      <p:sp>
        <p:nvSpPr>
          <p:cNvPr id="38" name="Text 30"/>
          <p:cNvSpPr txBox="1"/>
          <p:nvPr/>
        </p:nvSpPr>
        <p:spPr>
          <a:xfrm>
            <a:off x="12335256" y="4953305"/>
            <a:ext cx="4381805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52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CAPEX FUNDING</a:t>
            </a:r>
            <a:endParaRPr lang="en-US" sz="900" dirty="0"/>
          </a:p>
        </p:txBody>
      </p:sp>
      <p:sp>
        <p:nvSpPr>
          <p:cNvPr id="39" name="Text 31"/>
          <p:cNvSpPr txBox="1"/>
          <p:nvPr/>
        </p:nvSpPr>
        <p:spPr>
          <a:xfrm>
            <a:off x="12335256" y="5333695"/>
            <a:ext cx="6667805" cy="5148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000" dirty="0">
                <a:solidFill>
                  <a:srgbClr val="F5F1E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100% </a:t>
            </a:r>
            <a:r>
              <a:rPr lang="en-US" sz="16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non-repayable grant · SHPZP</a:t>
            </a:r>
            <a:endParaRPr lang="en-US" sz="4000" dirty="0"/>
          </a:p>
        </p:txBody>
      </p:sp>
      <p:sp>
        <p:nvSpPr>
          <p:cNvPr id="40" name="Text 32"/>
          <p:cNvSpPr txBox="1"/>
          <p:nvPr/>
        </p:nvSpPr>
        <p:spPr>
          <a:xfrm>
            <a:off x="12335256" y="6191402"/>
            <a:ext cx="438180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Full coverage</a:t>
            </a:r>
            <a:r>
              <a:rPr lang="en-US" sz="12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of the plant's construction costs through non-repayable funding.</a:t>
            </a:r>
            <a:endParaRPr lang="en-US" sz="1200" dirty="0"/>
          </a:p>
        </p:txBody>
      </p:sp>
      <p:sp>
        <p:nvSpPr>
          <p:cNvPr id="41" name="Text 33"/>
          <p:cNvSpPr txBox="1"/>
          <p:nvPr/>
        </p:nvSpPr>
        <p:spPr>
          <a:xfrm>
            <a:off x="1333195" y="7000646"/>
            <a:ext cx="5715000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52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ACTIVATION TIMELINE</a:t>
            </a:r>
            <a:endParaRPr lang="en-US" sz="900" dirty="0"/>
          </a:p>
        </p:txBody>
      </p:sp>
      <p:sp>
        <p:nvSpPr>
          <p:cNvPr id="42" name="Text 34"/>
          <p:cNvSpPr txBox="1"/>
          <p:nvPr/>
        </p:nvSpPr>
        <p:spPr>
          <a:xfrm>
            <a:off x="1619402" y="8001000"/>
            <a:ext cx="3048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YEAR 1 · SETUP</a:t>
            </a:r>
            <a:endParaRPr lang="en-US" sz="800" dirty="0"/>
          </a:p>
        </p:txBody>
      </p:sp>
      <p:sp>
        <p:nvSpPr>
          <p:cNvPr id="43" name="Text 35"/>
          <p:cNvSpPr txBox="1"/>
          <p:nvPr/>
        </p:nvSpPr>
        <p:spPr>
          <a:xfrm>
            <a:off x="1619402" y="8210398"/>
            <a:ext cx="304861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Funds for land acquisition, technological platform and provisional storage.</a:t>
            </a:r>
            <a:endParaRPr lang="en-US" sz="1100" dirty="0"/>
          </a:p>
        </p:txBody>
      </p:sp>
      <p:sp>
        <p:nvSpPr>
          <p:cNvPr id="44" name="Text 36"/>
          <p:cNvSpPr txBox="1"/>
          <p:nvPr/>
        </p:nvSpPr>
        <p:spPr>
          <a:xfrm>
            <a:off x="5810098" y="8001000"/>
            <a:ext cx="3048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YEARS 1–2 · COLLECTION</a:t>
            </a:r>
            <a:endParaRPr lang="en-US" sz="800" dirty="0"/>
          </a:p>
        </p:txBody>
      </p:sp>
      <p:sp>
        <p:nvSpPr>
          <p:cNvPr id="45" name="Text 37"/>
          <p:cNvSpPr txBox="1"/>
          <p:nvPr/>
        </p:nvSpPr>
        <p:spPr>
          <a:xfrm>
            <a:off x="5810098" y="8210398"/>
            <a:ext cx="304861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Financing of local collection and restructuring of conferral points on national territory.</a:t>
            </a:r>
            <a:endParaRPr lang="en-US" sz="1100" dirty="0"/>
          </a:p>
        </p:txBody>
      </p:sp>
      <p:sp>
        <p:nvSpPr>
          <p:cNvPr id="46" name="Text 38"/>
          <p:cNvSpPr txBox="1"/>
          <p:nvPr/>
        </p:nvSpPr>
        <p:spPr>
          <a:xfrm>
            <a:off x="10001707" y="8001000"/>
            <a:ext cx="3048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YEAR 3 · FULL CAPACITY</a:t>
            </a:r>
            <a:endParaRPr lang="en-US" sz="800" dirty="0"/>
          </a:p>
        </p:txBody>
      </p:sp>
      <p:sp>
        <p:nvSpPr>
          <p:cNvPr id="47" name="Text 39"/>
          <p:cNvSpPr txBox="1"/>
          <p:nvPr/>
        </p:nvSpPr>
        <p:spPr>
          <a:xfrm>
            <a:off x="10001707" y="8210398"/>
            <a:ext cx="3048610" cy="428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Start-up of the plant at full capacity over the national distribution network.</a:t>
            </a:r>
            <a:endParaRPr lang="en-US" sz="1100" dirty="0"/>
          </a:p>
        </p:txBody>
      </p:sp>
      <p:sp>
        <p:nvSpPr>
          <p:cNvPr id="48" name="Text 40"/>
          <p:cNvSpPr txBox="1"/>
          <p:nvPr/>
        </p:nvSpPr>
        <p:spPr>
          <a:xfrm>
            <a:off x="14192402" y="8001000"/>
            <a:ext cx="3048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YEARS 1–5 · COLLECTION INCENTIVES</a:t>
            </a:r>
            <a:endParaRPr lang="en-US" sz="800" dirty="0"/>
          </a:p>
        </p:txBody>
      </p:sp>
      <p:sp>
        <p:nvSpPr>
          <p:cNvPr id="49" name="Text 41"/>
          <p:cNvSpPr txBox="1"/>
          <p:nvPr/>
        </p:nvSpPr>
        <p:spPr>
          <a:xfrm>
            <a:off x="14192402" y="8210398"/>
            <a:ext cx="3048610" cy="6483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Free contributions for the first 5 years, then countervalues to incentivise differentiated collection.</a:t>
            </a:r>
            <a:endParaRPr lang="en-US" sz="1100" dirty="0"/>
          </a:p>
        </p:txBody>
      </p:sp>
      <p:sp>
        <p:nvSpPr>
          <p:cNvPr id="50" name="Text 42"/>
          <p:cNvSpPr txBox="1"/>
          <p:nvPr/>
        </p:nvSpPr>
        <p:spPr>
          <a:xfrm>
            <a:off x="1333195" y="9477756"/>
            <a:ext cx="15621610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Towards a Close The Glass Loop. Action Plan for Albania. 17 June 2026</a:t>
            </a:r>
            <a:endParaRPr lang="en-US" sz="900" dirty="0"/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4E6A9F2F-964E-27CE-F014-E8848EBE7EDD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5820" y="674702"/>
            <a:ext cx="1760519" cy="1107005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FB5D0E23-991F-35F3-86ED-F44B98427561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31460" y="487029"/>
            <a:ext cx="1442354" cy="1442354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CE99C80E-3D35-0724-5904-0619E799A8FE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28935" y="704313"/>
            <a:ext cx="1760518" cy="105387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1E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3" name="Shape 1"/>
          <p:cNvSpPr/>
          <p:nvPr/>
        </p:nvSpPr>
        <p:spPr>
          <a:xfrm>
            <a:off x="1333195" y="4286707"/>
            <a:ext cx="4953305" cy="323880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4" name="Shape 2"/>
          <p:cNvSpPr/>
          <p:nvPr/>
        </p:nvSpPr>
        <p:spPr>
          <a:xfrm>
            <a:off x="6667805" y="4286707"/>
            <a:ext cx="4953305" cy="323880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5" name="Shape 3"/>
          <p:cNvSpPr/>
          <p:nvPr/>
        </p:nvSpPr>
        <p:spPr>
          <a:xfrm>
            <a:off x="12001500" y="4286707"/>
            <a:ext cx="4953305" cy="3238805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6" name="Shape 4"/>
          <p:cNvSpPr/>
          <p:nvPr/>
        </p:nvSpPr>
        <p:spPr>
          <a:xfrm>
            <a:off x="1333195" y="7905902"/>
            <a:ext cx="15620695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A04A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pic>
        <p:nvPicPr>
          <p:cNvPr id="7" name="Image 0" descr="gen-dedup-0c649b58634d4cc43ff1ed197b595ef7.png"/>
          <p:cNvPicPr>
            <a:picLocks noChangeAspect="1"/>
          </p:cNvPicPr>
          <p:nvPr/>
        </p:nvPicPr>
        <p:blipFill>
          <a:blip r:embed="rId3"/>
          <a:srcRect t="-400" b="-400"/>
          <a:stretch/>
        </p:blipFill>
        <p:spPr>
          <a:xfrm>
            <a:off x="1333195" y="857707"/>
            <a:ext cx="1143000" cy="19202"/>
          </a:xfrm>
          <a:prstGeom prst="rect">
            <a:avLst/>
          </a:prstGeom>
        </p:spPr>
      </p:pic>
      <p:pic>
        <p:nvPicPr>
          <p:cNvPr id="8" name="Image 1" descr="gen-dedup-3623f3afa15a37abca190956e4420158.png"/>
          <p:cNvPicPr>
            <a:picLocks noChangeAspect="1"/>
          </p:cNvPicPr>
          <p:nvPr/>
        </p:nvPicPr>
        <p:blipFill>
          <a:blip r:embed="rId4"/>
          <a:srcRect l="-2083" r="-2083"/>
          <a:stretch/>
        </p:blipFill>
        <p:spPr>
          <a:xfrm>
            <a:off x="1333195" y="9334195"/>
            <a:ext cx="15620695" cy="9144"/>
          </a:xfrm>
          <a:prstGeom prst="rect">
            <a:avLst/>
          </a:prstGeom>
        </p:spPr>
      </p:pic>
      <p:sp>
        <p:nvSpPr>
          <p:cNvPr id="9" name="Text 5"/>
          <p:cNvSpPr txBox="1"/>
          <p:nvPr/>
        </p:nvSpPr>
        <p:spPr>
          <a:xfrm>
            <a:off x="1333195" y="1000354"/>
            <a:ext cx="6667805" cy="1627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294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 · MARKET OPPORTUNITY</a:t>
            </a:r>
            <a:endParaRPr lang="en-US" sz="1000" dirty="0"/>
          </a:p>
        </p:txBody>
      </p:sp>
      <p:sp>
        <p:nvSpPr>
          <p:cNvPr id="22" name="Text 15"/>
          <p:cNvSpPr txBox="1"/>
          <p:nvPr/>
        </p:nvSpPr>
        <p:spPr>
          <a:xfrm>
            <a:off x="16192195" y="1028700"/>
            <a:ext cx="762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buNone/>
            </a:pPr>
            <a:r>
              <a:rPr lang="en-US" sz="800" kern="0" spc="182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04 / 11</a:t>
            </a:r>
            <a:endParaRPr lang="en-US" sz="800" dirty="0"/>
          </a:p>
        </p:txBody>
      </p:sp>
      <p:sp>
        <p:nvSpPr>
          <p:cNvPr id="23" name="Text 16"/>
          <p:cNvSpPr txBox="1"/>
          <p:nvPr/>
        </p:nvSpPr>
        <p:spPr>
          <a:xfrm>
            <a:off x="1333195" y="2095805"/>
            <a:ext cx="17907610" cy="7818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500" kern="0" spc="-58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An existing market, </a:t>
            </a:r>
            <a:r>
              <a:rPr lang="en-US" sz="4500" i="1" kern="0" spc="-58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 value chain to build together.</a:t>
            </a:r>
            <a:endParaRPr lang="en-US" sz="4500" dirty="0"/>
          </a:p>
        </p:txBody>
      </p:sp>
      <p:sp>
        <p:nvSpPr>
          <p:cNvPr id="24" name="Text 17"/>
          <p:cNvSpPr txBox="1"/>
          <p:nvPr/>
        </p:nvSpPr>
        <p:spPr>
          <a:xfrm>
            <a:off x="1333195" y="3238805"/>
            <a:ext cx="156216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material is already there: the priority is to </a:t>
            </a:r>
            <a:r>
              <a:rPr lang="en-US" sz="15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direct it to the plant</a:t>
            </a: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through an </a:t>
            </a:r>
            <a:r>
              <a:rPr lang="en-US" sz="1500" dirty="0" err="1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organised</a:t>
            </a: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collection and delivery.</a:t>
            </a:r>
            <a:endParaRPr lang="en-US" sz="1500" dirty="0"/>
          </a:p>
        </p:txBody>
      </p:sp>
      <p:sp>
        <p:nvSpPr>
          <p:cNvPr id="25" name="Text 18"/>
          <p:cNvSpPr txBox="1"/>
          <p:nvPr/>
        </p:nvSpPr>
        <p:spPr>
          <a:xfrm>
            <a:off x="1666951" y="4524451"/>
            <a:ext cx="43818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GLASS PACKAGING IMPORTED IN 2025</a:t>
            </a:r>
            <a:endParaRPr lang="en-US" sz="800" dirty="0"/>
          </a:p>
        </p:txBody>
      </p:sp>
      <p:sp>
        <p:nvSpPr>
          <p:cNvPr id="26" name="Text 19"/>
          <p:cNvSpPr txBox="1"/>
          <p:nvPr/>
        </p:nvSpPr>
        <p:spPr>
          <a:xfrm>
            <a:off x="1666951" y="5143500"/>
            <a:ext cx="4717390" cy="8385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66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~58,341 </a:t>
            </a:r>
            <a:r>
              <a:rPr lang="en-US" sz="25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</a:t>
            </a:r>
            <a:endParaRPr lang="en-US" sz="6600" dirty="0"/>
          </a:p>
        </p:txBody>
      </p:sp>
      <p:sp>
        <p:nvSpPr>
          <p:cNvPr id="27" name="Text 20"/>
          <p:cNvSpPr txBox="1"/>
          <p:nvPr/>
        </p:nvSpPr>
        <p:spPr>
          <a:xfrm>
            <a:off x="1666951" y="6667805"/>
            <a:ext cx="4381805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Up by </a:t>
            </a:r>
            <a:r>
              <a:rPr lang="en-US" sz="12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+3,000 tonnes</a:t>
            </a: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compared with 2024.</a:t>
            </a:r>
            <a:endParaRPr lang="en-US" sz="1200" dirty="0"/>
          </a:p>
        </p:txBody>
      </p:sp>
      <p:sp>
        <p:nvSpPr>
          <p:cNvPr id="28" name="Text 21"/>
          <p:cNvSpPr txBox="1"/>
          <p:nvPr/>
        </p:nvSpPr>
        <p:spPr>
          <a:xfrm>
            <a:off x="7000646" y="4524451"/>
            <a:ext cx="43818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CULLET — EU MARKET VALUE</a:t>
            </a:r>
            <a:endParaRPr lang="en-US" sz="800" dirty="0"/>
          </a:p>
        </p:txBody>
      </p:sp>
      <p:sp>
        <p:nvSpPr>
          <p:cNvPr id="29" name="Text 22"/>
          <p:cNvSpPr txBox="1"/>
          <p:nvPr/>
        </p:nvSpPr>
        <p:spPr>
          <a:xfrm>
            <a:off x="7000646" y="5143500"/>
            <a:ext cx="5723230" cy="8385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66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110–120 </a:t>
            </a:r>
            <a:r>
              <a:rPr lang="en-US" sz="25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€/t</a:t>
            </a:r>
            <a:endParaRPr lang="en-US" sz="6600" dirty="0"/>
          </a:p>
        </p:txBody>
      </p:sp>
      <p:sp>
        <p:nvSpPr>
          <p:cNvPr id="30" name="Text 23"/>
          <p:cNvSpPr txBox="1"/>
          <p:nvPr/>
        </p:nvSpPr>
        <p:spPr>
          <a:xfrm>
            <a:off x="7000646" y="6476695"/>
            <a:ext cx="438180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Ex-works value.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Logistics cost to Europe: </a:t>
            </a:r>
            <a:r>
              <a:rPr lang="en-US" sz="12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~40 €/t</a:t>
            </a: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(no domestic glassworks).</a:t>
            </a:r>
            <a:endParaRPr lang="en-US" sz="1200" dirty="0"/>
          </a:p>
        </p:txBody>
      </p:sp>
      <p:sp>
        <p:nvSpPr>
          <p:cNvPr id="31" name="Text 24"/>
          <p:cNvSpPr txBox="1"/>
          <p:nvPr/>
        </p:nvSpPr>
        <p:spPr>
          <a:xfrm>
            <a:off x="12335256" y="4524451"/>
            <a:ext cx="43818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NET AVERAGE YIELD (COLOUR MIX)</a:t>
            </a:r>
            <a:endParaRPr lang="en-US" sz="800" dirty="0"/>
          </a:p>
        </p:txBody>
      </p:sp>
      <p:sp>
        <p:nvSpPr>
          <p:cNvPr id="32" name="Text 25"/>
          <p:cNvSpPr txBox="1"/>
          <p:nvPr/>
        </p:nvSpPr>
        <p:spPr>
          <a:xfrm>
            <a:off x="12335256" y="5143500"/>
            <a:ext cx="4381805" cy="8385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6600" dirty="0">
                <a:solidFill>
                  <a:srgbClr val="F5F1E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~62 </a:t>
            </a:r>
            <a:r>
              <a:rPr lang="en-US" sz="25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€/t</a:t>
            </a:r>
            <a:endParaRPr lang="en-US" sz="6600" dirty="0"/>
          </a:p>
        </p:txBody>
      </p:sp>
      <p:sp>
        <p:nvSpPr>
          <p:cNvPr id="33" name="Text 26"/>
          <p:cNvSpPr txBox="1"/>
          <p:nvPr/>
        </p:nvSpPr>
        <p:spPr>
          <a:xfrm>
            <a:off x="12335256" y="6476695"/>
            <a:ext cx="438180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Weighted average across colour mix:</a:t>
            </a:r>
            <a:endParaRPr lang="en-US" sz="1200" dirty="0"/>
          </a:p>
          <a:p>
            <a:pPr marL="0" indent="0" algn="l">
              <a:buNone/>
            </a:pPr>
            <a:r>
              <a:rPr lang="en-US" sz="12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Flint · Half-flint · Green · Amber · Olive · Blue</a:t>
            </a:r>
            <a:endParaRPr lang="en-US" sz="1200" dirty="0"/>
          </a:p>
        </p:txBody>
      </p:sp>
      <p:sp>
        <p:nvSpPr>
          <p:cNvPr id="34" name="Text 27"/>
          <p:cNvSpPr txBox="1"/>
          <p:nvPr/>
        </p:nvSpPr>
        <p:spPr>
          <a:xfrm>
            <a:off x="1666951" y="8096098"/>
            <a:ext cx="15050110" cy="29535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900" i="1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value of cullet alone does not cover all operating costs.</a:t>
            </a:r>
            <a:endParaRPr lang="en-US" sz="1900" dirty="0"/>
          </a:p>
        </p:txBody>
      </p:sp>
      <p:sp>
        <p:nvSpPr>
          <p:cNvPr id="35" name="Text 28"/>
          <p:cNvSpPr txBox="1"/>
          <p:nvPr/>
        </p:nvSpPr>
        <p:spPr>
          <a:xfrm>
            <a:off x="1666951" y="8477402"/>
            <a:ext cx="15050110" cy="4864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treatment fee (</a:t>
            </a:r>
            <a:r>
              <a:rPr lang="en-US" sz="12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gate fee</a:t>
            </a: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) is required — limited and stable, financed via a </a:t>
            </a:r>
            <a:r>
              <a:rPr lang="en-US" sz="12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quota of 197 M ALL/year</a:t>
            </a: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collected through the packaging tax. This converts a theoretical environmental contribution into a measurable environmental result.</a:t>
            </a:r>
            <a:endParaRPr lang="en-US" sz="1200" dirty="0"/>
          </a:p>
        </p:txBody>
      </p:sp>
      <p:sp>
        <p:nvSpPr>
          <p:cNvPr id="36" name="Text 29"/>
          <p:cNvSpPr txBox="1"/>
          <p:nvPr/>
        </p:nvSpPr>
        <p:spPr>
          <a:xfrm>
            <a:off x="1333195" y="9477756"/>
            <a:ext cx="15621610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Towards a Close The Glass Loop. Action Plan for Albania. 17 June 2026</a:t>
            </a:r>
            <a:endParaRPr lang="en-US" sz="900" dirty="0"/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DBCAD694-1558-514E-D734-A8B303E470AC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5820" y="674702"/>
            <a:ext cx="1760519" cy="110700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E526E901-38B2-5432-1D8E-E2C0AAB68BB3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31460" y="487029"/>
            <a:ext cx="1442354" cy="144235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B6558E68-F329-1E4E-8BBD-DC2943058CA3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28935" y="704313"/>
            <a:ext cx="1760518" cy="105387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711542"/>
          </a:xfrm>
          <a:prstGeom prst="rect">
            <a:avLst/>
          </a:prstGeom>
          <a:solidFill>
            <a:srgbClr val="F5F1E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 dirty="0"/>
          </a:p>
        </p:txBody>
      </p:sp>
      <p:sp>
        <p:nvSpPr>
          <p:cNvPr id="3" name="Shape 1"/>
          <p:cNvSpPr/>
          <p:nvPr/>
        </p:nvSpPr>
        <p:spPr>
          <a:xfrm>
            <a:off x="1333195" y="4381805"/>
            <a:ext cx="3715207" cy="247619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4" name="Shape 2"/>
          <p:cNvSpPr/>
          <p:nvPr/>
        </p:nvSpPr>
        <p:spPr>
          <a:xfrm>
            <a:off x="5238598" y="4381805"/>
            <a:ext cx="3715207" cy="247619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5" name="Shape 3"/>
          <p:cNvSpPr/>
          <p:nvPr/>
        </p:nvSpPr>
        <p:spPr>
          <a:xfrm>
            <a:off x="9144000" y="4381805"/>
            <a:ext cx="3715207" cy="247619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6" name="Shape 4"/>
          <p:cNvSpPr/>
          <p:nvPr/>
        </p:nvSpPr>
        <p:spPr>
          <a:xfrm>
            <a:off x="13049402" y="4381805"/>
            <a:ext cx="3905402" cy="2476195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pic>
        <p:nvPicPr>
          <p:cNvPr id="7" name="Image 0" descr="gen-dedup-5dee7b815b2b50e1fb14db24812b593a.png"/>
          <p:cNvPicPr>
            <a:picLocks noChangeAspect="1"/>
          </p:cNvPicPr>
          <p:nvPr/>
        </p:nvPicPr>
        <p:blipFill>
          <a:blip r:embed="rId3"/>
          <a:srcRect l="-2083" r="-2083"/>
          <a:stretch/>
        </p:blipFill>
        <p:spPr>
          <a:xfrm>
            <a:off x="1333195" y="7429500"/>
            <a:ext cx="15620695" cy="9144"/>
          </a:xfrm>
          <a:prstGeom prst="rect">
            <a:avLst/>
          </a:prstGeom>
        </p:spPr>
      </p:pic>
      <p:pic>
        <p:nvPicPr>
          <p:cNvPr id="8" name="Image 1" descr="gen-dedup-0c649b58634d4cc43ff1ed197b595ef7.png"/>
          <p:cNvPicPr>
            <a:picLocks noChangeAspect="1"/>
          </p:cNvPicPr>
          <p:nvPr/>
        </p:nvPicPr>
        <p:blipFill>
          <a:blip r:embed="rId4"/>
          <a:srcRect t="-400" b="-400"/>
          <a:stretch/>
        </p:blipFill>
        <p:spPr>
          <a:xfrm>
            <a:off x="1333195" y="857707"/>
            <a:ext cx="1143000" cy="19202"/>
          </a:xfrm>
          <a:prstGeom prst="rect">
            <a:avLst/>
          </a:prstGeom>
        </p:spPr>
      </p:pic>
      <p:pic>
        <p:nvPicPr>
          <p:cNvPr id="9" name="Image 2" descr="gen-dedup-3623f3afa15a37abca190956e4420158.png"/>
          <p:cNvPicPr>
            <a:picLocks noChangeAspect="1"/>
          </p:cNvPicPr>
          <p:nvPr/>
        </p:nvPicPr>
        <p:blipFill>
          <a:blip r:embed="rId5"/>
          <a:srcRect l="-2083" r="-2083"/>
          <a:stretch/>
        </p:blipFill>
        <p:spPr>
          <a:xfrm>
            <a:off x="1333195" y="9334195"/>
            <a:ext cx="15620695" cy="9144"/>
          </a:xfrm>
          <a:prstGeom prst="rect">
            <a:avLst/>
          </a:prstGeom>
        </p:spPr>
      </p:pic>
      <p:sp>
        <p:nvSpPr>
          <p:cNvPr id="10" name="Text 5"/>
          <p:cNvSpPr txBox="1"/>
          <p:nvPr/>
        </p:nvSpPr>
        <p:spPr>
          <a:xfrm>
            <a:off x="1333195" y="1000354"/>
            <a:ext cx="6667805" cy="1627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294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 · EXECUTIVE SUMMARY</a:t>
            </a:r>
            <a:endParaRPr lang="en-US" sz="1000" dirty="0"/>
          </a:p>
        </p:txBody>
      </p:sp>
      <p:sp>
        <p:nvSpPr>
          <p:cNvPr id="23" name="Text 15"/>
          <p:cNvSpPr txBox="1"/>
          <p:nvPr/>
        </p:nvSpPr>
        <p:spPr>
          <a:xfrm>
            <a:off x="16192195" y="1028700"/>
            <a:ext cx="762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buNone/>
            </a:pPr>
            <a:r>
              <a:rPr lang="en-US" sz="800" kern="0" spc="182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05 / 11</a:t>
            </a:r>
            <a:endParaRPr lang="en-US" sz="800" dirty="0"/>
          </a:p>
        </p:txBody>
      </p:sp>
      <p:sp>
        <p:nvSpPr>
          <p:cNvPr id="24" name="Text 16"/>
          <p:cNvSpPr txBox="1"/>
          <p:nvPr/>
        </p:nvSpPr>
        <p:spPr>
          <a:xfrm>
            <a:off x="1333195" y="2095805"/>
            <a:ext cx="17294047" cy="7818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500" kern="0" spc="-58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Turning waste </a:t>
            </a:r>
            <a:r>
              <a:rPr lang="en-US" sz="4500" i="1" kern="0" spc="-58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into a national resource.</a:t>
            </a:r>
            <a:endParaRPr lang="en-US" sz="4500" dirty="0"/>
          </a:p>
        </p:txBody>
      </p:sp>
      <p:sp>
        <p:nvSpPr>
          <p:cNvPr id="25" name="Text 17"/>
          <p:cNvSpPr txBox="1"/>
          <p:nvPr/>
        </p:nvSpPr>
        <p:spPr>
          <a:xfrm>
            <a:off x="1333195" y="3238805"/>
            <a:ext cx="15621610" cy="57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Realisation of Albania's </a:t>
            </a:r>
            <a:r>
              <a:rPr lang="en-US" sz="15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first industrial plant</a:t>
            </a: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dedicated to collecting, sorting and transforming post-consumer glass into </a:t>
            </a:r>
            <a:r>
              <a:rPr lang="en-US" sz="1500" i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furnace-ready cullet</a:t>
            </a: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— an investment fully covered by the SHPZP non-repayable grant.</a:t>
            </a:r>
            <a:endParaRPr lang="en-US" sz="1500" dirty="0"/>
          </a:p>
        </p:txBody>
      </p:sp>
      <p:sp>
        <p:nvSpPr>
          <p:cNvPr id="26" name="Text 18"/>
          <p:cNvSpPr txBox="1"/>
          <p:nvPr/>
        </p:nvSpPr>
        <p:spPr>
          <a:xfrm>
            <a:off x="1619402" y="4619549"/>
            <a:ext cx="32388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INVESTMENT (CAPEX)</a:t>
            </a:r>
            <a:endParaRPr lang="en-US" sz="800" dirty="0"/>
          </a:p>
        </p:txBody>
      </p:sp>
      <p:sp>
        <p:nvSpPr>
          <p:cNvPr id="27" name="Text 19"/>
          <p:cNvSpPr txBox="1"/>
          <p:nvPr/>
        </p:nvSpPr>
        <p:spPr>
          <a:xfrm>
            <a:off x="1619402" y="5238598"/>
            <a:ext cx="3238805" cy="7434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58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~6.0 </a:t>
            </a:r>
            <a:r>
              <a:rPr lang="en-US" sz="22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M€</a:t>
            </a:r>
            <a:endParaRPr lang="en-US" sz="5800" dirty="0"/>
          </a:p>
        </p:txBody>
      </p:sp>
      <p:sp>
        <p:nvSpPr>
          <p:cNvPr id="28" name="Text 20"/>
          <p:cNvSpPr txBox="1"/>
          <p:nvPr/>
        </p:nvSpPr>
        <p:spPr>
          <a:xfrm>
            <a:off x="1619402" y="6286500"/>
            <a:ext cx="3372307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100% covered by non-repayable funding.</a:t>
            </a:r>
            <a:endParaRPr lang="en-US" sz="1100" dirty="0"/>
          </a:p>
        </p:txBody>
      </p:sp>
      <p:sp>
        <p:nvSpPr>
          <p:cNvPr id="29" name="Text 21"/>
          <p:cNvSpPr txBox="1"/>
          <p:nvPr/>
        </p:nvSpPr>
        <p:spPr>
          <a:xfrm>
            <a:off x="5524805" y="4619549"/>
            <a:ext cx="32388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CAPACITY AT FULL OPERATION</a:t>
            </a:r>
            <a:endParaRPr lang="en-US" sz="800" dirty="0"/>
          </a:p>
        </p:txBody>
      </p:sp>
      <p:sp>
        <p:nvSpPr>
          <p:cNvPr id="30" name="Text 22"/>
          <p:cNvSpPr txBox="1"/>
          <p:nvPr/>
        </p:nvSpPr>
        <p:spPr>
          <a:xfrm>
            <a:off x="5524805" y="5238598"/>
            <a:ext cx="5048402" cy="7434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58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45,000 </a:t>
            </a:r>
            <a:r>
              <a:rPr lang="en-US" sz="18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t/yr</a:t>
            </a:r>
            <a:endParaRPr lang="en-US" sz="5800" dirty="0"/>
          </a:p>
        </p:txBody>
      </p:sp>
      <p:sp>
        <p:nvSpPr>
          <p:cNvPr id="31" name="Text 23"/>
          <p:cNvSpPr txBox="1"/>
          <p:nvPr/>
        </p:nvSpPr>
        <p:spPr>
          <a:xfrm>
            <a:off x="5524805" y="6286500"/>
            <a:ext cx="3629254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Recovery line ~10 t/h — </a:t>
            </a:r>
            <a:r>
              <a:rPr lang="en-US" sz="11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~95% efficiency</a:t>
            </a:r>
            <a:r>
              <a:rPr lang="en-US" sz="11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100" dirty="0"/>
          </a:p>
        </p:txBody>
      </p:sp>
      <p:sp>
        <p:nvSpPr>
          <p:cNvPr id="32" name="Text 24"/>
          <p:cNvSpPr txBox="1"/>
          <p:nvPr/>
        </p:nvSpPr>
        <p:spPr>
          <a:xfrm>
            <a:off x="9430207" y="4619549"/>
            <a:ext cx="32388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HEADCOUNT</a:t>
            </a:r>
            <a:endParaRPr lang="en-US" sz="800" dirty="0"/>
          </a:p>
        </p:txBody>
      </p:sp>
      <p:sp>
        <p:nvSpPr>
          <p:cNvPr id="33" name="Text 25"/>
          <p:cNvSpPr txBox="1"/>
          <p:nvPr/>
        </p:nvSpPr>
        <p:spPr>
          <a:xfrm>
            <a:off x="9430207" y="5238598"/>
            <a:ext cx="4202582" cy="7434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58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22 </a:t>
            </a:r>
            <a:r>
              <a:rPr lang="en-US" sz="22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people</a:t>
            </a:r>
            <a:endParaRPr lang="en-US" sz="5800" dirty="0"/>
          </a:p>
        </p:txBody>
      </p:sp>
      <p:sp>
        <p:nvSpPr>
          <p:cNvPr id="34" name="Text 26"/>
          <p:cNvSpPr txBox="1"/>
          <p:nvPr/>
        </p:nvSpPr>
        <p:spPr>
          <a:xfrm>
            <a:off x="9430207" y="6286500"/>
            <a:ext cx="3238805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+ </a:t>
            </a:r>
            <a:r>
              <a:rPr lang="en-US" sz="11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2nd shift</a:t>
            </a:r>
            <a:r>
              <a:rPr lang="en-US" sz="11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from Year 8.</a:t>
            </a:r>
            <a:endParaRPr lang="en-US" sz="1100" dirty="0"/>
          </a:p>
        </p:txBody>
      </p:sp>
      <p:sp>
        <p:nvSpPr>
          <p:cNvPr id="35" name="Text 27"/>
          <p:cNvSpPr txBox="1"/>
          <p:nvPr/>
        </p:nvSpPr>
        <p:spPr>
          <a:xfrm>
            <a:off x="13334695" y="4619549"/>
            <a:ext cx="342900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PAYBACK · NPV</a:t>
            </a:r>
            <a:endParaRPr lang="en-US" sz="800" dirty="0"/>
          </a:p>
        </p:txBody>
      </p:sp>
      <p:sp>
        <p:nvSpPr>
          <p:cNvPr id="36" name="Text 28"/>
          <p:cNvSpPr txBox="1"/>
          <p:nvPr/>
        </p:nvSpPr>
        <p:spPr>
          <a:xfrm>
            <a:off x="13334695" y="5238598"/>
            <a:ext cx="3757270" cy="7434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5800" dirty="0">
                <a:solidFill>
                  <a:srgbClr val="F5F1E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~5 </a:t>
            </a:r>
            <a:r>
              <a:rPr lang="en-US" sz="22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years</a:t>
            </a:r>
            <a:endParaRPr lang="en-US" sz="5800" dirty="0"/>
          </a:p>
        </p:txBody>
      </p:sp>
      <p:sp>
        <p:nvSpPr>
          <p:cNvPr id="37" name="Text 29"/>
          <p:cNvSpPr txBox="1"/>
          <p:nvPr/>
        </p:nvSpPr>
        <p:spPr>
          <a:xfrm>
            <a:off x="13334695" y="6286500"/>
            <a:ext cx="3429000" cy="2194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Positive NPV — </a:t>
            </a:r>
            <a:r>
              <a:rPr lang="en-US" sz="1100" b="1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IRR 35.8%</a:t>
            </a:r>
            <a:r>
              <a:rPr lang="en-US" sz="11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100" dirty="0"/>
          </a:p>
        </p:txBody>
      </p:sp>
      <p:sp>
        <p:nvSpPr>
          <p:cNvPr id="38" name="Text 30"/>
          <p:cNvSpPr txBox="1"/>
          <p:nvPr/>
        </p:nvSpPr>
        <p:spPr>
          <a:xfrm>
            <a:off x="1333195" y="7619695"/>
            <a:ext cx="3620110" cy="3721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24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01</a:t>
            </a:r>
            <a:endParaRPr lang="en-US" sz="2400" dirty="0"/>
          </a:p>
        </p:txBody>
      </p:sp>
      <p:sp>
        <p:nvSpPr>
          <p:cNvPr id="39" name="Text 31"/>
          <p:cNvSpPr txBox="1"/>
          <p:nvPr/>
        </p:nvSpPr>
        <p:spPr>
          <a:xfrm>
            <a:off x="1333195" y="8048549"/>
            <a:ext cx="362011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Environmental sustainability</a:t>
            </a:r>
            <a:endParaRPr lang="en-US" sz="1300" dirty="0"/>
          </a:p>
        </p:txBody>
      </p:sp>
      <p:sp>
        <p:nvSpPr>
          <p:cNvPr id="40" name="Text 32"/>
          <p:cNvSpPr txBox="1"/>
          <p:nvPr/>
        </p:nvSpPr>
        <p:spPr>
          <a:xfrm>
            <a:off x="1333195" y="8324698"/>
            <a:ext cx="3620110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7,200–25,000 t diverted from landfill; alignment with EU circular-economy directives.</a:t>
            </a:r>
            <a:endParaRPr lang="en-US" sz="1000" dirty="0"/>
          </a:p>
        </p:txBody>
      </p:sp>
      <p:sp>
        <p:nvSpPr>
          <p:cNvPr id="41" name="Text 33"/>
          <p:cNvSpPr txBox="1"/>
          <p:nvPr/>
        </p:nvSpPr>
        <p:spPr>
          <a:xfrm>
            <a:off x="5238598" y="7619695"/>
            <a:ext cx="3620110" cy="3721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24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02</a:t>
            </a:r>
            <a:endParaRPr lang="en-US" sz="2400" dirty="0"/>
          </a:p>
        </p:txBody>
      </p:sp>
      <p:sp>
        <p:nvSpPr>
          <p:cNvPr id="42" name="Text 34"/>
          <p:cNvSpPr txBox="1"/>
          <p:nvPr/>
        </p:nvSpPr>
        <p:spPr>
          <a:xfrm>
            <a:off x="5238598" y="8048549"/>
            <a:ext cx="362011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Financial sustainability</a:t>
            </a:r>
            <a:endParaRPr lang="en-US" sz="1300" dirty="0"/>
          </a:p>
        </p:txBody>
      </p:sp>
      <p:sp>
        <p:nvSpPr>
          <p:cNvPr id="43" name="Text 35"/>
          <p:cNvSpPr txBox="1"/>
          <p:nvPr/>
        </p:nvSpPr>
        <p:spPr>
          <a:xfrm>
            <a:off x="5238598" y="8324698"/>
            <a:ext cx="3620110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Net margin ~4%, consistently positive cash flow, calibrated gate fee 7–19 €/t.</a:t>
            </a:r>
            <a:endParaRPr lang="en-US" sz="1000" dirty="0"/>
          </a:p>
        </p:txBody>
      </p:sp>
      <p:sp>
        <p:nvSpPr>
          <p:cNvPr id="44" name="Text 36"/>
          <p:cNvSpPr txBox="1"/>
          <p:nvPr/>
        </p:nvSpPr>
        <p:spPr>
          <a:xfrm>
            <a:off x="9144000" y="7619695"/>
            <a:ext cx="3620110" cy="3721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24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03</a:t>
            </a:r>
            <a:endParaRPr lang="en-US" sz="2400" dirty="0"/>
          </a:p>
        </p:txBody>
      </p:sp>
      <p:sp>
        <p:nvSpPr>
          <p:cNvPr id="45" name="Text 37"/>
          <p:cNvSpPr txBox="1"/>
          <p:nvPr/>
        </p:nvSpPr>
        <p:spPr>
          <a:xfrm>
            <a:off x="9144000" y="8048549"/>
            <a:ext cx="362011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Institutional coordination</a:t>
            </a:r>
            <a:endParaRPr lang="en-US" sz="1300" dirty="0"/>
          </a:p>
        </p:txBody>
      </p:sp>
      <p:sp>
        <p:nvSpPr>
          <p:cNvPr id="46" name="Text 38"/>
          <p:cNvSpPr txBox="1"/>
          <p:nvPr/>
        </p:nvSpPr>
        <p:spPr>
          <a:xfrm>
            <a:off x="9144000" y="8324698"/>
            <a:ext cx="3620110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SHPZP, municipalities, collection operators, Ho.Re.Ca., coordinated logistics.</a:t>
            </a:r>
            <a:endParaRPr lang="en-US" sz="1000" dirty="0"/>
          </a:p>
        </p:txBody>
      </p:sp>
      <p:sp>
        <p:nvSpPr>
          <p:cNvPr id="47" name="Text 39"/>
          <p:cNvSpPr txBox="1"/>
          <p:nvPr/>
        </p:nvSpPr>
        <p:spPr>
          <a:xfrm>
            <a:off x="13049402" y="7619695"/>
            <a:ext cx="3905402" cy="3721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24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04</a:t>
            </a:r>
            <a:endParaRPr lang="en-US" sz="2400" dirty="0"/>
          </a:p>
        </p:txBody>
      </p:sp>
      <p:sp>
        <p:nvSpPr>
          <p:cNvPr id="48" name="Text 40"/>
          <p:cNvSpPr txBox="1"/>
          <p:nvPr/>
        </p:nvSpPr>
        <p:spPr>
          <a:xfrm>
            <a:off x="13049402" y="8048549"/>
            <a:ext cx="3905402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0F3D2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Systemic benefit</a:t>
            </a:r>
            <a:endParaRPr lang="en-US" sz="1300" dirty="0"/>
          </a:p>
        </p:txBody>
      </p:sp>
      <p:sp>
        <p:nvSpPr>
          <p:cNvPr id="49" name="Text 41"/>
          <p:cNvSpPr txBox="1"/>
          <p:nvPr/>
        </p:nvSpPr>
        <p:spPr>
          <a:xfrm>
            <a:off x="13049402" y="8324698"/>
            <a:ext cx="3905402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it-AL" sz="1000" dirty="0"/>
              <a:t>Albania's first national glass recycling value chain</a:t>
            </a: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— territorial equity, employment, contributory base.</a:t>
            </a:r>
            <a:endParaRPr lang="en-US" sz="1000" dirty="0"/>
          </a:p>
        </p:txBody>
      </p:sp>
      <p:sp>
        <p:nvSpPr>
          <p:cNvPr id="50" name="Text 42"/>
          <p:cNvSpPr txBox="1"/>
          <p:nvPr/>
        </p:nvSpPr>
        <p:spPr>
          <a:xfrm>
            <a:off x="1333195" y="9477756"/>
            <a:ext cx="15621610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Towards a Close The Glass Loop. Action Plan for Albania. 17 June 2026</a:t>
            </a:r>
            <a:endParaRPr lang="en-US" sz="900" dirty="0"/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id="{BA934DC4-CB87-54FD-CBCE-8E537E5B0A17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5820" y="674702"/>
            <a:ext cx="1760519" cy="1107005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92107A5A-C237-FC4A-C34D-BAE75ABEEEBF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31460" y="487029"/>
            <a:ext cx="1442354" cy="1442354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9014810C-419E-BF51-304B-6182F62BC343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28935" y="704313"/>
            <a:ext cx="1760518" cy="105387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1E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3" name="Shape 1"/>
          <p:cNvSpPr/>
          <p:nvPr/>
        </p:nvSpPr>
        <p:spPr>
          <a:xfrm>
            <a:off x="1333195" y="4000500"/>
            <a:ext cx="15620695" cy="4000500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4" name="Shape 2"/>
          <p:cNvSpPr/>
          <p:nvPr/>
        </p:nvSpPr>
        <p:spPr>
          <a:xfrm>
            <a:off x="1333195" y="8287207"/>
            <a:ext cx="4953305" cy="95280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5" name="Shape 3"/>
          <p:cNvSpPr/>
          <p:nvPr/>
        </p:nvSpPr>
        <p:spPr>
          <a:xfrm>
            <a:off x="6667805" y="8287207"/>
            <a:ext cx="4953305" cy="95280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6" name="Shape 4"/>
          <p:cNvSpPr/>
          <p:nvPr/>
        </p:nvSpPr>
        <p:spPr>
          <a:xfrm>
            <a:off x="12001500" y="8287207"/>
            <a:ext cx="4953305" cy="952805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pic>
        <p:nvPicPr>
          <p:cNvPr id="7" name="Image 0" descr="gen-dedup-0c649b58634d4cc43ff1ed197b595ef7.png"/>
          <p:cNvPicPr>
            <a:picLocks noChangeAspect="1"/>
          </p:cNvPicPr>
          <p:nvPr/>
        </p:nvPicPr>
        <p:blipFill>
          <a:blip r:embed="rId3"/>
          <a:srcRect t="-400" b="-400"/>
          <a:stretch/>
        </p:blipFill>
        <p:spPr>
          <a:xfrm>
            <a:off x="1333195" y="857707"/>
            <a:ext cx="1143000" cy="19202"/>
          </a:xfrm>
          <a:prstGeom prst="rect">
            <a:avLst/>
          </a:prstGeom>
        </p:spPr>
      </p:pic>
      <p:pic>
        <p:nvPicPr>
          <p:cNvPr id="8" name="Image 1" descr="gen-dedup-3623f3afa15a37abca190956e4420158.png"/>
          <p:cNvPicPr>
            <a:picLocks noChangeAspect="1"/>
          </p:cNvPicPr>
          <p:nvPr/>
        </p:nvPicPr>
        <p:blipFill>
          <a:blip r:embed="rId4"/>
          <a:srcRect l="-2083" r="-2083"/>
          <a:stretch/>
        </p:blipFill>
        <p:spPr>
          <a:xfrm>
            <a:off x="1333195" y="9334195"/>
            <a:ext cx="15620695" cy="9144"/>
          </a:xfrm>
          <a:prstGeom prst="rect">
            <a:avLst/>
          </a:prstGeom>
        </p:spPr>
      </p:pic>
      <p:sp>
        <p:nvSpPr>
          <p:cNvPr id="9" name="Text 5"/>
          <p:cNvSpPr txBox="1"/>
          <p:nvPr/>
        </p:nvSpPr>
        <p:spPr>
          <a:xfrm>
            <a:off x="1333195" y="1000354"/>
            <a:ext cx="6667805" cy="1627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294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05 · VOLUME RAMP-UP</a:t>
            </a:r>
            <a:endParaRPr lang="en-US" sz="1000" dirty="0"/>
          </a:p>
        </p:txBody>
      </p:sp>
      <p:sp>
        <p:nvSpPr>
          <p:cNvPr id="22" name="Text 15"/>
          <p:cNvSpPr txBox="1"/>
          <p:nvPr/>
        </p:nvSpPr>
        <p:spPr>
          <a:xfrm>
            <a:off x="16192195" y="1028700"/>
            <a:ext cx="762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buNone/>
            </a:pPr>
            <a:r>
              <a:rPr lang="en-US" sz="800" kern="0" spc="182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06 / 11</a:t>
            </a:r>
            <a:endParaRPr lang="en-US" sz="800" dirty="0"/>
          </a:p>
        </p:txBody>
      </p:sp>
      <p:sp>
        <p:nvSpPr>
          <p:cNvPr id="23" name="Text 16"/>
          <p:cNvSpPr txBox="1"/>
          <p:nvPr/>
        </p:nvSpPr>
        <p:spPr>
          <a:xfrm>
            <a:off x="1333195" y="2095805"/>
            <a:ext cx="17907610" cy="7818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500" kern="0" spc="-58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From 7,200 to 25,000 t/year </a:t>
            </a:r>
            <a:r>
              <a:rPr lang="en-US" sz="4500" i="1" kern="0" spc="-58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in ten years.</a:t>
            </a:r>
            <a:endParaRPr lang="en-US" sz="4500" dirty="0"/>
          </a:p>
        </p:txBody>
      </p:sp>
      <p:sp>
        <p:nvSpPr>
          <p:cNvPr id="24" name="Text 17"/>
          <p:cNvSpPr txBox="1"/>
          <p:nvPr/>
        </p:nvSpPr>
        <p:spPr>
          <a:xfrm>
            <a:off x="1333195" y="3238805"/>
            <a:ext cx="156216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Three phases of collection development: </a:t>
            </a:r>
            <a:r>
              <a:rPr lang="en-US" sz="15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Tirana</a:t>
            </a: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→ </a:t>
            </a:r>
            <a:r>
              <a:rPr lang="en-US" sz="15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major cities and coast</a:t>
            </a: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→ </a:t>
            </a:r>
            <a:r>
              <a:rPr lang="en-US" sz="15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Ho.Re.Ca. and commercial</a:t>
            </a: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500" dirty="0"/>
          </a:p>
        </p:txBody>
      </p:sp>
      <p:pic>
        <p:nvPicPr>
          <p:cNvPr id="25" name="Image 5" descr="gen-dedup-66f22bbbe22e934f512da19b01b1cd1f.png"/>
          <p:cNvPicPr>
            <a:picLocks noChangeAspect="1"/>
          </p:cNvPicPr>
          <p:nvPr/>
        </p:nvPicPr>
        <p:blipFill>
          <a:blip r:embed="rId5"/>
          <a:srcRect l="-2" r="-2"/>
          <a:stretch/>
        </p:blipFill>
        <p:spPr>
          <a:xfrm>
            <a:off x="1666951" y="4238244"/>
            <a:ext cx="14954098" cy="3524098"/>
          </a:xfrm>
          <a:prstGeom prst="rect">
            <a:avLst/>
          </a:prstGeom>
        </p:spPr>
      </p:pic>
      <p:sp>
        <p:nvSpPr>
          <p:cNvPr id="26" name="Text 18"/>
          <p:cNvSpPr txBox="1"/>
          <p:nvPr/>
        </p:nvSpPr>
        <p:spPr>
          <a:xfrm>
            <a:off x="1619402" y="8429854"/>
            <a:ext cx="43818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YEAR 0 · LAUNCH</a:t>
            </a:r>
            <a:endParaRPr lang="en-US" sz="800" dirty="0"/>
          </a:p>
        </p:txBody>
      </p:sp>
      <p:sp>
        <p:nvSpPr>
          <p:cNvPr id="27" name="Text 19"/>
          <p:cNvSpPr txBox="1"/>
          <p:nvPr/>
        </p:nvSpPr>
        <p:spPr>
          <a:xfrm>
            <a:off x="1619402" y="8620049"/>
            <a:ext cx="4381805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7,200 t from Tirana (Sharra). Door-to-door collection, plant operational in </a:t>
            </a:r>
            <a:r>
              <a:rPr lang="en-US" sz="10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18 months</a:t>
            </a: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000" dirty="0"/>
          </a:p>
        </p:txBody>
      </p:sp>
      <p:sp>
        <p:nvSpPr>
          <p:cNvPr id="28" name="Text 20"/>
          <p:cNvSpPr txBox="1"/>
          <p:nvPr/>
        </p:nvSpPr>
        <p:spPr>
          <a:xfrm>
            <a:off x="6953098" y="8429854"/>
            <a:ext cx="43818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YEAR 4 · INTERMEDIATE PHASE</a:t>
            </a:r>
            <a:endParaRPr lang="en-US" sz="800" dirty="0"/>
          </a:p>
        </p:txBody>
      </p:sp>
      <p:sp>
        <p:nvSpPr>
          <p:cNvPr id="29" name="Text 21"/>
          <p:cNvSpPr txBox="1"/>
          <p:nvPr/>
        </p:nvSpPr>
        <p:spPr>
          <a:xfrm>
            <a:off x="6953098" y="8620049"/>
            <a:ext cx="50676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15,000 t with collection extended to </a:t>
            </a:r>
            <a:r>
              <a:rPr lang="en-US" sz="10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major cities and coastal areas</a:t>
            </a: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Text 22"/>
          <p:cNvSpPr txBox="1"/>
          <p:nvPr/>
        </p:nvSpPr>
        <p:spPr>
          <a:xfrm>
            <a:off x="12287707" y="8429854"/>
            <a:ext cx="43818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YEAR 10 · FULL OPERATION</a:t>
            </a:r>
            <a:endParaRPr lang="en-US" sz="800" dirty="0"/>
          </a:p>
        </p:txBody>
      </p:sp>
      <p:sp>
        <p:nvSpPr>
          <p:cNvPr id="31" name="Text 23"/>
          <p:cNvSpPr txBox="1"/>
          <p:nvPr/>
        </p:nvSpPr>
        <p:spPr>
          <a:xfrm>
            <a:off x="12287707" y="8620049"/>
            <a:ext cx="4381805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25,000 t at full capacity. Ho.Re.Ca. and commercial active — </a:t>
            </a:r>
            <a:r>
              <a:rPr lang="en-US" sz="1000" b="1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 shifts from Year 8</a:t>
            </a:r>
            <a:r>
              <a:rPr lang="en-US" sz="10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000" dirty="0"/>
          </a:p>
        </p:txBody>
      </p:sp>
      <p:sp>
        <p:nvSpPr>
          <p:cNvPr id="32" name="Text 24"/>
          <p:cNvSpPr txBox="1"/>
          <p:nvPr/>
        </p:nvSpPr>
        <p:spPr>
          <a:xfrm>
            <a:off x="1333195" y="9477756"/>
            <a:ext cx="15621610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Towards a Close The Glass Loop. Action Plan for Albania. 17 June 2026</a:t>
            </a:r>
            <a:endParaRPr lang="en-US" sz="900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708D8BC6-BB14-F6EC-DE2C-95EDA1E4C66C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5820" y="674702"/>
            <a:ext cx="1760519" cy="110700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3B964EAF-95A8-6473-CB5D-E4236FF020B6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31460" y="487029"/>
            <a:ext cx="1442354" cy="144235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99AC0950-451F-C48F-6DE1-91E7E73C4897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28935" y="704313"/>
            <a:ext cx="1760518" cy="105387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1E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3" name="Shape 1"/>
          <p:cNvSpPr/>
          <p:nvPr/>
        </p:nvSpPr>
        <p:spPr>
          <a:xfrm>
            <a:off x="1333195" y="4572000"/>
            <a:ext cx="9715500" cy="419069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4" name="Shape 2"/>
          <p:cNvSpPr/>
          <p:nvPr/>
        </p:nvSpPr>
        <p:spPr>
          <a:xfrm>
            <a:off x="11430000" y="4572000"/>
            <a:ext cx="5524805" cy="1904695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5" name="Shape 3"/>
          <p:cNvSpPr/>
          <p:nvPr/>
        </p:nvSpPr>
        <p:spPr>
          <a:xfrm>
            <a:off x="11430000" y="6667805"/>
            <a:ext cx="5524805" cy="209580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pic>
        <p:nvPicPr>
          <p:cNvPr id="6" name="Image 0" descr="gen-dedup-0c649b58634d4cc43ff1ed197b595ef7.png"/>
          <p:cNvPicPr>
            <a:picLocks noChangeAspect="1"/>
          </p:cNvPicPr>
          <p:nvPr/>
        </p:nvPicPr>
        <p:blipFill>
          <a:blip r:embed="rId3"/>
          <a:srcRect t="-400" b="-400"/>
          <a:stretch/>
        </p:blipFill>
        <p:spPr>
          <a:xfrm>
            <a:off x="1333195" y="857707"/>
            <a:ext cx="1143000" cy="19202"/>
          </a:xfrm>
          <a:prstGeom prst="rect">
            <a:avLst/>
          </a:prstGeom>
        </p:spPr>
      </p:pic>
      <p:pic>
        <p:nvPicPr>
          <p:cNvPr id="7" name="Image 1" descr="gen-dedup-3623f3afa15a37abca190956e4420158.png"/>
          <p:cNvPicPr>
            <a:picLocks noChangeAspect="1"/>
          </p:cNvPicPr>
          <p:nvPr/>
        </p:nvPicPr>
        <p:blipFill>
          <a:blip r:embed="rId4"/>
          <a:srcRect l="-2083" r="-2083"/>
          <a:stretch/>
        </p:blipFill>
        <p:spPr>
          <a:xfrm>
            <a:off x="1333195" y="9334195"/>
            <a:ext cx="15620695" cy="9144"/>
          </a:xfrm>
          <a:prstGeom prst="rect">
            <a:avLst/>
          </a:prstGeom>
        </p:spPr>
      </p:pic>
      <p:sp>
        <p:nvSpPr>
          <p:cNvPr id="8" name="Text 4"/>
          <p:cNvSpPr txBox="1"/>
          <p:nvPr/>
        </p:nvSpPr>
        <p:spPr>
          <a:xfrm>
            <a:off x="1333195" y="1000354"/>
            <a:ext cx="6667805" cy="1627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294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06 · THE CURRENT PROBLEM</a:t>
            </a:r>
            <a:endParaRPr lang="en-US" sz="1000" dirty="0"/>
          </a:p>
        </p:txBody>
      </p:sp>
      <p:sp>
        <p:nvSpPr>
          <p:cNvPr id="21" name="Text 14"/>
          <p:cNvSpPr txBox="1"/>
          <p:nvPr/>
        </p:nvSpPr>
        <p:spPr>
          <a:xfrm>
            <a:off x="16192195" y="1028700"/>
            <a:ext cx="762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buNone/>
            </a:pPr>
            <a:r>
              <a:rPr lang="en-US" sz="800" kern="0" spc="182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07 / 11</a:t>
            </a:r>
            <a:endParaRPr lang="en-US" sz="800" dirty="0"/>
          </a:p>
        </p:txBody>
      </p:sp>
      <p:sp>
        <p:nvSpPr>
          <p:cNvPr id="22" name="Text 15"/>
          <p:cNvSpPr txBox="1"/>
          <p:nvPr/>
        </p:nvSpPr>
        <p:spPr>
          <a:xfrm>
            <a:off x="1333195" y="2095805"/>
            <a:ext cx="15621610" cy="13432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4000" kern="0" spc="-48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Thousands of tonnes </a:t>
            </a:r>
            <a:r>
              <a:rPr lang="en-US" sz="4000" i="1" kern="0" spc="-48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of glass go to landfill today,</a:t>
            </a:r>
            <a:endParaRPr lang="en-US" sz="4000" dirty="0"/>
          </a:p>
          <a:p>
            <a:r>
              <a:rPr lang="en-US" sz="4000" kern="0" spc="-48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passing through a conveyor system </a:t>
            </a:r>
            <a:r>
              <a:rPr lang="en-US" sz="4000" i="1" kern="0" spc="-48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that does not separate them.</a:t>
            </a:r>
            <a:endParaRPr lang="en-US" sz="4000" dirty="0"/>
          </a:p>
        </p:txBody>
      </p:sp>
      <p:sp>
        <p:nvSpPr>
          <p:cNvPr id="23" name="Text 16"/>
          <p:cNvSpPr txBox="1"/>
          <p:nvPr/>
        </p:nvSpPr>
        <p:spPr>
          <a:xfrm>
            <a:off x="1666951" y="4809744"/>
            <a:ext cx="9144000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b="1" kern="0" spc="252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CURRENT STATUS</a:t>
            </a:r>
            <a:endParaRPr lang="en-US" sz="900" dirty="0"/>
          </a:p>
        </p:txBody>
      </p:sp>
      <p:sp>
        <p:nvSpPr>
          <p:cNvPr id="24" name="Text 17"/>
          <p:cNvSpPr txBox="1"/>
          <p:nvPr/>
        </p:nvSpPr>
        <p:spPr>
          <a:xfrm>
            <a:off x="1666951" y="5191049"/>
            <a:ext cx="11430000" cy="46725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31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Post-consumer glass is sent </a:t>
            </a:r>
            <a:r>
              <a:rPr lang="en-US" sz="31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entirely to landfill.</a:t>
            </a:r>
            <a:endParaRPr lang="en-US" sz="3100" dirty="0"/>
          </a:p>
        </p:txBody>
      </p:sp>
      <p:sp>
        <p:nvSpPr>
          <p:cNvPr id="25" name="Text 18"/>
          <p:cNvSpPr txBox="1"/>
          <p:nvPr/>
        </p:nvSpPr>
        <p:spPr>
          <a:xfrm>
            <a:off x="1666951" y="6476695"/>
            <a:ext cx="9144000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Data from </a:t>
            </a:r>
            <a:r>
              <a:rPr lang="en-US" sz="12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Eco Tirana</a:t>
            </a: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show that, at the Sharra landfill alone, about </a:t>
            </a:r>
            <a:r>
              <a:rPr lang="en-US" sz="12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20 t/day</a:t>
            </a: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are </a:t>
            </a:r>
            <a:r>
              <a:rPr lang="en-US" sz="1200" dirty="0" err="1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deliverd</a:t>
            </a: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to the landfill — or </a:t>
            </a:r>
            <a:r>
              <a:rPr lang="en-US" sz="12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~7,200 t/year</a:t>
            </a: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of fully recyclable material that is simply lost.</a:t>
            </a:r>
            <a:endParaRPr lang="en-US" sz="1200" dirty="0"/>
          </a:p>
        </p:txBody>
      </p:sp>
      <p:sp>
        <p:nvSpPr>
          <p:cNvPr id="26" name="Text 19"/>
          <p:cNvSpPr txBox="1"/>
          <p:nvPr/>
        </p:nvSpPr>
        <p:spPr>
          <a:xfrm>
            <a:off x="1666951" y="7524598"/>
            <a:ext cx="9144000" cy="5239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real consumption of glass packaging at national level </a:t>
            </a:r>
            <a:r>
              <a:rPr lang="en-US" sz="12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far exceeds 50,000 t/year</a:t>
            </a: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, yet Albania today </a:t>
            </a:r>
            <a:r>
              <a:rPr lang="en-US" sz="12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has no industrial plant</a:t>
            </a:r>
            <a:r>
              <a:rPr lang="en-US" sz="12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for the recovery of post-consumer glass.</a:t>
            </a:r>
            <a:endParaRPr lang="en-US" sz="1200" dirty="0"/>
          </a:p>
        </p:txBody>
      </p:sp>
      <p:sp>
        <p:nvSpPr>
          <p:cNvPr id="27" name="Text 20"/>
          <p:cNvSpPr txBox="1"/>
          <p:nvPr/>
        </p:nvSpPr>
        <p:spPr>
          <a:xfrm>
            <a:off x="1666951" y="8382305"/>
            <a:ext cx="9144000" cy="2286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An environmental and economic cost that the country bears without any return.</a:t>
            </a:r>
            <a:endParaRPr lang="en-US" sz="1500" dirty="0"/>
          </a:p>
        </p:txBody>
      </p:sp>
      <p:sp>
        <p:nvSpPr>
          <p:cNvPr id="28" name="Text 21"/>
          <p:cNvSpPr txBox="1"/>
          <p:nvPr/>
        </p:nvSpPr>
        <p:spPr>
          <a:xfrm>
            <a:off x="11763756" y="4809744"/>
            <a:ext cx="49533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GLASS CONFERRED AT SHARRA · TIRANA</a:t>
            </a:r>
            <a:endParaRPr lang="en-US" sz="800" dirty="0"/>
          </a:p>
        </p:txBody>
      </p:sp>
      <p:sp>
        <p:nvSpPr>
          <p:cNvPr id="29" name="Text 22"/>
          <p:cNvSpPr txBox="1"/>
          <p:nvPr/>
        </p:nvSpPr>
        <p:spPr>
          <a:xfrm>
            <a:off x="11763756" y="5191049"/>
            <a:ext cx="4953305" cy="7818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6100" dirty="0">
                <a:solidFill>
                  <a:srgbClr val="F5F1E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20 </a:t>
            </a:r>
            <a:r>
              <a:rPr lang="en-US" sz="22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t/day</a:t>
            </a:r>
            <a:endParaRPr lang="en-US" sz="6100" dirty="0"/>
          </a:p>
        </p:txBody>
      </p:sp>
      <p:sp>
        <p:nvSpPr>
          <p:cNvPr id="30" name="Text 23"/>
          <p:cNvSpPr txBox="1"/>
          <p:nvPr/>
        </p:nvSpPr>
        <p:spPr>
          <a:xfrm>
            <a:off x="11763756" y="6096305"/>
            <a:ext cx="4953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× 365 days = </a:t>
            </a:r>
            <a:r>
              <a:rPr lang="en-US" sz="1000" b="1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~annual</a:t>
            </a:r>
            <a:endParaRPr lang="en-US" sz="1000" dirty="0"/>
          </a:p>
        </p:txBody>
      </p:sp>
      <p:sp>
        <p:nvSpPr>
          <p:cNvPr id="31" name="Text 24"/>
          <p:cNvSpPr txBox="1"/>
          <p:nvPr/>
        </p:nvSpPr>
        <p:spPr>
          <a:xfrm>
            <a:off x="11763756" y="6905549"/>
            <a:ext cx="49533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EQUIVALENT TO</a:t>
            </a:r>
            <a:endParaRPr lang="en-US" sz="800" dirty="0"/>
          </a:p>
        </p:txBody>
      </p:sp>
      <p:sp>
        <p:nvSpPr>
          <p:cNvPr id="32" name="Text 25"/>
          <p:cNvSpPr txBox="1"/>
          <p:nvPr/>
        </p:nvSpPr>
        <p:spPr>
          <a:xfrm>
            <a:off x="11763756" y="7286854"/>
            <a:ext cx="5814670" cy="7818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61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7,200 </a:t>
            </a:r>
            <a:r>
              <a:rPr lang="en-US" sz="22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t/year</a:t>
            </a:r>
            <a:endParaRPr lang="en-US" sz="6100" dirty="0"/>
          </a:p>
        </p:txBody>
      </p:sp>
      <p:sp>
        <p:nvSpPr>
          <p:cNvPr id="33" name="Text 26"/>
          <p:cNvSpPr txBox="1"/>
          <p:nvPr/>
        </p:nvSpPr>
        <p:spPr>
          <a:xfrm>
            <a:off x="11763756" y="8238744"/>
            <a:ext cx="49533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Enough to ensure the plant's break-even operating volume.</a:t>
            </a:r>
            <a:endParaRPr lang="en-US" sz="1000" dirty="0"/>
          </a:p>
        </p:txBody>
      </p:sp>
      <p:sp>
        <p:nvSpPr>
          <p:cNvPr id="34" name="Text 27"/>
          <p:cNvSpPr txBox="1"/>
          <p:nvPr/>
        </p:nvSpPr>
        <p:spPr>
          <a:xfrm>
            <a:off x="1333195" y="9001354"/>
            <a:ext cx="15621610" cy="1911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i="1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Source: Eco Tirana — project feasibility study.</a:t>
            </a:r>
            <a:endParaRPr lang="en-US" sz="900" dirty="0"/>
          </a:p>
        </p:txBody>
      </p:sp>
      <p:sp>
        <p:nvSpPr>
          <p:cNvPr id="35" name="Text 28"/>
          <p:cNvSpPr txBox="1"/>
          <p:nvPr/>
        </p:nvSpPr>
        <p:spPr>
          <a:xfrm>
            <a:off x="1333195" y="9477756"/>
            <a:ext cx="15621610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Towards a Close The Glass Loop. Action Plan for Albania. 17 June 2026</a:t>
            </a:r>
            <a:endParaRPr lang="en-US" sz="900" dirty="0"/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EBD05278-2373-EB73-7247-9AC37C2F6FD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5820" y="674702"/>
            <a:ext cx="1760519" cy="110700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8A759F5D-62CB-8579-FD4F-BE58C4EF12C0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31460" y="487029"/>
            <a:ext cx="1442354" cy="144235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E8986A2-E990-D063-4A44-2B94E6A22683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28935" y="704313"/>
            <a:ext cx="1760518" cy="105387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1E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3" name="Shape 1"/>
          <p:cNvSpPr/>
          <p:nvPr/>
        </p:nvSpPr>
        <p:spPr>
          <a:xfrm>
            <a:off x="1333195" y="4190695"/>
            <a:ext cx="4953305" cy="1619402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4" name="Shape 2"/>
          <p:cNvSpPr/>
          <p:nvPr/>
        </p:nvSpPr>
        <p:spPr>
          <a:xfrm>
            <a:off x="6667805" y="4190695"/>
            <a:ext cx="4953305" cy="1619402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5" name="Shape 3"/>
          <p:cNvSpPr/>
          <p:nvPr/>
        </p:nvSpPr>
        <p:spPr>
          <a:xfrm>
            <a:off x="12001500" y="4190695"/>
            <a:ext cx="4953305" cy="1619402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6" name="Shape 4"/>
          <p:cNvSpPr/>
          <p:nvPr/>
        </p:nvSpPr>
        <p:spPr>
          <a:xfrm>
            <a:off x="1333195" y="6476695"/>
            <a:ext cx="3619195" cy="1619402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7" name="Shape 5"/>
          <p:cNvSpPr/>
          <p:nvPr/>
        </p:nvSpPr>
        <p:spPr>
          <a:xfrm>
            <a:off x="5143500" y="6476695"/>
            <a:ext cx="3619195" cy="1619402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8" name="Shape 6"/>
          <p:cNvSpPr/>
          <p:nvPr/>
        </p:nvSpPr>
        <p:spPr>
          <a:xfrm>
            <a:off x="8953805" y="6476695"/>
            <a:ext cx="3619195" cy="1619402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9" name="Shape 7"/>
          <p:cNvSpPr/>
          <p:nvPr/>
        </p:nvSpPr>
        <p:spPr>
          <a:xfrm>
            <a:off x="12763195" y="6476695"/>
            <a:ext cx="4190695" cy="1619402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10" name="Shape 8"/>
          <p:cNvSpPr/>
          <p:nvPr/>
        </p:nvSpPr>
        <p:spPr>
          <a:xfrm>
            <a:off x="1333195" y="8287207"/>
            <a:ext cx="7810805" cy="857707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11" name="Shape 9"/>
          <p:cNvSpPr/>
          <p:nvPr/>
        </p:nvSpPr>
        <p:spPr>
          <a:xfrm>
            <a:off x="9334195" y="8287207"/>
            <a:ext cx="7619695" cy="857707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pic>
        <p:nvPicPr>
          <p:cNvPr id="12" name="Image 0" descr="gen-dedup-0c649b58634d4cc43ff1ed197b595ef7.png"/>
          <p:cNvPicPr>
            <a:picLocks noChangeAspect="1"/>
          </p:cNvPicPr>
          <p:nvPr/>
        </p:nvPicPr>
        <p:blipFill>
          <a:blip r:embed="rId3"/>
          <a:srcRect t="-400" b="-400"/>
          <a:stretch/>
        </p:blipFill>
        <p:spPr>
          <a:xfrm>
            <a:off x="1333195" y="857707"/>
            <a:ext cx="1143000" cy="19202"/>
          </a:xfrm>
          <a:prstGeom prst="rect">
            <a:avLst/>
          </a:prstGeom>
        </p:spPr>
      </p:pic>
      <p:pic>
        <p:nvPicPr>
          <p:cNvPr id="13" name="Image 1" descr="gen-dedup-3623f3afa15a37abca190956e4420158.png"/>
          <p:cNvPicPr>
            <a:picLocks noChangeAspect="1"/>
          </p:cNvPicPr>
          <p:nvPr/>
        </p:nvPicPr>
        <p:blipFill>
          <a:blip r:embed="rId4"/>
          <a:srcRect l="-2083" r="-2083"/>
          <a:stretch/>
        </p:blipFill>
        <p:spPr>
          <a:xfrm>
            <a:off x="1333195" y="9334195"/>
            <a:ext cx="15620695" cy="9144"/>
          </a:xfrm>
          <a:prstGeom prst="rect">
            <a:avLst/>
          </a:prstGeom>
        </p:spPr>
      </p:pic>
      <p:sp>
        <p:nvSpPr>
          <p:cNvPr id="14" name="Text 10"/>
          <p:cNvSpPr txBox="1"/>
          <p:nvPr/>
        </p:nvSpPr>
        <p:spPr>
          <a:xfrm>
            <a:off x="1333195" y="1000354"/>
            <a:ext cx="6667805" cy="1627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294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07 · GATE FEE MECHANISM — SHPZP</a:t>
            </a:r>
            <a:endParaRPr lang="en-US" sz="1000" dirty="0"/>
          </a:p>
        </p:txBody>
      </p:sp>
      <p:sp>
        <p:nvSpPr>
          <p:cNvPr id="27" name="Text 20"/>
          <p:cNvSpPr txBox="1"/>
          <p:nvPr/>
        </p:nvSpPr>
        <p:spPr>
          <a:xfrm>
            <a:off x="16192195" y="1028700"/>
            <a:ext cx="762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buNone/>
            </a:pPr>
            <a:r>
              <a:rPr lang="en-US" sz="800" kern="0" spc="182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08 / 11</a:t>
            </a:r>
            <a:endParaRPr lang="en-US" sz="800" dirty="0"/>
          </a:p>
        </p:txBody>
      </p:sp>
      <p:sp>
        <p:nvSpPr>
          <p:cNvPr id="28" name="Text 21"/>
          <p:cNvSpPr txBox="1"/>
          <p:nvPr/>
        </p:nvSpPr>
        <p:spPr>
          <a:xfrm>
            <a:off x="1333195" y="2095805"/>
            <a:ext cx="17907610" cy="7818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500" kern="0" spc="-58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Gate Fee at import </a:t>
            </a:r>
            <a:r>
              <a:rPr lang="en-US" sz="4500" i="1" kern="0" spc="-58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the mechanism at full scale.</a:t>
            </a:r>
            <a:endParaRPr lang="en-US" sz="4500" dirty="0"/>
          </a:p>
        </p:txBody>
      </p:sp>
      <p:sp>
        <p:nvSpPr>
          <p:cNvPr id="29" name="Text 22"/>
          <p:cNvSpPr txBox="1"/>
          <p:nvPr/>
        </p:nvSpPr>
        <p:spPr>
          <a:xfrm>
            <a:off x="1333195" y="3191256"/>
            <a:ext cx="156216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How the </a:t>
            </a:r>
            <a:r>
              <a:rPr lang="en-US" sz="15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import fee</a:t>
            </a: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wholly funds the plant and releases public resources.</a:t>
            </a:r>
            <a:endParaRPr lang="en-US" sz="1500" dirty="0"/>
          </a:p>
        </p:txBody>
      </p:sp>
      <p:sp>
        <p:nvSpPr>
          <p:cNvPr id="30" name="Text 23"/>
          <p:cNvSpPr txBox="1"/>
          <p:nvPr/>
        </p:nvSpPr>
        <p:spPr>
          <a:xfrm>
            <a:off x="1333195" y="3762756"/>
            <a:ext cx="571500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ANNUAL FLOW — CALCULATION BASIS</a:t>
            </a:r>
            <a:endParaRPr lang="en-US" sz="800" dirty="0"/>
          </a:p>
        </p:txBody>
      </p:sp>
      <p:sp>
        <p:nvSpPr>
          <p:cNvPr id="31" name="Text 24"/>
          <p:cNvSpPr txBox="1"/>
          <p:nvPr/>
        </p:nvSpPr>
        <p:spPr>
          <a:xfrm>
            <a:off x="1666951" y="4381805"/>
            <a:ext cx="4381805" cy="1143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10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EMPTY-PACKAGING TARIFF</a:t>
            </a:r>
            <a:endParaRPr lang="en-US" sz="800" dirty="0"/>
          </a:p>
        </p:txBody>
      </p:sp>
      <p:sp>
        <p:nvSpPr>
          <p:cNvPr id="32" name="Text 25"/>
          <p:cNvSpPr txBox="1"/>
          <p:nvPr/>
        </p:nvSpPr>
        <p:spPr>
          <a:xfrm>
            <a:off x="1666951" y="4714646"/>
            <a:ext cx="4381805" cy="5907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6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5.000 </a:t>
            </a:r>
            <a:r>
              <a:rPr lang="en-US" sz="18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ALL/t</a:t>
            </a:r>
            <a:endParaRPr lang="en-US" sz="4600" dirty="0"/>
          </a:p>
        </p:txBody>
      </p:sp>
      <p:sp>
        <p:nvSpPr>
          <p:cNvPr id="33" name="Text 26"/>
          <p:cNvSpPr txBox="1"/>
          <p:nvPr/>
        </p:nvSpPr>
        <p:spPr>
          <a:xfrm>
            <a:off x="1666951" y="5429707"/>
            <a:ext cx="43818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Levied by SHPZP at import.</a:t>
            </a:r>
            <a:endParaRPr lang="en-US" sz="1000" dirty="0"/>
          </a:p>
        </p:txBody>
      </p:sp>
      <p:sp>
        <p:nvSpPr>
          <p:cNvPr id="34" name="Text 27"/>
          <p:cNvSpPr txBox="1"/>
          <p:nvPr/>
        </p:nvSpPr>
        <p:spPr>
          <a:xfrm>
            <a:off x="7000646" y="4381805"/>
            <a:ext cx="4381805" cy="1143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10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ANNUAL VOLUME</a:t>
            </a:r>
            <a:endParaRPr lang="en-US" sz="800" dirty="0"/>
          </a:p>
        </p:txBody>
      </p:sp>
      <p:sp>
        <p:nvSpPr>
          <p:cNvPr id="35" name="Text 28"/>
          <p:cNvSpPr txBox="1"/>
          <p:nvPr/>
        </p:nvSpPr>
        <p:spPr>
          <a:xfrm>
            <a:off x="7000646" y="4714646"/>
            <a:ext cx="4381805" cy="5907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6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58.000 </a:t>
            </a:r>
            <a:r>
              <a:rPr lang="en-US" sz="18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t/yr</a:t>
            </a:r>
            <a:endParaRPr lang="en-US" sz="4600" dirty="0"/>
          </a:p>
        </p:txBody>
      </p:sp>
      <p:sp>
        <p:nvSpPr>
          <p:cNvPr id="36" name="Text 29"/>
          <p:cNvSpPr txBox="1"/>
          <p:nvPr/>
        </p:nvSpPr>
        <p:spPr>
          <a:xfrm>
            <a:off x="7000646" y="5429707"/>
            <a:ext cx="43818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Glass packaging imported.</a:t>
            </a:r>
            <a:endParaRPr lang="en-US" sz="1000" dirty="0"/>
          </a:p>
        </p:txBody>
      </p:sp>
      <p:sp>
        <p:nvSpPr>
          <p:cNvPr id="37" name="Text 30"/>
          <p:cNvSpPr txBox="1"/>
          <p:nvPr/>
        </p:nvSpPr>
        <p:spPr>
          <a:xfrm>
            <a:off x="12335256" y="4381805"/>
            <a:ext cx="4381805" cy="1143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10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ANNUAL SHPZP REVENUE</a:t>
            </a:r>
            <a:endParaRPr lang="en-US" sz="800" dirty="0"/>
          </a:p>
        </p:txBody>
      </p:sp>
      <p:sp>
        <p:nvSpPr>
          <p:cNvPr id="38" name="Text 31"/>
          <p:cNvSpPr txBox="1"/>
          <p:nvPr/>
        </p:nvSpPr>
        <p:spPr>
          <a:xfrm>
            <a:off x="12335256" y="4714646"/>
            <a:ext cx="4381805" cy="5907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600" dirty="0">
                <a:solidFill>
                  <a:srgbClr val="F5F1E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197 </a:t>
            </a:r>
            <a:r>
              <a:rPr lang="en-US" sz="18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 ALL</a:t>
            </a:r>
            <a:endParaRPr lang="en-US" sz="4600" dirty="0"/>
          </a:p>
        </p:txBody>
      </p:sp>
      <p:sp>
        <p:nvSpPr>
          <p:cNvPr id="39" name="Text 32"/>
          <p:cNvSpPr txBox="1"/>
          <p:nvPr/>
        </p:nvSpPr>
        <p:spPr>
          <a:xfrm>
            <a:off x="12335256" y="5429707"/>
            <a:ext cx="43818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Gross collection at import.</a:t>
            </a:r>
            <a:endParaRPr lang="en-US" sz="1000" dirty="0"/>
          </a:p>
        </p:txBody>
      </p:sp>
      <p:sp>
        <p:nvSpPr>
          <p:cNvPr id="40" name="Text 33"/>
          <p:cNvSpPr txBox="1"/>
          <p:nvPr/>
        </p:nvSpPr>
        <p:spPr>
          <a:xfrm>
            <a:off x="1333195" y="6096305"/>
            <a:ext cx="7620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10-YEAR HORIZON — FUND ALLOCATION</a:t>
            </a:r>
            <a:endParaRPr lang="en-US" sz="800" dirty="0"/>
          </a:p>
        </p:txBody>
      </p:sp>
      <p:sp>
        <p:nvSpPr>
          <p:cNvPr id="41" name="Text 34"/>
          <p:cNvSpPr txBox="1"/>
          <p:nvPr/>
        </p:nvSpPr>
        <p:spPr>
          <a:xfrm>
            <a:off x="1619402" y="6667805"/>
            <a:ext cx="3238805" cy="1143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10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TOTAL NET REVENUE TO SHPZP</a:t>
            </a:r>
            <a:endParaRPr lang="en-US" sz="800" dirty="0"/>
          </a:p>
        </p:txBody>
      </p:sp>
      <p:sp>
        <p:nvSpPr>
          <p:cNvPr id="42" name="Text 35"/>
          <p:cNvSpPr txBox="1"/>
          <p:nvPr/>
        </p:nvSpPr>
        <p:spPr>
          <a:xfrm>
            <a:off x="1619402" y="6953098"/>
            <a:ext cx="3460090" cy="4956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39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2.167 </a:t>
            </a:r>
            <a:r>
              <a:rPr lang="en-US" sz="16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 ALL</a:t>
            </a:r>
            <a:endParaRPr lang="en-US" sz="3900" dirty="0"/>
          </a:p>
        </p:txBody>
      </p:sp>
      <p:sp>
        <p:nvSpPr>
          <p:cNvPr id="43" name="Text 36"/>
          <p:cNvSpPr txBox="1"/>
          <p:nvPr/>
        </p:nvSpPr>
        <p:spPr>
          <a:xfrm>
            <a:off x="1619402" y="7619695"/>
            <a:ext cx="3838651" cy="1911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~17.30 M€ over 10 years of imports (197 M ALL × 11.0).</a:t>
            </a:r>
            <a:endParaRPr lang="en-US" sz="900" dirty="0"/>
          </a:p>
        </p:txBody>
      </p:sp>
      <p:sp>
        <p:nvSpPr>
          <p:cNvPr id="44" name="Text 37"/>
          <p:cNvSpPr txBox="1"/>
          <p:nvPr/>
        </p:nvSpPr>
        <p:spPr>
          <a:xfrm>
            <a:off x="5429707" y="6667805"/>
            <a:ext cx="3238805" cy="1143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10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REDISTRIBUTED TO THE PLANT</a:t>
            </a:r>
            <a:endParaRPr lang="en-US" sz="800" dirty="0"/>
          </a:p>
        </p:txBody>
      </p:sp>
      <p:sp>
        <p:nvSpPr>
          <p:cNvPr id="45" name="Text 38"/>
          <p:cNvSpPr txBox="1"/>
          <p:nvPr/>
        </p:nvSpPr>
        <p:spPr>
          <a:xfrm>
            <a:off x="5429707" y="6953098"/>
            <a:ext cx="4054450" cy="4956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r>
              <a:rPr lang="en-US" sz="39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→ 6,499 </a:t>
            </a:r>
            <a:r>
              <a:rPr lang="en-US" sz="16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 €</a:t>
            </a:r>
            <a:endParaRPr lang="en-US" sz="3900" dirty="0"/>
          </a:p>
        </p:txBody>
      </p:sp>
      <p:sp>
        <p:nvSpPr>
          <p:cNvPr id="46" name="Text 39"/>
          <p:cNvSpPr txBox="1"/>
          <p:nvPr/>
        </p:nvSpPr>
        <p:spPr>
          <a:xfrm>
            <a:off x="5429707" y="7619695"/>
            <a:ext cx="3238805" cy="1911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CAPEX + operating gate fee (~54 M€).</a:t>
            </a:r>
            <a:endParaRPr lang="en-US" sz="900" dirty="0"/>
          </a:p>
        </p:txBody>
      </p:sp>
      <p:sp>
        <p:nvSpPr>
          <p:cNvPr id="47" name="Text 40"/>
          <p:cNvSpPr txBox="1"/>
          <p:nvPr/>
        </p:nvSpPr>
        <p:spPr>
          <a:xfrm>
            <a:off x="9239098" y="6667805"/>
            <a:ext cx="3238805" cy="1143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10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SHPZP DONATION · YEAR 0</a:t>
            </a:r>
            <a:endParaRPr lang="en-US" sz="800" dirty="0"/>
          </a:p>
        </p:txBody>
      </p:sp>
      <p:sp>
        <p:nvSpPr>
          <p:cNvPr id="48" name="Text 41"/>
          <p:cNvSpPr txBox="1"/>
          <p:nvPr/>
        </p:nvSpPr>
        <p:spPr>
          <a:xfrm>
            <a:off x="9239098" y="6953098"/>
            <a:ext cx="3238805" cy="4956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39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6.0 </a:t>
            </a:r>
            <a:r>
              <a:rPr lang="en-US" sz="16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M€</a:t>
            </a:r>
            <a:endParaRPr lang="en-US" sz="3900" dirty="0"/>
          </a:p>
        </p:txBody>
      </p:sp>
      <p:sp>
        <p:nvSpPr>
          <p:cNvPr id="49" name="Text 42"/>
          <p:cNvSpPr txBox="1"/>
          <p:nvPr/>
        </p:nvSpPr>
        <p:spPr>
          <a:xfrm>
            <a:off x="9239098" y="7619695"/>
            <a:ext cx="3238805" cy="1911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Full coverage of the investment.</a:t>
            </a:r>
            <a:endParaRPr lang="en-US" sz="900" dirty="0"/>
          </a:p>
        </p:txBody>
      </p:sp>
      <p:sp>
        <p:nvSpPr>
          <p:cNvPr id="50" name="Text 43"/>
          <p:cNvSpPr txBox="1"/>
          <p:nvPr/>
        </p:nvSpPr>
        <p:spPr>
          <a:xfrm>
            <a:off x="13049402" y="6667805"/>
            <a:ext cx="3810305" cy="1143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10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OPERATING GATE FEE · 10 YEARS</a:t>
            </a:r>
            <a:endParaRPr lang="en-US" sz="800" dirty="0"/>
          </a:p>
        </p:txBody>
      </p:sp>
      <p:sp>
        <p:nvSpPr>
          <p:cNvPr id="51" name="Text 44"/>
          <p:cNvSpPr txBox="1"/>
          <p:nvPr/>
        </p:nvSpPr>
        <p:spPr>
          <a:xfrm>
            <a:off x="13049402" y="6953098"/>
            <a:ext cx="3810305" cy="4956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r>
              <a:rPr lang="en-US" sz="39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499 </a:t>
            </a:r>
            <a:r>
              <a:rPr lang="en-US" sz="16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 €</a:t>
            </a:r>
            <a:endParaRPr lang="en-US" sz="3900" dirty="0"/>
          </a:p>
        </p:txBody>
      </p:sp>
      <p:sp>
        <p:nvSpPr>
          <p:cNvPr id="52" name="Text 45"/>
          <p:cNvSpPr txBox="1"/>
          <p:nvPr/>
        </p:nvSpPr>
        <p:spPr>
          <a:xfrm>
            <a:off x="13049402" y="7619695"/>
            <a:ext cx="3810305" cy="1911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Falling year by year (~499 M ALL cumulative).</a:t>
            </a:r>
            <a:endParaRPr lang="en-US" sz="900" dirty="0"/>
          </a:p>
        </p:txBody>
      </p:sp>
      <p:sp>
        <p:nvSpPr>
          <p:cNvPr id="53" name="Text 46"/>
          <p:cNvSpPr txBox="1"/>
          <p:nvPr/>
        </p:nvSpPr>
        <p:spPr>
          <a:xfrm>
            <a:off x="1619402" y="8429854"/>
            <a:ext cx="72393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NET BALANCE RETAINED BY SHPZP · 10 YEARS</a:t>
            </a:r>
            <a:endParaRPr lang="en-US" sz="800" dirty="0"/>
          </a:p>
        </p:txBody>
      </p:sp>
      <p:sp>
        <p:nvSpPr>
          <p:cNvPr id="54" name="Text 47"/>
          <p:cNvSpPr txBox="1"/>
          <p:nvPr/>
        </p:nvSpPr>
        <p:spPr>
          <a:xfrm>
            <a:off x="1619402" y="8686800"/>
            <a:ext cx="9525305" cy="3813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3000" dirty="0">
                <a:solidFill>
                  <a:srgbClr val="F5F1E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~1.550 </a:t>
            </a:r>
            <a:r>
              <a:rPr lang="en-US" sz="13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 ALL </a:t>
            </a:r>
            <a:r>
              <a:rPr lang="en-US" sz="10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FOR OTHER VALUE CHAINS AND ENVIRONMENTAL PRIORITIES</a:t>
            </a:r>
            <a:endParaRPr lang="en-US" sz="3000" dirty="0"/>
          </a:p>
        </p:txBody>
      </p:sp>
      <p:sp>
        <p:nvSpPr>
          <p:cNvPr id="55" name="Text 48"/>
          <p:cNvSpPr txBox="1"/>
          <p:nvPr/>
        </p:nvSpPr>
        <p:spPr>
          <a:xfrm>
            <a:off x="9620402" y="8429854"/>
            <a:ext cx="72393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BENEFIT FOR MUNICIPALITIES · DISPOSAL AVOIDED</a:t>
            </a:r>
            <a:endParaRPr lang="en-US" sz="800" dirty="0"/>
          </a:p>
        </p:txBody>
      </p:sp>
      <p:sp>
        <p:nvSpPr>
          <p:cNvPr id="56" name="Text 49"/>
          <p:cNvSpPr txBox="1"/>
          <p:nvPr/>
        </p:nvSpPr>
        <p:spPr>
          <a:xfrm>
            <a:off x="9620402" y="8686800"/>
            <a:ext cx="9525305" cy="381305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30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30 </a:t>
            </a:r>
            <a:r>
              <a:rPr lang="en-US" sz="13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€/t </a:t>
            </a: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UNIT GATE FEE FALLS TO ZERO AT FULL OPERATION VS CULLET SALE</a:t>
            </a:r>
            <a:endParaRPr lang="en-US" sz="3000" dirty="0"/>
          </a:p>
        </p:txBody>
      </p:sp>
      <p:sp>
        <p:nvSpPr>
          <p:cNvPr id="57" name="Text 50"/>
          <p:cNvSpPr txBox="1"/>
          <p:nvPr/>
        </p:nvSpPr>
        <p:spPr>
          <a:xfrm>
            <a:off x="1333195" y="9477756"/>
            <a:ext cx="15621610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Towards a Close The Glass Loop. Action Plan for Albania. 17 June 2026</a:t>
            </a:r>
            <a:endParaRPr lang="en-US" sz="900" dirty="0"/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66E0A52F-880F-E558-530C-41FCFED9DDA6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5820" y="674702"/>
            <a:ext cx="1760519" cy="1107005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9313D7C5-3295-EF5B-AC27-730C99472C72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31460" y="487029"/>
            <a:ext cx="1442354" cy="144235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00E57B97-54A2-0C52-FBD7-1AC367CC4495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28935" y="704313"/>
            <a:ext cx="1760518" cy="105387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5F1E8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3" name="Shape 1"/>
          <p:cNvSpPr/>
          <p:nvPr/>
        </p:nvSpPr>
        <p:spPr>
          <a:xfrm>
            <a:off x="1333195" y="4095598"/>
            <a:ext cx="4953305" cy="266730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4" name="Shape 2"/>
          <p:cNvSpPr/>
          <p:nvPr/>
        </p:nvSpPr>
        <p:spPr>
          <a:xfrm>
            <a:off x="6667805" y="4095598"/>
            <a:ext cx="10287000" cy="266730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5" name="Shape 3"/>
          <p:cNvSpPr/>
          <p:nvPr/>
        </p:nvSpPr>
        <p:spPr>
          <a:xfrm>
            <a:off x="1333195" y="7048195"/>
            <a:ext cx="4953305" cy="209580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6" name="Shape 4"/>
          <p:cNvSpPr/>
          <p:nvPr/>
        </p:nvSpPr>
        <p:spPr>
          <a:xfrm>
            <a:off x="6667805" y="7048195"/>
            <a:ext cx="4953305" cy="2095805"/>
          </a:xfrm>
          <a:prstGeom prst="rect">
            <a:avLst/>
          </a:prstGeom>
          <a:solidFill>
            <a:srgbClr val="FFFFFF"/>
          </a:solidFill>
          <a:ln w="12700">
            <a:solidFill>
              <a:srgbClr val="D7CFB9"/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7" name="Shape 5"/>
          <p:cNvSpPr/>
          <p:nvPr/>
        </p:nvSpPr>
        <p:spPr>
          <a:xfrm>
            <a:off x="12001500" y="7048195"/>
            <a:ext cx="4953305" cy="2095805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pic>
        <p:nvPicPr>
          <p:cNvPr id="8" name="Image 0" descr="gen-dedup-0c649b58634d4cc43ff1ed197b595ef7.png"/>
          <p:cNvPicPr>
            <a:picLocks noChangeAspect="1"/>
          </p:cNvPicPr>
          <p:nvPr/>
        </p:nvPicPr>
        <p:blipFill>
          <a:blip r:embed="rId3"/>
          <a:srcRect t="-400" b="-400"/>
          <a:stretch/>
        </p:blipFill>
        <p:spPr>
          <a:xfrm>
            <a:off x="1333195" y="857707"/>
            <a:ext cx="1143000" cy="19202"/>
          </a:xfrm>
          <a:prstGeom prst="rect">
            <a:avLst/>
          </a:prstGeom>
        </p:spPr>
      </p:pic>
      <p:pic>
        <p:nvPicPr>
          <p:cNvPr id="9" name="Image 1" descr="gen-dedup-3623f3afa15a37abca190956e4420158.png"/>
          <p:cNvPicPr>
            <a:picLocks noChangeAspect="1"/>
          </p:cNvPicPr>
          <p:nvPr/>
        </p:nvPicPr>
        <p:blipFill>
          <a:blip r:embed="rId4"/>
          <a:srcRect l="-2083" r="-2083"/>
          <a:stretch/>
        </p:blipFill>
        <p:spPr>
          <a:xfrm>
            <a:off x="1333195" y="9334195"/>
            <a:ext cx="15620695" cy="9144"/>
          </a:xfrm>
          <a:prstGeom prst="rect">
            <a:avLst/>
          </a:prstGeom>
        </p:spPr>
      </p:pic>
      <p:sp>
        <p:nvSpPr>
          <p:cNvPr id="10" name="Text 6"/>
          <p:cNvSpPr txBox="1"/>
          <p:nvPr/>
        </p:nvSpPr>
        <p:spPr>
          <a:xfrm>
            <a:off x="1333195" y="1000354"/>
            <a:ext cx="6667805" cy="162763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b="1" kern="0" spc="294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07a · IMPACT AND VALUE CREATION</a:t>
            </a:r>
            <a:endParaRPr lang="en-US" sz="1000" dirty="0"/>
          </a:p>
        </p:txBody>
      </p:sp>
      <p:sp>
        <p:nvSpPr>
          <p:cNvPr id="23" name="Text 16"/>
          <p:cNvSpPr txBox="1"/>
          <p:nvPr/>
        </p:nvSpPr>
        <p:spPr>
          <a:xfrm>
            <a:off x="16192195" y="1028700"/>
            <a:ext cx="7626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r">
              <a:buNone/>
            </a:pPr>
            <a:r>
              <a:rPr lang="en-US" sz="800" kern="0" spc="182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09 / 11</a:t>
            </a:r>
            <a:endParaRPr lang="en-US" sz="800" dirty="0"/>
          </a:p>
        </p:txBody>
      </p:sp>
      <p:sp>
        <p:nvSpPr>
          <p:cNvPr id="24" name="Text 17"/>
          <p:cNvSpPr txBox="1"/>
          <p:nvPr/>
        </p:nvSpPr>
        <p:spPr>
          <a:xfrm>
            <a:off x="1333195" y="2095805"/>
            <a:ext cx="17907610" cy="78181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4500" kern="0" spc="-58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Total value </a:t>
            </a:r>
            <a:r>
              <a:rPr lang="en-US" sz="4500" i="1" kern="0" spc="-58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generated over the 10-year horizon.</a:t>
            </a:r>
            <a:endParaRPr lang="en-US" sz="4500" dirty="0"/>
          </a:p>
        </p:txBody>
      </p:sp>
      <p:sp>
        <p:nvSpPr>
          <p:cNvPr id="25" name="Text 18"/>
          <p:cNvSpPr txBox="1"/>
          <p:nvPr/>
        </p:nvSpPr>
        <p:spPr>
          <a:xfrm>
            <a:off x="1333195" y="3191256"/>
            <a:ext cx="15621610" cy="286207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Cullet sold, avoided public costs avoided and the financial leverage of the import tariff create </a:t>
            </a:r>
            <a:r>
              <a:rPr lang="en-US" sz="15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multiplier effect </a:t>
            </a: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over a ten-year </a:t>
            </a:r>
            <a:r>
              <a:rPr lang="en-US" sz="1500" dirty="0" err="1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periode</a:t>
            </a:r>
            <a:r>
              <a:rPr lang="en-US" sz="15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500" dirty="0"/>
          </a:p>
        </p:txBody>
      </p:sp>
      <p:sp>
        <p:nvSpPr>
          <p:cNvPr id="26" name="Text 19"/>
          <p:cNvSpPr txBox="1"/>
          <p:nvPr/>
        </p:nvSpPr>
        <p:spPr>
          <a:xfrm>
            <a:off x="1666951" y="4334256"/>
            <a:ext cx="43818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GLASS PROCESSED · 10 YEARS</a:t>
            </a:r>
            <a:endParaRPr lang="en-US" sz="800" dirty="0"/>
          </a:p>
        </p:txBody>
      </p:sp>
      <p:sp>
        <p:nvSpPr>
          <p:cNvPr id="27" name="Text 20"/>
          <p:cNvSpPr txBox="1"/>
          <p:nvPr/>
        </p:nvSpPr>
        <p:spPr>
          <a:xfrm>
            <a:off x="1666951" y="4858207"/>
            <a:ext cx="4381805" cy="8001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63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171,600</a:t>
            </a:r>
            <a:endParaRPr lang="en-US" sz="6300" dirty="0"/>
          </a:p>
        </p:txBody>
      </p:sp>
      <p:sp>
        <p:nvSpPr>
          <p:cNvPr id="28" name="Text 21"/>
          <p:cNvSpPr txBox="1"/>
          <p:nvPr/>
        </p:nvSpPr>
        <p:spPr>
          <a:xfrm>
            <a:off x="1666951" y="5810098"/>
            <a:ext cx="4381805" cy="2478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tonnes</a:t>
            </a:r>
            <a:endParaRPr lang="en-US" sz="1600" dirty="0"/>
          </a:p>
        </p:txBody>
      </p:sp>
      <p:sp>
        <p:nvSpPr>
          <p:cNvPr id="29" name="Text 22"/>
          <p:cNvSpPr txBox="1"/>
          <p:nvPr/>
        </p:nvSpPr>
        <p:spPr>
          <a:xfrm>
            <a:off x="1666951" y="6238951"/>
            <a:ext cx="4381805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Material diverted  from landfill and returned to the industrial cycle as recycled glass.</a:t>
            </a:r>
            <a:endParaRPr lang="en-US" sz="1000" dirty="0"/>
          </a:p>
        </p:txBody>
      </p:sp>
      <p:sp>
        <p:nvSpPr>
          <p:cNvPr id="30" name="Text 23"/>
          <p:cNvSpPr txBox="1"/>
          <p:nvPr/>
        </p:nvSpPr>
        <p:spPr>
          <a:xfrm>
            <a:off x="7000646" y="4334256"/>
            <a:ext cx="571500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TOTAL ECONOMIC VALUE · 10 YEARS</a:t>
            </a:r>
            <a:endParaRPr lang="en-US" sz="800" dirty="0"/>
          </a:p>
        </p:txBody>
      </p:sp>
      <p:sp>
        <p:nvSpPr>
          <p:cNvPr id="31" name="Text 24"/>
          <p:cNvSpPr txBox="1"/>
          <p:nvPr/>
        </p:nvSpPr>
        <p:spPr>
          <a:xfrm>
            <a:off x="7000646" y="4858207"/>
            <a:ext cx="5715000" cy="80010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63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16.89 </a:t>
            </a:r>
            <a:r>
              <a:rPr lang="en-US" sz="24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M€</a:t>
            </a:r>
            <a:endParaRPr lang="en-US" sz="6300" dirty="0"/>
          </a:p>
        </p:txBody>
      </p:sp>
      <p:sp>
        <p:nvSpPr>
          <p:cNvPr id="32" name="Text 25"/>
          <p:cNvSpPr txBox="1"/>
          <p:nvPr/>
        </p:nvSpPr>
        <p:spPr>
          <a:xfrm>
            <a:off x="7000646" y="5905195"/>
            <a:ext cx="5715000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16.89 M€</a:t>
            </a: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= sum of cullet sale value + avoided public costs.</a:t>
            </a:r>
            <a:endParaRPr lang="en-US" sz="1000" dirty="0"/>
          </a:p>
        </p:txBody>
      </p:sp>
      <p:sp>
        <p:nvSpPr>
          <p:cNvPr id="33" name="Text 26"/>
          <p:cNvSpPr txBox="1"/>
          <p:nvPr/>
        </p:nvSpPr>
        <p:spPr>
          <a:xfrm>
            <a:off x="7000646" y="6286500"/>
            <a:ext cx="5715000" cy="4005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11.75 M€ from industrially-generated cullet sold to European glassworks, plus 5.15 M€ in avoided disposal costs to municipalities at landfill.</a:t>
            </a:r>
            <a:endParaRPr lang="en-US" sz="1000" dirty="0"/>
          </a:p>
        </p:txBody>
      </p:sp>
      <p:sp>
        <p:nvSpPr>
          <p:cNvPr id="34" name="Text 27"/>
          <p:cNvSpPr txBox="1"/>
          <p:nvPr/>
        </p:nvSpPr>
        <p:spPr>
          <a:xfrm>
            <a:off x="13144500" y="4334256"/>
            <a:ext cx="3620110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COMPOSITION</a:t>
            </a:r>
            <a:endParaRPr lang="en-US" sz="800" dirty="0"/>
          </a:p>
        </p:txBody>
      </p:sp>
      <p:pic>
        <p:nvPicPr>
          <p:cNvPr id="35" name="Image 5" descr="gen-dedup-d5a4c7d541d865ce70965c61d756bbf5.png"/>
          <p:cNvPicPr>
            <a:picLocks noChangeAspect="1"/>
          </p:cNvPicPr>
          <p:nvPr/>
        </p:nvPicPr>
        <p:blipFill>
          <a:blip r:embed="rId5"/>
          <a:srcRect t="-84" b="-84"/>
          <a:stretch/>
        </p:blipFill>
        <p:spPr>
          <a:xfrm>
            <a:off x="13144500" y="4714646"/>
            <a:ext cx="3619195" cy="286207"/>
          </a:xfrm>
          <a:prstGeom prst="rect">
            <a:avLst/>
          </a:prstGeom>
        </p:spPr>
      </p:pic>
      <p:sp>
        <p:nvSpPr>
          <p:cNvPr id="36" name="Text 28"/>
          <p:cNvSpPr txBox="1"/>
          <p:nvPr/>
        </p:nvSpPr>
        <p:spPr>
          <a:xfrm>
            <a:off x="13334695" y="5191049"/>
            <a:ext cx="3429914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Cullet sale </a:t>
            </a:r>
            <a:r>
              <a:rPr lang="en-US" sz="10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11.75 M€</a:t>
            </a:r>
            <a:endParaRPr lang="en-US" sz="1000" dirty="0"/>
          </a:p>
        </p:txBody>
      </p:sp>
      <p:sp>
        <p:nvSpPr>
          <p:cNvPr id="37" name="Shape 29"/>
          <p:cNvSpPr/>
          <p:nvPr/>
        </p:nvSpPr>
        <p:spPr>
          <a:xfrm>
            <a:off x="13144500" y="5259629"/>
            <a:ext cx="95098" cy="95098"/>
          </a:xfrm>
          <a:prstGeom prst="rect">
            <a:avLst/>
          </a:prstGeom>
          <a:solidFill>
            <a:srgbClr val="0F3D2E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38" name="Text 30"/>
          <p:cNvSpPr txBox="1"/>
          <p:nvPr/>
        </p:nvSpPr>
        <p:spPr>
          <a:xfrm>
            <a:off x="13334695" y="5524805"/>
            <a:ext cx="3429914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Avoided disposal </a:t>
            </a:r>
            <a:r>
              <a:rPr lang="en-US" sz="10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5.15 M€</a:t>
            </a:r>
            <a:endParaRPr lang="en-US" sz="1000" dirty="0"/>
          </a:p>
        </p:txBody>
      </p:sp>
      <p:sp>
        <p:nvSpPr>
          <p:cNvPr id="39" name="Shape 31"/>
          <p:cNvSpPr/>
          <p:nvPr/>
        </p:nvSpPr>
        <p:spPr>
          <a:xfrm>
            <a:off x="13144500" y="5592470"/>
            <a:ext cx="95098" cy="95098"/>
          </a:xfrm>
          <a:prstGeom prst="rect">
            <a:avLst/>
          </a:prstGeom>
          <a:solidFill>
            <a:srgbClr val="C8A04A"/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  <p:txBody>
          <a:bodyPr/>
          <a:lstStyle/>
          <a:p>
            <a:endParaRPr lang="it-AL"/>
          </a:p>
        </p:txBody>
      </p:sp>
      <p:sp>
        <p:nvSpPr>
          <p:cNvPr id="40" name="Text 32"/>
          <p:cNvSpPr txBox="1"/>
          <p:nvPr/>
        </p:nvSpPr>
        <p:spPr>
          <a:xfrm>
            <a:off x="1666951" y="7286854"/>
            <a:ext cx="43818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LEVERAGE ON CAPEX</a:t>
            </a:r>
            <a:endParaRPr lang="en-US" sz="800" dirty="0"/>
          </a:p>
        </p:txBody>
      </p:sp>
      <p:sp>
        <p:nvSpPr>
          <p:cNvPr id="41" name="Text 33"/>
          <p:cNvSpPr txBox="1"/>
          <p:nvPr/>
        </p:nvSpPr>
        <p:spPr>
          <a:xfrm>
            <a:off x="1666951" y="7763256"/>
            <a:ext cx="4381805" cy="6483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51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2.1</a:t>
            </a:r>
            <a:r>
              <a:rPr lang="en-US" sz="21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×</a:t>
            </a:r>
            <a:endParaRPr lang="en-US" sz="5100" dirty="0"/>
          </a:p>
        </p:txBody>
      </p:sp>
      <p:sp>
        <p:nvSpPr>
          <p:cNvPr id="42" name="Text 34"/>
          <p:cNvSpPr txBox="1"/>
          <p:nvPr/>
        </p:nvSpPr>
        <p:spPr>
          <a:xfrm>
            <a:off x="1666951" y="8620049"/>
            <a:ext cx="50676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import tariff fully funds the project — CAPEX returned </a:t>
            </a:r>
            <a:r>
              <a:rPr lang="en-US" sz="10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2.1× over</a:t>
            </a: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.</a:t>
            </a:r>
            <a:endParaRPr lang="en-US" sz="1000" dirty="0"/>
          </a:p>
        </p:txBody>
      </p:sp>
      <p:sp>
        <p:nvSpPr>
          <p:cNvPr id="43" name="Text 35"/>
          <p:cNvSpPr txBox="1"/>
          <p:nvPr/>
        </p:nvSpPr>
        <p:spPr>
          <a:xfrm>
            <a:off x="7000646" y="7286854"/>
            <a:ext cx="43818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COSTS AVOIDED · MUNICIPALITIES</a:t>
            </a:r>
            <a:endParaRPr lang="en-US" sz="800" dirty="0"/>
          </a:p>
        </p:txBody>
      </p:sp>
      <p:sp>
        <p:nvSpPr>
          <p:cNvPr id="44" name="Text 36"/>
          <p:cNvSpPr txBox="1"/>
          <p:nvPr/>
        </p:nvSpPr>
        <p:spPr>
          <a:xfrm>
            <a:off x="7000646" y="7763256"/>
            <a:ext cx="4381805" cy="6483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5100" dirty="0">
                <a:solidFill>
                  <a:srgbClr val="0F3D2E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5.15 </a:t>
            </a:r>
            <a:r>
              <a:rPr lang="en-US" sz="21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M€</a:t>
            </a:r>
            <a:endParaRPr lang="en-US" sz="5100" dirty="0"/>
          </a:p>
        </p:txBody>
      </p:sp>
      <p:sp>
        <p:nvSpPr>
          <p:cNvPr id="45" name="Text 37"/>
          <p:cNvSpPr txBox="1"/>
          <p:nvPr/>
        </p:nvSpPr>
        <p:spPr>
          <a:xfrm>
            <a:off x="7000646" y="8620049"/>
            <a:ext cx="43818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Disposal saved at </a:t>
            </a:r>
            <a:r>
              <a:rPr lang="en-US" sz="1000" b="1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30 €/t</a:t>
            </a:r>
            <a:r>
              <a:rPr lang="en-US" sz="1000" dirty="0">
                <a:solidFill>
                  <a:srgbClr val="2C3B3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 of glass treated.</a:t>
            </a:r>
            <a:endParaRPr lang="en-US" sz="1000" dirty="0"/>
          </a:p>
        </p:txBody>
      </p:sp>
      <p:sp>
        <p:nvSpPr>
          <p:cNvPr id="46" name="Text 38"/>
          <p:cNvSpPr txBox="1"/>
          <p:nvPr/>
        </p:nvSpPr>
        <p:spPr>
          <a:xfrm>
            <a:off x="12335256" y="7286854"/>
            <a:ext cx="4381805" cy="133502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800" b="1" kern="0" spc="231" dirty="0">
                <a:solidFill>
                  <a:srgbClr val="C8A04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NET PROFIT · YEAR 10</a:t>
            </a:r>
            <a:endParaRPr lang="en-US" sz="800" dirty="0"/>
          </a:p>
        </p:txBody>
      </p:sp>
      <p:sp>
        <p:nvSpPr>
          <p:cNvPr id="47" name="Text 39"/>
          <p:cNvSpPr txBox="1"/>
          <p:nvPr/>
        </p:nvSpPr>
        <p:spPr>
          <a:xfrm>
            <a:off x="12335256" y="7763256"/>
            <a:ext cx="4381805" cy="648310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r>
              <a:rPr lang="en-US" sz="5100" dirty="0">
                <a:solidFill>
                  <a:srgbClr val="F5F1E8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76.6</a:t>
            </a:r>
            <a:r>
              <a:rPr lang="en-US" sz="21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 M </a:t>
            </a:r>
            <a:r>
              <a:rPr lang="en-US" sz="2400" i="1" dirty="0">
                <a:solidFill>
                  <a:srgbClr val="C8A04A"/>
                </a:solidFill>
                <a:latin typeface="Cormorant Garamond" pitchFamily="34" charset="0"/>
                <a:ea typeface="Cormorant Garamond" pitchFamily="34" charset="-122"/>
                <a:cs typeface="Cormorant Garamond" pitchFamily="34" charset="-120"/>
              </a:rPr>
              <a:t>€</a:t>
            </a:r>
            <a:endParaRPr lang="en-US" sz="5100" dirty="0"/>
          </a:p>
        </p:txBody>
      </p:sp>
      <p:sp>
        <p:nvSpPr>
          <p:cNvPr id="48" name="Text 40"/>
          <p:cNvSpPr txBox="1"/>
          <p:nvPr/>
        </p:nvSpPr>
        <p:spPr>
          <a:xfrm>
            <a:off x="12335256" y="8620049"/>
            <a:ext cx="4381805" cy="200254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1000" dirty="0">
                <a:solidFill>
                  <a:srgbClr val="EFE8D6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76.57 k€ — economic equilibrium at full operation.</a:t>
            </a:r>
            <a:endParaRPr lang="en-US" sz="1000" dirty="0"/>
          </a:p>
        </p:txBody>
      </p:sp>
      <p:sp>
        <p:nvSpPr>
          <p:cNvPr id="49" name="Text 41"/>
          <p:cNvSpPr txBox="1"/>
          <p:nvPr/>
        </p:nvSpPr>
        <p:spPr>
          <a:xfrm>
            <a:off x="1333195" y="9477756"/>
            <a:ext cx="15621610" cy="143561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6B6B5E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Towards a Close The Glass Loop. Action Plan for Albania. 17 June 2026</a:t>
            </a:r>
            <a:endParaRPr lang="en-US" sz="900" dirty="0"/>
          </a:p>
        </p:txBody>
      </p:sp>
      <p:pic>
        <p:nvPicPr>
          <p:cNvPr id="50" name="Picture 49">
            <a:extLst>
              <a:ext uri="{FF2B5EF4-FFF2-40B4-BE49-F238E27FC236}">
                <a16:creationId xmlns:a16="http://schemas.microsoft.com/office/drawing/2014/main" id="{D165461B-3543-06A5-4885-B63D0C480FA6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15820" y="674702"/>
            <a:ext cx="1760519" cy="110700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D77770E2-54F5-1AF1-CEE9-0894234EBECB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31460" y="487029"/>
            <a:ext cx="1442354" cy="1442354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65080BD5-6809-B92A-94EB-A09FD2CD857E}"/>
              </a:ext>
            </a:extLst>
          </p:cNvPr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028935" y="704313"/>
            <a:ext cx="1760518" cy="105387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1AE3660D83574ABA2FAE6F0119FD7B" ma:contentTypeVersion="20" ma:contentTypeDescription="Create a new document." ma:contentTypeScope="" ma:versionID="c8c7d03709b8ca2720c9993c7821dde2">
  <xsd:schema xmlns:xsd="http://www.w3.org/2001/XMLSchema" xmlns:xs="http://www.w3.org/2001/XMLSchema" xmlns:p="http://schemas.microsoft.com/office/2006/metadata/properties" xmlns:ns2="a25d1b78-52d7-4aa6-98a8-603488bf7179" xmlns:ns3="172e048e-c197-44bb-bccc-392928027841" targetNamespace="http://schemas.microsoft.com/office/2006/metadata/properties" ma:root="true" ma:fieldsID="fde5c09d3ba4007c12e9457a126f57c8" ns2:_="" ns3:_="">
    <xsd:import namespace="a25d1b78-52d7-4aa6-98a8-603488bf7179"/>
    <xsd:import namespace="172e048e-c197-44bb-bccc-3929280278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Selected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5d1b78-52d7-4aa6-98a8-603488bf71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Selected" ma:index="18" nillable="true" ma:displayName="Selected" ma:format="Dropdown" ma:internalName="Selected">
      <xsd:simpleType>
        <xsd:restriction base="dms:Choice">
          <xsd:enumeration value="Choice 1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faeeadd-7529-4f90-84e0-6a3de6292be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2e048e-c197-44bb-bccc-392928027841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d0544aa-3cb5-420f-a8fb-97a76f6143c7}" ma:internalName="TaxCatchAll" ma:showField="CatchAllData" ma:web="172e048e-c197-44bb-bccc-3929280278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lected xmlns="a25d1b78-52d7-4aa6-98a8-603488bf7179" xsi:nil="true"/>
    <TaxCatchAll xmlns="172e048e-c197-44bb-bccc-392928027841" xsi:nil="true"/>
    <lcf76f155ced4ddcb4097134ff3c332f xmlns="a25d1b78-52d7-4aa6-98a8-603488bf717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F515AE8-CE89-4CA1-8DC7-3C71534B89D0}"/>
</file>

<file path=customXml/itemProps2.xml><?xml version="1.0" encoding="utf-8"?>
<ds:datastoreItem xmlns:ds="http://schemas.openxmlformats.org/officeDocument/2006/customXml" ds:itemID="{1251AF66-DF25-4992-8C48-AF78E9CCAC5B}"/>
</file>

<file path=customXml/itemProps3.xml><?xml version="1.0" encoding="utf-8"?>
<ds:datastoreItem xmlns:ds="http://schemas.openxmlformats.org/officeDocument/2006/customXml" ds:itemID="{7D433150-830B-4D43-A24E-7AC154D51E05}"/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1814</Words>
  <Application>Microsoft Office PowerPoint</Application>
  <PresentationFormat>Custom</PresentationFormat>
  <Paragraphs>249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Cormorant Garamond</vt:lpstr>
      <vt:lpstr>Inter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Generated by Gen-Spark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Multi-page HTML Content</dc:title>
  <dc:subject>PptxGenJS Presentation</dc:subject>
  <dc:creator>Visual Extract to PPTX Converter</dc:creator>
  <cp:lastModifiedBy>Ledi Fjora</cp:lastModifiedBy>
  <cp:revision>5</cp:revision>
  <cp:lastPrinted>2026-06-16T17:31:45Z</cp:lastPrinted>
  <dcterms:created xsi:type="dcterms:W3CDTF">2026-06-16T15:28:55Z</dcterms:created>
  <dcterms:modified xsi:type="dcterms:W3CDTF">2026-06-16T17:59:18Z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0x010100541AE3660D83574ABA2FAE6F0119FD7B</vt:lpwstr>
  </property>
</Properties>
</file>