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1180" r:id="rId2"/>
    <p:sldId id="1179" r:id="rId3"/>
    <p:sldId id="271" r:id="rId4"/>
    <p:sldId id="1181" r:id="rId5"/>
    <p:sldId id="1186" r:id="rId6"/>
    <p:sldId id="1185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9586" autoAdjust="0"/>
  </p:normalViewPr>
  <p:slideViewPr>
    <p:cSldViewPr>
      <p:cViewPr varScale="1">
        <p:scale>
          <a:sx n="61" d="100"/>
          <a:sy n="61" d="100"/>
        </p:scale>
        <p:origin x="1264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2CABC-351E-4498-B49E-96E307131C57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7EC7C-1A89-48FC-B512-0E0358294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7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43A3-9760-4F03-98A1-F4134A1BC4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7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97D58-61BC-ED35-C3F9-94684FD7B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68B032-5F70-0458-F0F9-699DB3A66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3F3744-2CC5-157E-822E-852F37B41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D5A94-7A6C-B5E0-CF43-D020F9936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243A3-9760-4F03-98A1-F4134A1BC45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73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Replace photos with </a:t>
            </a:r>
            <a:r>
              <a:rPr lang="en-US" dirty="0"/>
              <a:t>machine/equipment photo glass sand photo crushed glass photo terrazzo sample photo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7EC7C-1A89-48FC-B512-0E0358294E4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0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7EC7C-1A89-48FC-B512-0E0358294E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04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243A3-9760-4F03-98A1-F4134A1BC4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3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95096"/>
            <a:ext cx="12192000" cy="163195"/>
          </a:xfrm>
          <a:custGeom>
            <a:avLst/>
            <a:gdLst/>
            <a:ahLst/>
            <a:cxnLst/>
            <a:rect l="l" t="t" r="r" b="b"/>
            <a:pathLst>
              <a:path w="12192000" h="163195">
                <a:moveTo>
                  <a:pt x="0" y="162902"/>
                </a:moveTo>
                <a:lnTo>
                  <a:pt x="12192000" y="162902"/>
                </a:lnTo>
                <a:lnTo>
                  <a:pt x="12192000" y="0"/>
                </a:lnTo>
                <a:lnTo>
                  <a:pt x="0" y="0"/>
                </a:lnTo>
                <a:lnTo>
                  <a:pt x="0" y="162902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" y="6628612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8080" y="66318"/>
            <a:ext cx="1601011" cy="9004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2974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70172" y="790778"/>
            <a:ext cx="4689475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2547-7611-4486-A528-718CD44A1065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E2A5-37A8-47DF-A769-4BA4AC44EAD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3AE7B1-C4AC-5220-7481-2BCF71348E27}"/>
              </a:ext>
            </a:extLst>
          </p:cNvPr>
          <p:cNvSpPr/>
          <p:nvPr/>
        </p:nvSpPr>
        <p:spPr>
          <a:xfrm>
            <a:off x="0" y="6683009"/>
            <a:ext cx="12192000" cy="174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7D0ECF-9D96-78A4-1CDE-C26BE094BD15}"/>
              </a:ext>
            </a:extLst>
          </p:cNvPr>
          <p:cNvSpPr/>
          <p:nvPr/>
        </p:nvSpPr>
        <p:spPr>
          <a:xfrm>
            <a:off x="15" y="6616525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6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95096"/>
            <a:ext cx="12192000" cy="163195"/>
          </a:xfrm>
          <a:custGeom>
            <a:avLst/>
            <a:gdLst/>
            <a:ahLst/>
            <a:cxnLst/>
            <a:rect l="l" t="t" r="r" b="b"/>
            <a:pathLst>
              <a:path w="12192000" h="163195">
                <a:moveTo>
                  <a:pt x="0" y="162902"/>
                </a:moveTo>
                <a:lnTo>
                  <a:pt x="12192000" y="162902"/>
                </a:lnTo>
                <a:lnTo>
                  <a:pt x="12192000" y="0"/>
                </a:lnTo>
                <a:lnTo>
                  <a:pt x="0" y="0"/>
                </a:lnTo>
                <a:lnTo>
                  <a:pt x="0" y="162902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" y="6628612"/>
            <a:ext cx="12192000" cy="66675"/>
          </a:xfrm>
          <a:custGeom>
            <a:avLst/>
            <a:gdLst/>
            <a:ahLst/>
            <a:cxnLst/>
            <a:rect l="l" t="t" r="r" b="b"/>
            <a:pathLst>
              <a:path w="12192000" h="66675">
                <a:moveTo>
                  <a:pt x="12192000" y="0"/>
                </a:moveTo>
                <a:lnTo>
                  <a:pt x="0" y="0"/>
                </a:lnTo>
                <a:lnTo>
                  <a:pt x="0" y="66484"/>
                </a:lnTo>
                <a:lnTo>
                  <a:pt x="12192000" y="66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28080" y="66318"/>
            <a:ext cx="1601011" cy="9004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9883" y="319785"/>
            <a:ext cx="934783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ecyclingalbania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964835"/>
            <a:ext cx="12192000" cy="759998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/>
              <a:t>Recycled </a:t>
            </a:r>
            <a:r>
              <a:rPr lang="en-US" sz="4900" b="1" dirty="0"/>
              <a:t>Glass Product </a:t>
            </a:r>
            <a:r>
              <a:rPr lang="en-US" sz="4900" b="1" dirty="0" smtClean="0"/>
              <a:t>Development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599" y="5896942"/>
            <a:ext cx="6237516" cy="942665"/>
          </a:xfrm>
        </p:spPr>
        <p:txBody>
          <a:bodyPr>
            <a:noAutofit/>
          </a:bodyPr>
          <a:lstStyle/>
          <a:p>
            <a:pPr algn="ctr"/>
            <a:r>
              <a:rPr lang="en-US" b="1" dirty="0" err="1"/>
              <a:t>RecycAl</a:t>
            </a:r>
            <a:r>
              <a:rPr lang="en-US" b="1" dirty="0"/>
              <a:t> – Recycling Albania SH.P.K</a:t>
            </a:r>
            <a:r>
              <a:rPr lang="en-US" b="1" dirty="0" smtClean="0"/>
              <a:t>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June </a:t>
            </a:r>
            <a:r>
              <a:rPr lang="en-US" b="1" dirty="0" smtClean="0"/>
              <a:t>2026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3EEF4-374D-0BC5-2085-598D1F68C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33" y="1789331"/>
            <a:ext cx="7337447" cy="4033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72CC21-E9AF-28D3-7D84-BC1B29C3BBB2}"/>
              </a:ext>
            </a:extLst>
          </p:cNvPr>
          <p:cNvSpPr txBox="1"/>
          <p:nvPr/>
        </p:nvSpPr>
        <p:spPr>
          <a:xfrm>
            <a:off x="7543800" y="517652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0"/>
            <a:ext cx="3839663" cy="9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2A43-D3C1-AF79-E6E3-5B4315C3E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3B21BF-304C-E6D3-2B59-6700E1D00D95}"/>
              </a:ext>
            </a:extLst>
          </p:cNvPr>
          <p:cNvSpPr txBox="1"/>
          <p:nvPr/>
        </p:nvSpPr>
        <p:spPr>
          <a:xfrm>
            <a:off x="76200" y="1551163"/>
            <a:ext cx="8686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Current Glass Recycling Activities</a:t>
            </a:r>
          </a:p>
          <a:p>
            <a:r>
              <a:rPr lang="en-US" sz="2000" dirty="0"/>
              <a:t>✅ Waste glass collection &amp; </a:t>
            </a:r>
            <a:r>
              <a:rPr lang="en-US" sz="2000" dirty="0" smtClean="0"/>
              <a:t>sorting – 60tons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✅ Recycled glass sand </a:t>
            </a:r>
            <a:r>
              <a:rPr lang="en-US" sz="2000" dirty="0" smtClean="0"/>
              <a:t>production – 20 tons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✅ Small-scale terrazzo </a:t>
            </a:r>
            <a:r>
              <a:rPr lang="en-US" sz="2000" dirty="0" smtClean="0"/>
              <a:t>testing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✅ </a:t>
            </a:r>
            <a:r>
              <a:rPr lang="en-US" sz="2000" dirty="0"/>
              <a:t>Technical optimization of glass processing systems</a:t>
            </a:r>
          </a:p>
          <a:p>
            <a:r>
              <a:rPr lang="en-US" sz="2000" dirty="0"/>
              <a:t>✅ Development of circular glass-based </a:t>
            </a:r>
            <a:r>
              <a:rPr lang="en-US" sz="2000" dirty="0" smtClean="0"/>
              <a:t>products - blocks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889000" y="0"/>
            <a:ext cx="9220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Overview &amp; Glass Recycling Activities</a:t>
            </a:r>
          </a:p>
          <a:p>
            <a:pPr algn="ctr"/>
            <a:endParaRPr lang="en-US" b="1" dirty="0"/>
          </a:p>
          <a:p>
            <a:r>
              <a:rPr lang="en-GB" dirty="0" err="1"/>
              <a:t>RecycAl</a:t>
            </a:r>
            <a:r>
              <a:rPr lang="en-GB" dirty="0"/>
              <a:t> operates the first Circular Economy Park in Albania, including the collection and processing of glass waste, the production of recycled </a:t>
            </a:r>
            <a:r>
              <a:rPr lang="en-GB" dirty="0" smtClean="0"/>
              <a:t>pool </a:t>
            </a:r>
            <a:r>
              <a:rPr lang="en-GB" dirty="0"/>
              <a:t>filtration media, as well as the development of </a:t>
            </a:r>
            <a:r>
              <a:rPr lang="en-GB" dirty="0" smtClean="0"/>
              <a:t>terrazzo and blocks.</a:t>
            </a:r>
            <a:endParaRPr lang="en-GB" dirty="0"/>
          </a:p>
          <a:p>
            <a:pPr algn="ctr"/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552D67-B5D9-30E4-BA06-C0AFD32B8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22" y="1416379"/>
            <a:ext cx="4236167" cy="28241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772FE9-9B8D-A58B-8EE9-FD8B7BF3E4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4953000" cy="3225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79" y="4240490"/>
            <a:ext cx="4218911" cy="2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C26E5E-999D-5233-D7D4-8FE7BD154910}"/>
              </a:ext>
            </a:extLst>
          </p:cNvPr>
          <p:cNvSpPr txBox="1"/>
          <p:nvPr/>
        </p:nvSpPr>
        <p:spPr>
          <a:xfrm>
            <a:off x="228600" y="342884"/>
            <a:ext cx="7012329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Objectives</a:t>
            </a:r>
            <a:r>
              <a:rPr lang="en-US" sz="2000" b="1" dirty="0"/>
              <a:t>:</a:t>
            </a:r>
            <a:endParaRPr lang="de-DE" sz="2000" dirty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/>
              <a:t>Optimize recycled glass processing equipment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/>
              <a:t>Improve efficiency and consistency of glass sand production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/>
              <a:t>Adapt existing systems to improve product quality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/>
              <a:t>Test and refine terrazzo and other glass-based products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/>
              <a:t>Strengthen practical technical know-how for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q-AL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-2248" b="18874"/>
          <a:stretch/>
        </p:blipFill>
        <p:spPr>
          <a:xfrm>
            <a:off x="228600" y="2617268"/>
            <a:ext cx="5257800" cy="3866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390208-6A80-1C4E-3046-6216E9966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0" y="2588024"/>
            <a:ext cx="5257800" cy="3943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05" y="2647748"/>
            <a:ext cx="2184540" cy="38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D3E0192-79D1-7B7F-52B2-B9E58C13B96C}"/>
              </a:ext>
            </a:extLst>
          </p:cNvPr>
          <p:cNvSpPr txBox="1"/>
          <p:nvPr/>
        </p:nvSpPr>
        <p:spPr>
          <a:xfrm>
            <a:off x="5181600" y="4814316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>
              <a:defRPr sz="2400"/>
            </a:lvl1pPr>
          </a:lstStyle>
          <a:p>
            <a:r>
              <a:rPr lang="en-US" b="1" dirty="0" err="1"/>
              <a:t>Terrazo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5556"/>
          <a:stretch/>
        </p:blipFill>
        <p:spPr>
          <a:xfrm>
            <a:off x="3627684" y="555917"/>
            <a:ext cx="5143500" cy="556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9" b="11110"/>
          <a:stretch/>
        </p:blipFill>
        <p:spPr>
          <a:xfrm>
            <a:off x="8646995" y="1584617"/>
            <a:ext cx="3610981" cy="3423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/>
          <a:stretch/>
        </p:blipFill>
        <p:spPr>
          <a:xfrm>
            <a:off x="106733" y="1222193"/>
            <a:ext cx="3758330" cy="37861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4887" y="335057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Terrazzo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983" y="304800"/>
            <a:ext cx="2850438" cy="369332"/>
          </a:xfrm>
        </p:spPr>
        <p:txBody>
          <a:bodyPr/>
          <a:lstStyle/>
          <a:p>
            <a:r>
              <a:rPr lang="en-US" sz="2400" b="1" dirty="0" smtClean="0"/>
              <a:t>Glass powder </a:t>
            </a:r>
            <a:r>
              <a:rPr lang="en-US" sz="2400" dirty="0" smtClean="0"/>
              <a:t>&lt;1mm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76" y="914400"/>
            <a:ext cx="3174124" cy="5642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62" y="842287"/>
            <a:ext cx="4286250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0" y="842287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DD1270-4957-9523-734B-DEF4E3570640}"/>
              </a:ext>
            </a:extLst>
          </p:cNvPr>
          <p:cNvSpPr txBox="1"/>
          <p:nvPr/>
        </p:nvSpPr>
        <p:spPr>
          <a:xfrm>
            <a:off x="4387600" y="2286000"/>
            <a:ext cx="369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THANK YOU!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B3A8E4-4E95-B66B-7937-009EDF403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450510"/>
              </p:ext>
            </p:extLst>
          </p:nvPr>
        </p:nvGraphicFramePr>
        <p:xfrm>
          <a:off x="3581400" y="3429000"/>
          <a:ext cx="4962330" cy="2957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342">
                  <a:extLst>
                    <a:ext uri="{9D8B030D-6E8A-4147-A177-3AD203B41FA5}">
                      <a16:colId xmlns:a16="http://schemas.microsoft.com/office/drawing/2014/main" val="445426043"/>
                    </a:ext>
                  </a:extLst>
                </a:gridCol>
                <a:gridCol w="4726988">
                  <a:extLst>
                    <a:ext uri="{9D8B030D-6E8A-4147-A177-3AD203B41FA5}">
                      <a16:colId xmlns:a16="http://schemas.microsoft.com/office/drawing/2014/main" val="913257052"/>
                    </a:ext>
                  </a:extLst>
                </a:gridCol>
              </a:tblGrid>
              <a:tr h="1193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Lulzim Baumann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highlight>
                          <a:srgbClr val="000080"/>
                        </a:highlight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Founder &amp; CEO of </a:t>
                      </a:r>
                      <a:r>
                        <a:rPr lang="en-US" sz="1800" dirty="0" err="1">
                          <a:solidFill>
                            <a:srgbClr val="00B050"/>
                          </a:solidFill>
                          <a:effectLst/>
                        </a:rPr>
                        <a:t>RecycAl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📍 Address: Street Alb </a:t>
                      </a:r>
                      <a:r>
                        <a:rPr lang="en-US" sz="1800" dirty="0" err="1">
                          <a:solidFill>
                            <a:srgbClr val="00B050"/>
                          </a:solidFill>
                          <a:effectLst/>
                        </a:rPr>
                        <a:t>Sedia</a:t>
                      </a: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B050"/>
                          </a:solidFill>
                          <a:effectLst/>
                        </a:rPr>
                        <a:t>Krujë</a:t>
                      </a: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, 1505 Albania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📧 Company </a:t>
                      </a:r>
                      <a:r>
                        <a:rPr lang="en-US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de-DE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info@recyclingalbania.com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📞 Phone: +355 69 552 6728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🌐 Website: </a:t>
                      </a:r>
                      <a:r>
                        <a:rPr lang="de-DE" sz="1800" u="sng" dirty="0">
                          <a:solidFill>
                            <a:srgbClr val="00B050"/>
                          </a:solidFill>
                          <a:effectLst/>
                        </a:rPr>
                        <a:t>Recyclingalbania.com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76180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0"/>
            <a:ext cx="3839663" cy="9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AE3660D83574ABA2FAE6F0119FD7B" ma:contentTypeVersion="20" ma:contentTypeDescription="Create a new document." ma:contentTypeScope="" ma:versionID="c8c7d03709b8ca2720c9993c7821dde2">
  <xsd:schema xmlns:xsd="http://www.w3.org/2001/XMLSchema" xmlns:xs="http://www.w3.org/2001/XMLSchema" xmlns:p="http://schemas.microsoft.com/office/2006/metadata/properties" xmlns:ns2="a25d1b78-52d7-4aa6-98a8-603488bf7179" xmlns:ns3="172e048e-c197-44bb-bccc-392928027841" targetNamespace="http://schemas.microsoft.com/office/2006/metadata/properties" ma:root="true" ma:fieldsID="fde5c09d3ba4007c12e9457a126f57c8" ns2:_="" ns3:_="">
    <xsd:import namespace="a25d1b78-52d7-4aa6-98a8-603488bf7179"/>
    <xsd:import namespace="172e048e-c197-44bb-bccc-392928027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electe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1b78-52d7-4aa6-98a8-603488bf7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lected" ma:index="18" nillable="true" ma:displayName="Selected" ma:format="Dropdown" ma:internalName="Selected">
      <xsd:simpleType>
        <xsd:restriction base="dms:Choice">
          <xsd:enumeration value="Choice 1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aeeadd-7529-4f90-84e0-6a3de6292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048e-c197-44bb-bccc-392928027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0544aa-3cb5-420f-a8fb-97a76f6143c7}" ma:internalName="TaxCatchAll" ma:showField="CatchAllData" ma:web="172e048e-c197-44bb-bccc-392928027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ected xmlns="a25d1b78-52d7-4aa6-98a8-603488bf7179" xsi:nil="true"/>
    <TaxCatchAll xmlns="172e048e-c197-44bb-bccc-392928027841" xsi:nil="true"/>
    <lcf76f155ced4ddcb4097134ff3c332f xmlns="a25d1b78-52d7-4aa6-98a8-603488bf71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62E6DC-BEBF-45A6-98BD-71A9CD0C5FDA}"/>
</file>

<file path=customXml/itemProps2.xml><?xml version="1.0" encoding="utf-8"?>
<ds:datastoreItem xmlns:ds="http://schemas.openxmlformats.org/officeDocument/2006/customXml" ds:itemID="{2FE27C7D-39C3-4B3F-A4DB-C3A9B55108B2}"/>
</file>

<file path=customXml/itemProps3.xml><?xml version="1.0" encoding="utf-8"?>
<ds:datastoreItem xmlns:ds="http://schemas.openxmlformats.org/officeDocument/2006/customXml" ds:itemID="{A7E2BA83-71D9-4ADE-AE5C-92EC45144C6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163</Words>
  <Application>Microsoft Office PowerPoint</Application>
  <PresentationFormat>Widescreen</PresentationFormat>
  <Paragraphs>32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Times New Roman</vt:lpstr>
      <vt:lpstr>Office Theme</vt:lpstr>
      <vt:lpstr>Recycled Glass Product Development</vt:lpstr>
      <vt:lpstr>PowerPoint Presentation</vt:lpstr>
      <vt:lpstr>PowerPoint Presentation</vt:lpstr>
      <vt:lpstr>PowerPoint Presentation</vt:lpstr>
      <vt:lpstr>Glass powder &lt;1mm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Start-up Name</dc:title>
  <dc:creator>Hp</dc:creator>
  <cp:lastModifiedBy>Lulzim Baumann</cp:lastModifiedBy>
  <cp:revision>40</cp:revision>
  <dcterms:created xsi:type="dcterms:W3CDTF">2025-08-26T15:49:46Z</dcterms:created>
  <dcterms:modified xsi:type="dcterms:W3CDTF">2026-06-17T11:58:24Z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2025-08-26T00:00:00Z</vt:filetime>
  </property>
  <property fmtid="{D5CDD505-2E9C-101B-9397-08002B2CF9AE}" pid="5" name="Producer">
    <vt:lpwstr>Microsoft® PowerPoint® 2019</vt:lpwstr>
  </property>
  <property fmtid="{D5CDD505-2E9C-101B-9397-08002B2CF9AE}" pid="6" name="ContentTypeId">
    <vt:lpwstr>0x010100541AE3660D83574ABA2FAE6F0119FD7B</vt:lpwstr>
  </property>
</Properties>
</file>