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rawings/drawing1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olors2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3" r:id="rId5"/>
    <p:sldId id="266" r:id="rId6"/>
    <p:sldId id="264" r:id="rId7"/>
    <p:sldId id="415" r:id="rId8"/>
    <p:sldId id="262" r:id="rId9"/>
    <p:sldId id="267" r:id="rId10"/>
    <p:sldId id="434" r:id="rId11"/>
    <p:sldId id="424" r:id="rId12"/>
    <p:sldId id="435" r:id="rId13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  <a:srgbClr val="F2F9FC"/>
    <a:srgbClr val="66FFCC"/>
    <a:srgbClr val="DA8C00"/>
    <a:srgbClr val="DAA600"/>
    <a:srgbClr val="ECF6FA"/>
    <a:srgbClr val="D9ECF5"/>
    <a:srgbClr val="FBE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12" autoAdjust="0"/>
    <p:restoredTop sz="94660"/>
  </p:normalViewPr>
  <p:slideViewPr>
    <p:cSldViewPr snapToGrid="0">
      <p:cViewPr varScale="1">
        <p:scale>
          <a:sx n="82" d="100"/>
          <a:sy n="82" d="100"/>
        </p:scale>
        <p:origin x="6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Grafico%20in%20Microsoft%20PowerPoint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45798086656987"/>
          <c:y val="8.067715874798706E-2"/>
          <c:w val="0.65974075421418577"/>
          <c:h val="0.74565769471922627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6F-4F47-BF42-3A5F59B4F391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6F-4F47-BF42-3A5F59B4F391}"/>
              </c:ext>
            </c:extLst>
          </c:dPt>
          <c:dPt>
            <c:idx val="2"/>
            <c:bubble3D val="0"/>
            <c:spPr>
              <a:solidFill>
                <a:schemeClr val="accent6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76F-4F47-BF42-3A5F59B4F391}"/>
              </c:ext>
            </c:extLst>
          </c:dPt>
          <c:dLbls>
            <c:dLbl>
              <c:idx val="0"/>
              <c:layout>
                <c:manualLayout>
                  <c:x val="9.7848799342230258E-2"/>
                  <c:y val="-0.3981442638627639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n-US" sz="1400" b="1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Ubuntu" panose="020B0504030602030204" pitchFamily="34" charset="0"/>
                        <a:ea typeface="+mn-ea"/>
                        <a:cs typeface="+mn-cs"/>
                      </a:defRPr>
                    </a:pP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Ubuntu" panose="020B0504030602030204" pitchFamily="34" charset="0"/>
                        <a:ea typeface="+mn-ea"/>
                        <a:cs typeface="+mn-cs"/>
                      </a:rPr>
                      <a:t>NORTH </a:t>
                    </a:r>
                    <a:fld id="{D3DBFB9E-AF34-417B-8B3B-F04F80883492}" type="VALUE">
                      <a:rPr lang="en-US" sz="1400" b="1" i="0" u="none" strike="noStrike" kern="1200" baseline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Ubuntu" panose="020B0504030602030204" pitchFamily="34" charset="0"/>
                        <a:ea typeface="+mn-ea"/>
                        <a:cs typeface="+mn-cs"/>
                      </a:rPr>
                      <a:pPr>
                        <a:defRPr lang="en-US" sz="1400" b="1" dirty="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Ubuntu" panose="020B0504030602030204" pitchFamily="34" charset="0"/>
                        </a:defRPr>
                      </a:pPr>
                      <a:t>[VALORE]</a:t>
                    </a:fld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Ubuntu" panose="020B0504030602030204" pitchFamily="34" charset="0"/>
                        <a:ea typeface="+mn-ea"/>
                        <a:cs typeface="+mn-cs"/>
                      </a:rPr>
                      <a:t> t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en-US" sz="1400" b="1" i="0" u="none" strike="noStrike" kern="1200" baseline="0" dirty="0" smtClean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Ubuntu" panose="020B05040306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37876955932368"/>
                      <c:h val="0.138118823046492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76F-4F47-BF42-3A5F59B4F391}"/>
                </c:ext>
              </c:extLst>
            </c:dLbl>
            <c:dLbl>
              <c:idx val="1"/>
              <c:layout>
                <c:manualLayout>
                  <c:x val="-0.13163746572492568"/>
                  <c:y val="0.197639845550789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n-US" sz="1400" b="1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Ubuntu" panose="020B0504030602030204" pitchFamily="34" charset="0"/>
                        <a:ea typeface="+mn-ea"/>
                        <a:cs typeface="+mn-cs"/>
                      </a:defRPr>
                    </a:pP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Ubuntu" panose="020B0504030602030204" pitchFamily="34" charset="0"/>
                        <a:ea typeface="+mn-ea"/>
                        <a:cs typeface="+mn-cs"/>
                      </a:rPr>
                      <a:t>CENTRE </a:t>
                    </a:r>
                    <a:fld id="{2F578620-FAAF-4953-AD8B-2DA1930CB751}" type="VALUE">
                      <a:rPr lang="en-US" sz="1400" b="1" i="0" u="none" strike="noStrike" kern="1200" baseline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Ubuntu" panose="020B0504030602030204" pitchFamily="34" charset="0"/>
                        <a:ea typeface="+mn-ea"/>
                        <a:cs typeface="+mn-cs"/>
                      </a:rPr>
                      <a:pPr>
                        <a:defRPr lang="en-US" sz="1400" b="1" dirty="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Ubuntu" panose="020B0504030602030204" pitchFamily="34" charset="0"/>
                        </a:defRPr>
                      </a:pPr>
                      <a:t>[VALORE]</a:t>
                    </a:fld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Ubuntu" panose="020B0504030602030204" pitchFamily="34" charset="0"/>
                        <a:ea typeface="+mn-ea"/>
                        <a:cs typeface="+mn-cs"/>
                      </a:rPr>
                      <a:t> t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en-US" sz="1400" b="1" i="0" u="none" strike="noStrike" kern="1200" baseline="0" dirty="0" smtClean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Ubuntu" panose="020B05040306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12667770720517"/>
                      <c:h val="0.1726199981054711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76F-4F47-BF42-3A5F59B4F391}"/>
                </c:ext>
              </c:extLst>
            </c:dLbl>
            <c:dLbl>
              <c:idx val="2"/>
              <c:layout>
                <c:manualLayout>
                  <c:x val="-0.13788848596015477"/>
                  <c:y val="-0.15753909721188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1400" b="1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Ubuntu" panose="020B0504030602030204" pitchFamily="34" charset="0"/>
                        <a:ea typeface="+mn-ea"/>
                        <a:cs typeface="+mn-cs"/>
                      </a:defRPr>
                    </a:pP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Ubuntu" panose="020B0504030602030204" pitchFamily="34" charset="0"/>
                        <a:ea typeface="+mn-ea"/>
                        <a:cs typeface="+mn-cs"/>
                      </a:rPr>
                      <a:t>SOUTH </a:t>
                    </a:r>
                    <a:fld id="{DA7A3FE8-1299-45DE-9B0A-64BB5B8FAD60}" type="VALUE">
                      <a:rPr lang="en-US" sz="1400" b="1" i="0" u="none" strike="noStrike" kern="1200" baseline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Ubuntu" panose="020B0504030602030204" pitchFamily="34" charset="0"/>
                        <a:ea typeface="+mn-ea"/>
                        <a:cs typeface="+mn-cs"/>
                      </a:rPr>
                      <a:pPr>
                        <a:defRPr lang="en-US" sz="1400" b="1" dirty="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Ubuntu" panose="020B0504030602030204" pitchFamily="34" charset="0"/>
                        </a:defRPr>
                      </a:pPr>
                      <a:t>[VALORE]</a:t>
                    </a:fld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Ubuntu" panose="020B0504030602030204" pitchFamily="34" charset="0"/>
                        <a:ea typeface="+mn-ea"/>
                        <a:cs typeface="+mn-cs"/>
                      </a:rPr>
                      <a:t> t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400" b="1" i="0" u="none" strike="noStrike" kern="1200" baseline="0" dirty="0" smtClean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Ubuntu" panose="020B05040306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76F-4F47-BF42-3A5F59B4F3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Foglio1!$A$2:$A$4</c:f>
              <c:strCache>
                <c:ptCount val="3"/>
                <c:pt idx="0">
                  <c:v>North</c:v>
                </c:pt>
                <c:pt idx="1">
                  <c:v>Centre</c:v>
                </c:pt>
                <c:pt idx="2">
                  <c:v>South</c:v>
                </c:pt>
              </c:strCache>
            </c:strRef>
          </c:cat>
          <c:val>
            <c:numRef>
              <c:f>Foglio1!$B$2:$B$4</c:f>
              <c:numCache>
                <c:formatCode>#,##0</c:formatCode>
                <c:ptCount val="3"/>
                <c:pt idx="0">
                  <c:v>1286000</c:v>
                </c:pt>
                <c:pt idx="1">
                  <c:v>443000</c:v>
                </c:pt>
                <c:pt idx="2">
                  <c:v>654000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76F-4F47-BF42-3A5F59B4F391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455601122564356E-2"/>
          <c:y val="3.5407863356127105E-2"/>
          <c:w val="0.92741217531171061"/>
          <c:h val="0.80136990993885038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73,4%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A2B-4E50-BC56-9A66289F042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77,3%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A2B-4E50-BC56-9A66289F042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78,6%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A2B-4E50-BC56-9A66289F042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76,6%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A2B-4E50-BC56-9A66289F042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80,8%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A2B-4E50-BC56-9A66289F042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77,4%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4A2B-4E50-BC56-9A66289F0423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/>
                      <a:t>80,3%</a:t>
                    </a:r>
                    <a:endParaRPr lang="en-US" sz="2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A2B-4E50-BC56-9A66289F04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'[Grafico in Microsoft PowerPoint]Foglio1'!$A$1:$G$1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strCache>
            </c:strRef>
          </c:cat>
          <c:val>
            <c:numRef>
              <c:f>'[Grafico in Microsoft PowerPoint]Foglio1'!$A$2:$G$2</c:f>
              <c:numCache>
                <c:formatCode>General</c:formatCode>
                <c:ptCount val="7"/>
                <c:pt idx="0">
                  <c:v>73.400000000000006</c:v>
                </c:pt>
                <c:pt idx="1">
                  <c:v>77.3</c:v>
                </c:pt>
                <c:pt idx="2">
                  <c:v>78.599999999999994</c:v>
                </c:pt>
                <c:pt idx="3">
                  <c:v>76.599999999999994</c:v>
                </c:pt>
                <c:pt idx="4">
                  <c:v>80.8</c:v>
                </c:pt>
                <c:pt idx="5">
                  <c:v>77.400000000000006</c:v>
                </c:pt>
                <c:pt idx="6">
                  <c:v>80.3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2B-4E50-BC56-9A66289F04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0867304"/>
        <c:axId val="570868024"/>
      </c:lineChart>
      <c:catAx>
        <c:axId val="570867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70868024"/>
        <c:crosses val="autoZero"/>
        <c:auto val="1"/>
        <c:lblAlgn val="ctr"/>
        <c:lblOffset val="100"/>
        <c:noMultiLvlLbl val="0"/>
      </c:catAx>
      <c:valAx>
        <c:axId val="570868024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7086730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0.26822</cdr:x>
      <cdr:y>0.37756</cdr:y>
    </cdr:from>
    <cdr:to>
      <cdr:x>0.70729</cdr:x>
      <cdr:y>0.5709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211ED37F-02D3-C38C-1DB9-005B8F08A354}"/>
            </a:ext>
          </a:extLst>
        </cdr:cNvPr>
        <cdr:cNvSpPr txBox="1"/>
      </cdr:nvSpPr>
      <cdr:spPr>
        <a:xfrm xmlns:a="http://schemas.openxmlformats.org/drawingml/2006/main">
          <a:off x="1344106" y="1674031"/>
          <a:ext cx="2200274" cy="857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800" b="1" dirty="0">
              <a:latin typeface="Ubuntu" panose="020B0504030602030204" pitchFamily="34" charset="0"/>
            </a:rPr>
            <a:t>TOTAL</a:t>
          </a:r>
        </a:p>
        <a:p xmlns:a="http://schemas.openxmlformats.org/drawingml/2006/main">
          <a:pPr algn="ctr"/>
          <a:r>
            <a:rPr lang="it-IT" sz="2400" b="1" dirty="0">
              <a:solidFill>
                <a:srgbClr val="FF0000"/>
              </a:solidFill>
              <a:latin typeface="Ubuntu" panose="020B0504030602030204" pitchFamily="34" charset="0"/>
            </a:rPr>
            <a:t>2.383.000 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764B9-4F91-491F-8A14-9615C98BC53A}" type="datetimeFigureOut">
              <a:rPr lang="it-IT" smtClean="0"/>
              <a:t>16/06/2026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8592A-7EAB-4676-ADA6-CB326EA5B1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2718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1B123-1308-4463-B5FA-4957B3E36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79285A-BC25-4829-8B6B-B5BDFA041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092B3-0949-4308-8642-F24329576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F4AEA-D143-4151-89B0-A111658ED7E9}" type="datetimeFigureOut">
              <a:rPr lang="it-IT" smtClean="0"/>
              <a:t>16/06/2026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76EBC-39E2-4BF3-A366-BC7F8CFCB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8F841-B0DD-4EB6-A49F-DE19F24ED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B1D77-2998-4553-ABC1-F4CF5A7E11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780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8C224-A80C-4334-8A91-4F92EF839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0B744B-0B52-4524-9A08-0F1BD19D8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7AF1C-A238-4BC9-BFB8-EED710EEA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F4AEA-D143-4151-89B0-A111658ED7E9}" type="datetimeFigureOut">
              <a:rPr lang="it-IT" smtClean="0"/>
              <a:t>16/06/2026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FC29C-F80A-437C-B7FC-523DB9AC7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C05A3-CE03-4459-9AB2-4AFA218A5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B1D77-2998-4553-ABC1-F4CF5A7E11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7572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7779A6-52EC-4CA8-9EC8-9F4EC15953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2F846-CF49-45E4-848F-B403DBCA9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CC26B-C974-473B-BA23-A3FD93A66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F4AEA-D143-4151-89B0-A111658ED7E9}" type="datetimeFigureOut">
              <a:rPr lang="it-IT" smtClean="0"/>
              <a:t>16/06/2026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DB053-6C1E-4D67-BCF1-93054FA52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5B371-6171-4728-B147-0A82FA33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B1D77-2998-4553-ABC1-F4CF5A7E11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92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D416-EC85-4E73-B657-7CCE71EB5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ED8EA-C150-4B35-BD11-9D2A2A7C1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2634D-071B-4549-8148-27024C218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F4AEA-D143-4151-89B0-A111658ED7E9}" type="datetimeFigureOut">
              <a:rPr lang="it-IT" smtClean="0"/>
              <a:t>16/06/2026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057DC-2346-4492-A15B-91B9A8240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F6C98-FDDD-4E58-9B1B-B0BFAB254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B1D77-2998-4553-ABC1-F4CF5A7E11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393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A3526-F98D-4DED-9F0D-EC285AA1C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E6A6A-92BA-4A0E-ABD3-B9E50B075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5B1E7-2282-4BD4-B9AA-41C5245B8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F4AEA-D143-4151-89B0-A111658ED7E9}" type="datetimeFigureOut">
              <a:rPr lang="it-IT" smtClean="0"/>
              <a:t>16/06/2026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55FB9-A966-4368-B1AA-6A04F5747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CFAEB-B4C6-4135-96B4-C7A4E8D2C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B1D77-2998-4553-ABC1-F4CF5A7E11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396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A6C1A-5563-4C4F-9FAB-30DB17D59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CA0C7-7B72-4F4C-8327-A882ECB6F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87044-70C6-49F2-AFA5-7714DED20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5EE2E-BBDE-40D0-BE4F-08EE95DE6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F4AEA-D143-4151-89B0-A111658ED7E9}" type="datetimeFigureOut">
              <a:rPr lang="it-IT" smtClean="0"/>
              <a:t>16/06/2026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6E6C3-F3EE-4F09-983F-DDA9843AF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D5DE26-C6F5-40E3-B6EA-410539B4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B1D77-2998-4553-ABC1-F4CF5A7E11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3278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0FE3F-314A-48A8-A80B-01B6A4A47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9EF28-13AD-4926-BB6F-EC652344B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4C21E-57F0-4A23-A9C9-15226CFA9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9CEC83-6D5D-4FB2-A265-1F8BB7C3BB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571D25-C720-430B-AEB3-5B4A8B7BCF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9A6AFD-85FA-4B3A-97E3-C777C473E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F4AEA-D143-4151-89B0-A111658ED7E9}" type="datetimeFigureOut">
              <a:rPr lang="it-IT" smtClean="0"/>
              <a:t>16/06/2026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04DCB8-BC8F-46E0-B449-204CA15E1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C04CD5-606A-44A6-BCCE-9717D0B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B1D77-2998-4553-ABC1-F4CF5A7E11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461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D363C-C004-4FAE-B70C-CD612172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53C36D-F1D7-4768-A292-6DAE92C8A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F4AEA-D143-4151-89B0-A111658ED7E9}" type="datetimeFigureOut">
              <a:rPr lang="it-IT" smtClean="0"/>
              <a:t>16/06/2026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D8EF16-449C-4EC0-ABD7-44F31F6A0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A0853F-7AC9-4D49-96BD-604A539CD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B1D77-2998-4553-ABC1-F4CF5A7E11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405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2F63D1-F03E-4115-952F-2F750D24A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F4AEA-D143-4151-89B0-A111658ED7E9}" type="datetimeFigureOut">
              <a:rPr lang="it-IT" smtClean="0"/>
              <a:t>16/06/2026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114D5D-EB37-4624-A2D2-F7F1B8ED1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A3758-AD13-40F5-87EC-9E5FD58B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B1D77-2998-4553-ABC1-F4CF5A7E11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645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7A5B-1F76-4F9A-85EF-6F21A981C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4C844-F66B-4CB1-919D-EBCE3C487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8CEB5-753E-40B6-ADDA-CC504C54E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D8BD46-795B-40EE-9C1D-8D70D0E23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F4AEA-D143-4151-89B0-A111658ED7E9}" type="datetimeFigureOut">
              <a:rPr lang="it-IT" smtClean="0"/>
              <a:t>16/06/2026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6BC9E-79DB-47AC-B746-BB835EFAB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186C9-1BCD-491C-A8ED-EBA48F401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B1D77-2998-4553-ABC1-F4CF5A7E11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218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0FA3-B5D9-4DB3-99CF-4350F1DCF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8AF054-CB15-4938-B5D3-884D7B5C6D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EA624E-E5B2-44C9-BE7F-0D31BB940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D0071-1033-4DFD-9F52-75D1508E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F4AEA-D143-4151-89B0-A111658ED7E9}" type="datetimeFigureOut">
              <a:rPr lang="it-IT" smtClean="0"/>
              <a:t>16/06/2026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136B33-044E-43C1-919D-15EBA2138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7B207F-FB6C-43B7-A665-9366A064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B1D77-2998-4553-ABC1-F4CF5A7E11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011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03184E-9E46-43AF-9C21-CFC342BC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B9647-C56D-4534-A391-FFCC48CBD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D2E4D-8DB9-4E06-B1D4-F7969CD7C8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F4AEA-D143-4151-89B0-A111658ED7E9}" type="datetimeFigureOut">
              <a:rPr lang="it-IT" smtClean="0"/>
              <a:t>16/06/2026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53D53-E4FA-4E44-A02C-BAC332868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8E9BC-775C-4903-93E6-B0641B47A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B1D77-2998-4553-ABC1-F4CF5A7E11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255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8487B87-DC3B-4D7E-A556-37B7441DCF36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7825" y="0"/>
            <a:ext cx="6858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8CC162A-19EF-4829-9B5A-EFF8F94C0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94" y="1196331"/>
            <a:ext cx="2697799" cy="179378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4B8D4B7-95CA-4661-8288-A577616BA70B}"/>
              </a:ext>
            </a:extLst>
          </p:cNvPr>
          <p:cNvSpPr/>
          <p:nvPr/>
        </p:nvSpPr>
        <p:spPr>
          <a:xfrm>
            <a:off x="5718322" y="2099537"/>
            <a:ext cx="6337005" cy="244462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96C0CF9-3862-4845-AA69-774524F2CE95}"/>
              </a:ext>
            </a:extLst>
          </p:cNvPr>
          <p:cNvSpPr txBox="1">
            <a:spLocks/>
          </p:cNvSpPr>
          <p:nvPr/>
        </p:nvSpPr>
        <p:spPr>
          <a:xfrm>
            <a:off x="5718322" y="2841097"/>
            <a:ext cx="6337006" cy="11758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it-IT" sz="6400" b="1" dirty="0" err="1">
                <a:latin typeface="Ubuntu" panose="020B0504030602030204" pitchFamily="34" charset="0"/>
              </a:rPr>
              <a:t>Towards</a:t>
            </a:r>
            <a:r>
              <a:rPr lang="it-IT" sz="6400" b="1" dirty="0">
                <a:latin typeface="Ubuntu" panose="020B0504030602030204" pitchFamily="34" charset="0"/>
              </a:rPr>
              <a:t> a Close the Glass Loop Action Plan for Albania Workshop</a:t>
            </a:r>
          </a:p>
          <a:p>
            <a:endParaRPr lang="it-IT" sz="2000" dirty="0">
              <a:latin typeface="Ubuntu" panose="020B0504030602030204" pitchFamily="34" charset="0"/>
            </a:endParaRPr>
          </a:p>
          <a:p>
            <a:endParaRPr lang="it-IT" sz="3200" dirty="0">
              <a:latin typeface="Ubuntu" panose="020B0504030602030204" pitchFamily="34" charset="0"/>
            </a:endParaRPr>
          </a:p>
          <a:p>
            <a:r>
              <a:rPr lang="it-IT" sz="4800" dirty="0">
                <a:latin typeface="Ubuntu" panose="020B0504030602030204" pitchFamily="34" charset="0"/>
              </a:rPr>
              <a:t>Tirana, 17</a:t>
            </a:r>
            <a:r>
              <a:rPr lang="it-IT" sz="4800" baseline="30000" dirty="0">
                <a:latin typeface="Ubuntu" panose="020B0504030602030204" pitchFamily="34" charset="0"/>
              </a:rPr>
              <a:t>th</a:t>
            </a:r>
            <a:r>
              <a:rPr lang="it-IT" sz="4800" dirty="0">
                <a:latin typeface="Ubuntu" panose="020B0504030602030204" pitchFamily="34" charset="0"/>
              </a:rPr>
              <a:t>June 2026</a:t>
            </a:r>
          </a:p>
          <a:p>
            <a:endParaRPr lang="it-IT" sz="4800" dirty="0">
              <a:latin typeface="Ubuntu" panose="020B0504030602030204" pitchFamily="34" charset="0"/>
            </a:endParaRPr>
          </a:p>
          <a:p>
            <a:r>
              <a:rPr lang="it-IT" sz="4800" dirty="0">
                <a:latin typeface="Ubuntu" panose="020B0504030602030204" pitchFamily="34" charset="0"/>
              </a:rPr>
              <a:t>Roberto Saettone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EA0FADB-9B73-D4DD-BD76-1BE00EDBFE08}"/>
              </a:ext>
            </a:extLst>
          </p:cNvPr>
          <p:cNvSpPr txBox="1"/>
          <p:nvPr/>
        </p:nvSpPr>
        <p:spPr>
          <a:xfrm>
            <a:off x="692458" y="3811624"/>
            <a:ext cx="4145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</a:rPr>
              <a:t>The Italian system for glass collection &amp; recycling</a:t>
            </a:r>
            <a:endParaRPr lang="it-IT" sz="3200" dirty="0">
              <a:solidFill>
                <a:schemeClr val="accent6">
                  <a:lumMod val="75000"/>
                </a:schemeClr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015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729C3-29FA-B4D5-023F-1BEADD157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4272BA5-D4EA-C7A4-3676-D1F4FEECD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4" y="943003"/>
            <a:ext cx="10840453" cy="52338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F81A5F-CF52-9E88-90FC-2E68CAB95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2825" y="2057"/>
            <a:ext cx="2438400" cy="686816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4AC079F-D1AF-BBD2-736C-C1E9D833A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51" y="5841647"/>
            <a:ext cx="1237595" cy="82303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711595D-B53F-2345-3CF6-568DA9568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83" y="122584"/>
            <a:ext cx="10276766" cy="1065277"/>
          </a:xfrm>
        </p:spPr>
        <p:txBody>
          <a:bodyPr>
            <a:normAutofit/>
          </a:bodyPr>
          <a:lstStyle/>
          <a:p>
            <a:pPr marL="0" marR="0" lvl="0" indent="0" algn="l" defTabSz="7955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76"/>
            </a:pPr>
            <a:r>
              <a:rPr lang="en-US" altLang="it-IT" sz="2500" b="1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  <a:sym typeface="Sweet Sans Pro Extra Light"/>
              </a:rPr>
              <a:t>COREVE’S AUCTIONS - PRICE TRENDS</a:t>
            </a:r>
            <a:endParaRPr lang="it-IT" sz="2500" dirty="0">
              <a:solidFill>
                <a:schemeClr val="accent6">
                  <a:lumMod val="75000"/>
                </a:schemeClr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388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E9B754B-A3F8-C7D4-DFD1-029632162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861" y="5916761"/>
            <a:ext cx="1237595" cy="823031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B0670A4-C43A-48AB-9D94-D67DCC08D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3862" y="469454"/>
            <a:ext cx="941171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2500" b="1" dirty="0" err="1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  <a:ea typeface="ＭＳ Ｐゴシック" charset="-128"/>
                <a:cs typeface="Arial"/>
              </a:rPr>
              <a:t>CoReVe'S</a:t>
            </a:r>
            <a:r>
              <a:rPr lang="it-IT" altLang="it-IT" sz="2500" b="1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  <a:ea typeface="ＭＳ Ｐゴシック" charset="-128"/>
                <a:cs typeface="Arial"/>
              </a:rPr>
              <a:t> COMMITMENT TO MUNICIPALITIES (ANCI-</a:t>
            </a:r>
            <a:r>
              <a:rPr lang="it-IT" altLang="it-IT" sz="2500" b="1" dirty="0" err="1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  <a:ea typeface="ＭＳ Ｐゴシック" charset="-128"/>
                <a:cs typeface="Arial"/>
              </a:rPr>
              <a:t>CoReVe</a:t>
            </a:r>
            <a:r>
              <a:rPr lang="it-IT" altLang="it-IT" sz="2500" b="1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  <a:ea typeface="ＭＳ Ｐゴシック" charset="-128"/>
                <a:cs typeface="Arial"/>
              </a:rPr>
              <a:t> Technical </a:t>
            </a:r>
            <a:r>
              <a:rPr lang="it-IT" altLang="it-IT" sz="2500" b="1" dirty="0" err="1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  <a:ea typeface="ＭＳ Ｐゴシック" charset="-128"/>
                <a:cs typeface="Arial"/>
              </a:rPr>
              <a:t>Annex</a:t>
            </a:r>
            <a:r>
              <a:rPr lang="it-IT" altLang="it-IT" sz="2500" b="1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  <a:ea typeface="ＭＳ Ｐゴシック" charset="-128"/>
                <a:cs typeface="Arial"/>
              </a:rPr>
              <a:t> 2026-2029)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4B9A83D-41A4-B125-1A7B-F17ACB0966E5}"/>
              </a:ext>
            </a:extLst>
          </p:cNvPr>
          <p:cNvGrpSpPr/>
          <p:nvPr/>
        </p:nvGrpSpPr>
        <p:grpSpPr>
          <a:xfrm>
            <a:off x="1696520" y="2205186"/>
            <a:ext cx="9702020" cy="913525"/>
            <a:chOff x="1864328" y="3651432"/>
            <a:chExt cx="9702020" cy="913525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0E08F1A8-B668-5B12-BD55-9D9F8BF20116}"/>
                </a:ext>
              </a:extLst>
            </p:cNvPr>
            <p:cNvSpPr txBox="1"/>
            <p:nvPr/>
          </p:nvSpPr>
          <p:spPr>
            <a:xfrm>
              <a:off x="2583837" y="3980251"/>
              <a:ext cx="898251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just" defTabSz="457200" eaLnBrk="0" fontAlgn="base" hangingPunct="0">
                <a:spcBef>
                  <a:spcPct val="0"/>
                </a:spcBef>
                <a:spcAft>
                  <a:spcPts val="1200"/>
                </a:spcAft>
                <a:buSzPts val="1050"/>
                <a:defRPr/>
              </a:pPr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  <a:latin typeface="Ubuntu" panose="020B0504030602030204" pitchFamily="34" charset="0"/>
                  <a:ea typeface="ＭＳ Ｐゴシック" panose="020B0600070205080204" pitchFamily="34" charset="-128"/>
                </a:rPr>
                <a:t>Purchase equipment </a:t>
              </a:r>
              <a:r>
                <a:rPr lang="en-US" sz="2000" dirty="0">
                  <a:latin typeface="Ubuntu" panose="020B0504030602030204" pitchFamily="34" charset="0"/>
                  <a:ea typeface="ＭＳ Ｐゴシック" panose="020B0600070205080204" pitchFamily="34" charset="-128"/>
                </a:rPr>
                <a:t>(bottle banks and/or door-to-door containers)</a:t>
              </a:r>
              <a:endParaRPr lang="en-US" sz="2000" b="1" dirty="0">
                <a:solidFill>
                  <a:srgbClr val="FF0000"/>
                </a:solidFill>
                <a:latin typeface="Ubuntu" panose="020B0504030602030204" pitchFamily="34" charset="0"/>
                <a:ea typeface="ＭＳ Ｐゴシック" panose="020B0600070205080204" pitchFamily="34" charset="-128"/>
              </a:endParaRPr>
            </a:p>
          </p:txBody>
        </p:sp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CA75FFD1-5E74-E071-CBB2-8AFB97CA8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4328" y="3651432"/>
              <a:ext cx="979070" cy="913525"/>
            </a:xfrm>
            <a:prstGeom prst="rect">
              <a:avLst/>
            </a:prstGeom>
          </p:spPr>
        </p:pic>
      </p:grpSp>
      <p:pic>
        <p:nvPicPr>
          <p:cNvPr id="17" name="Picture 34">
            <a:extLst>
              <a:ext uri="{FF2B5EF4-FFF2-40B4-BE49-F238E27FC236}">
                <a16:creationId xmlns:a16="http://schemas.microsoft.com/office/drawing/2014/main" id="{03FBA060-CA1C-1FDB-9EDF-1DF8A6E037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44123" y="0"/>
            <a:ext cx="2438400" cy="6868160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EF9058FF-0E73-9A3F-68F5-1135AC667CFE}"/>
              </a:ext>
            </a:extLst>
          </p:cNvPr>
          <p:cNvGrpSpPr/>
          <p:nvPr/>
        </p:nvGrpSpPr>
        <p:grpSpPr>
          <a:xfrm>
            <a:off x="1662156" y="3680920"/>
            <a:ext cx="9642930" cy="1273561"/>
            <a:chOff x="1923418" y="5397753"/>
            <a:chExt cx="9642930" cy="1273561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54590402-6CA7-96A2-8C82-4841E4923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57782" y="5397753"/>
              <a:ext cx="923387" cy="855648"/>
            </a:xfrm>
            <a:prstGeom prst="rect">
              <a:avLst/>
            </a:prstGeom>
          </p:spPr>
        </p:pic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FABDEEA1-775E-BF48-E0E0-3BEA8AD0CCBF}"/>
                </a:ext>
              </a:extLst>
            </p:cNvPr>
            <p:cNvSpPr txBox="1"/>
            <p:nvPr/>
          </p:nvSpPr>
          <p:spPr>
            <a:xfrm>
              <a:off x="1923418" y="5655651"/>
              <a:ext cx="96429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  <a:latin typeface="Ubuntu" panose="020B0504030602030204" pitchFamily="34" charset="0"/>
                  <a:ea typeface="ＭＳ Ｐゴシック" panose="020B0600070205080204" pitchFamily="34" charset="-128"/>
                  <a:cs typeface="Arial" charset="0"/>
                </a:rPr>
                <a:t>		    Communication Campaigns: </a:t>
              </a:r>
              <a:r>
                <a:rPr lang="en-US" sz="2000" dirty="0">
                  <a:latin typeface="Ubuntu" panose="020B0504030602030204" pitchFamily="34" charset="0"/>
                  <a:ea typeface="ＭＳ Ｐゴシック" panose="020B0600070205080204" pitchFamily="34" charset="-128"/>
                  <a:cs typeface="Arial" charset="0"/>
                </a:rPr>
                <a:t>To raise awareness on correct glass sorting 										and disposal practices</a:t>
              </a:r>
            </a:p>
            <a:p>
              <a:pPr algn="just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dirty="0">
                <a:latin typeface="Ubuntu" panose="020B0504030602030204" pitchFamily="34" charset="0"/>
                <a:ea typeface="ＭＳ Ｐゴシック" panose="020B0600070205080204" pitchFamily="34" charset="-128"/>
                <a:cs typeface="Arial" charset="0"/>
              </a:endParaRPr>
            </a:p>
          </p:txBody>
        </p: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042686A-C787-B5F3-CFC3-BF1EA15D3597}"/>
              </a:ext>
            </a:extLst>
          </p:cNvPr>
          <p:cNvSpPr txBox="1"/>
          <p:nvPr/>
        </p:nvSpPr>
        <p:spPr>
          <a:xfrm>
            <a:off x="1725279" y="1568207"/>
            <a:ext cx="419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latin typeface="Ubuntu" panose="020B0504030602030204" pitchFamily="34" charset="0"/>
              </a:rPr>
              <a:t>Resources are allocated to finance: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83CE7E3A-4119-04C5-B6A0-F21EF89A2881}"/>
              </a:ext>
            </a:extLst>
          </p:cNvPr>
          <p:cNvGrpSpPr/>
          <p:nvPr/>
        </p:nvGrpSpPr>
        <p:grpSpPr>
          <a:xfrm>
            <a:off x="1603208" y="4991443"/>
            <a:ext cx="9795331" cy="1023745"/>
            <a:chOff x="1864328" y="2052295"/>
            <a:chExt cx="9107430" cy="1023745"/>
          </a:xfrm>
        </p:grpSpPr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2635094C-F843-5B10-C066-3089F1445F07}"/>
                </a:ext>
              </a:extLst>
            </p:cNvPr>
            <p:cNvSpPr txBox="1"/>
            <p:nvPr/>
          </p:nvSpPr>
          <p:spPr>
            <a:xfrm>
              <a:off x="1864328" y="2368154"/>
              <a:ext cx="91074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  <a:latin typeface="Ubuntu" panose="020B0504030602030204" pitchFamily="34" charset="0"/>
                  <a:ea typeface="ＭＳ Ｐゴシック" panose="020B0600070205080204" pitchFamily="34" charset="-128"/>
                  <a:cs typeface="Arial" charset="0"/>
                </a:rPr>
                <a:t>		     Objective: </a:t>
              </a:r>
              <a:r>
                <a:rPr lang="en-US" sz="2000" b="1" dirty="0">
                  <a:latin typeface="Ubuntu" panose="020B0504030602030204" pitchFamily="34" charset="0"/>
                  <a:ea typeface="ＭＳ Ｐゴシック" panose="020B0600070205080204" pitchFamily="34" charset="-128"/>
                  <a:cs typeface="Arial" charset="0"/>
                </a:rPr>
                <a:t>To improve the quality of glass packaging waste collection</a:t>
              </a:r>
            </a:p>
            <a:p>
              <a:pPr algn="just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dirty="0">
                <a:latin typeface="Ubuntu" panose="020B0504030602030204" pitchFamily="34" charset="0"/>
                <a:ea typeface="ＭＳ Ｐゴシック" panose="020B0600070205080204" pitchFamily="34" charset="-128"/>
                <a:cs typeface="Arial" charset="0"/>
              </a:endParaRPr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1407DCD-2840-9E4D-82E0-B9B9516B7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57782" y="2052295"/>
              <a:ext cx="1024959" cy="10046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044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F687A-5C1B-24A2-A29B-359064617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D2CCD27-AA32-23DE-60BD-0DC68F601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2825" y="2057"/>
            <a:ext cx="2438400" cy="686816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9B928A23-2EC6-5882-00BE-37FD16E1A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51" y="5841647"/>
            <a:ext cx="1237595" cy="82303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CD7C594-0FAB-A992-2D28-A7CDF1DD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125" y="3316649"/>
            <a:ext cx="3089749" cy="205475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05539ED-BC83-AA49-3F03-3C404898D010}"/>
              </a:ext>
            </a:extLst>
          </p:cNvPr>
          <p:cNvSpPr txBox="1"/>
          <p:nvPr/>
        </p:nvSpPr>
        <p:spPr>
          <a:xfrm>
            <a:off x="3911612" y="1646390"/>
            <a:ext cx="4705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34787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58330A1E-98B9-4987-A429-4C5DB57C9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44123" y="0"/>
            <a:ext cx="2438400" cy="6868160"/>
          </a:xfrm>
          <a:prstGeom prst="rect">
            <a:avLst/>
          </a:prstGeom>
        </p:spPr>
      </p:pic>
      <p:sp>
        <p:nvSpPr>
          <p:cNvPr id="36" name="Title 1">
            <a:extLst>
              <a:ext uri="{FF2B5EF4-FFF2-40B4-BE49-F238E27FC236}">
                <a16:creationId xmlns:a16="http://schemas.microsoft.com/office/drawing/2014/main" id="{440AEAC8-5CA9-4FCA-8A91-7C0331E3C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521" y="203264"/>
            <a:ext cx="9242302" cy="1065277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</a:rPr>
              <a:t>CoReVe</a:t>
            </a:r>
            <a:endParaRPr lang="it-IT" sz="4000" dirty="0">
              <a:solidFill>
                <a:schemeClr val="accent6">
                  <a:lumMod val="7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693E44AE-1EF1-44E3-8EB3-27B2CC343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178" y="1016610"/>
            <a:ext cx="10580402" cy="5244231"/>
          </a:xfrm>
        </p:spPr>
        <p:txBody>
          <a:bodyPr>
            <a:noAutofit/>
          </a:bodyPr>
          <a:lstStyle/>
          <a:p>
            <a:pPr lvl="0" algn="just" defTabSz="45720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latin typeface="Ubuntu" panose="020B0504030602030204" pitchFamily="34" charset="0"/>
                <a:ea typeface="+mj-ea"/>
                <a:cs typeface="+mj-cs"/>
              </a:rPr>
              <a:t>It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  <a:ea typeface="+mj-ea"/>
                <a:cs typeface="+mj-cs"/>
              </a:rPr>
              <a:t> </a:t>
            </a:r>
            <a:r>
              <a:rPr lang="en-US" sz="1800" dirty="0">
                <a:latin typeface="Ubuntu" panose="020B0504030602030204" pitchFamily="34" charset="0"/>
              </a:rPr>
              <a:t>is the national, non-profit consortium responsible for the collection, recycling, and recovery of glass packaging waste in Italy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buntu" panose="020B0504030602030204" pitchFamily="34" charset="0"/>
              <a:ea typeface="+mj-ea"/>
              <a:cs typeface="+mj-cs"/>
            </a:endParaRPr>
          </a:p>
          <a:p>
            <a:pPr lvl="0" algn="just" defTabSz="45720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latin typeface="Ubuntu" panose="020B0504030602030204" pitchFamily="34" charset="0"/>
                <a:ea typeface="+mj-ea"/>
                <a:cs typeface="+mj-cs"/>
              </a:rPr>
              <a:t>It was established in 1997 in compliance with Legislative Decree 22/97 which transposed EU Directive 94/62 (PPW Directive);</a:t>
            </a:r>
          </a:p>
          <a:p>
            <a:pPr lvl="0" algn="just" defTabSz="45720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latin typeface="Ubuntu" panose="020B0504030602030204" pitchFamily="34" charset="0"/>
                <a:ea typeface="+mj-ea"/>
                <a:cs typeface="+mj-cs"/>
              </a:rPr>
              <a:t>It operates as a “key branch” of CONAI</a:t>
            </a:r>
            <a:r>
              <a:rPr lang="en-US" sz="1400" baseline="40000" dirty="0">
                <a:latin typeface="Ubuntu" panose="020B0504030602030204" pitchFamily="34" charset="0"/>
                <a:ea typeface="+mj-ea"/>
                <a:cs typeface="+mj-cs"/>
              </a:rPr>
              <a:t>*</a:t>
            </a:r>
            <a:r>
              <a:rPr lang="en-US" sz="1800" dirty="0">
                <a:latin typeface="Ubuntu" panose="020B0504030602030204" pitchFamily="34" charset="0"/>
                <a:ea typeface="+mj-ea"/>
                <a:cs typeface="+mj-cs"/>
              </a:rPr>
              <a:t> on the basis of the National Framework </a:t>
            </a:r>
            <a:r>
              <a:rPr lang="en-US" sz="1800" dirty="0" err="1">
                <a:latin typeface="Ubuntu" panose="020B0504030602030204" pitchFamily="34" charset="0"/>
                <a:ea typeface="+mj-ea"/>
                <a:cs typeface="+mj-cs"/>
              </a:rPr>
              <a:t>Programme</a:t>
            </a:r>
            <a:r>
              <a:rPr lang="en-US" sz="1800" dirty="0">
                <a:latin typeface="Ubuntu" panose="020B0504030602030204" pitchFamily="34" charset="0"/>
                <a:ea typeface="+mj-ea"/>
                <a:cs typeface="+mj-cs"/>
              </a:rPr>
              <a:t> Agreement, signed every four years by CONAI and ANCI</a:t>
            </a:r>
            <a:r>
              <a:rPr lang="en-US" sz="1400" baseline="40000" dirty="0">
                <a:latin typeface="Ubuntu" panose="020B0504030602030204" pitchFamily="34" charset="0"/>
                <a:ea typeface="+mj-ea"/>
                <a:cs typeface="+mj-cs"/>
              </a:rPr>
              <a:t>**</a:t>
            </a:r>
            <a:r>
              <a:rPr lang="en-US" sz="1800" dirty="0">
                <a:latin typeface="Ubuntu" panose="020B0504030602030204" pitchFamily="34" charset="0"/>
                <a:ea typeface="+mj-ea"/>
                <a:cs typeface="+mj-cs"/>
              </a:rPr>
              <a:t>, which consists of a general section and the Technical Annexes for each packaging material</a:t>
            </a:r>
          </a:p>
          <a:p>
            <a:pPr lvl="0" algn="just" defTabSz="45720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latin typeface="Ubuntu" panose="020B0504030602030204" pitchFamily="34" charset="0"/>
                <a:ea typeface="+mj-ea"/>
                <a:cs typeface="+mj-cs"/>
              </a:rPr>
              <a:t>It has recently signed the 2026-2029 Technical Annex for the management of glass packaging waste</a:t>
            </a:r>
          </a:p>
          <a:p>
            <a:pPr lvl="0" algn="just" defTabSz="45720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latin typeface="Ubuntu" panose="020B0504030602030204" pitchFamily="34" charset="0"/>
                <a:ea typeface="+mj-ea"/>
                <a:cs typeface="+mj-cs"/>
              </a:rPr>
              <a:t>It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  <a:ea typeface="+mj-ea"/>
                <a:cs typeface="+mj-cs"/>
              </a:rPr>
              <a:t> </a:t>
            </a:r>
            <a:r>
              <a:rPr lang="en-US" sz="1800" dirty="0">
                <a:latin typeface="Ubuntu" panose="020B0504030602030204" pitchFamily="34" charset="0"/>
                <a:ea typeface="+mj-ea"/>
                <a:cs typeface="+mj-cs"/>
              </a:rPr>
              <a:t>grants to Municipalities/Service Providers Appointed by Municipalities a fee based on the quantity and quality of separately collected glass waste (5 quality tiers)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FAE673E-691E-5791-0A39-0D3295E86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5808" y="5831705"/>
            <a:ext cx="1237595" cy="82303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93EE051-3AA2-E0B3-5C9B-0AA7ED1B179F}"/>
              </a:ext>
            </a:extLst>
          </p:cNvPr>
          <p:cNvSpPr txBox="1"/>
          <p:nvPr/>
        </p:nvSpPr>
        <p:spPr>
          <a:xfrm>
            <a:off x="1436914" y="6391464"/>
            <a:ext cx="8640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Ubuntu" panose="020B0504030602030204" pitchFamily="34" charset="0"/>
              </a:rPr>
              <a:t>*the National Packaging Consortium; ** the National Association of Italian Municipalities</a:t>
            </a:r>
            <a:endParaRPr lang="it-IT" sz="10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14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D025789-C9E5-3A98-FAC9-969CD9084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810" y="2146349"/>
            <a:ext cx="4094193" cy="346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ABA6E3-CD1E-48CD-AA82-3658F0863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2825" y="2057"/>
            <a:ext cx="2438400" cy="686816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F7CDB87-727B-4F34-A189-B498F25AF30E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2200373" y="5871698"/>
            <a:ext cx="7518300" cy="671107"/>
          </a:xfrm>
        </p:spPr>
        <p:txBody>
          <a:bodyPr>
            <a:normAutofit/>
          </a:bodyPr>
          <a:lstStyle/>
          <a:p>
            <a:pPr marL="0" indent="0" algn="just" eaLnBrk="0" fontAlgn="base" hangingPunct="0">
              <a:lnSpc>
                <a:spcPct val="170000"/>
              </a:lnSpc>
              <a:spcAft>
                <a:spcPct val="0"/>
              </a:spcAft>
              <a:buNone/>
              <a:defRPr/>
            </a:pPr>
            <a:r>
              <a:rPr lang="en-US" sz="2000" b="1" dirty="0" err="1">
                <a:solidFill>
                  <a:srgbClr val="FF0000"/>
                </a:solidFill>
                <a:latin typeface="Ubuntu" panose="020B0504030602030204" pitchFamily="34" charset="0"/>
                <a:ea typeface="+mj-ea"/>
                <a:cs typeface="+mj-cs"/>
              </a:rPr>
              <a:t>CoReVe</a:t>
            </a:r>
            <a:r>
              <a:rPr lang="en-US" sz="2000" b="1" dirty="0">
                <a:solidFill>
                  <a:srgbClr val="FF0000"/>
                </a:solidFill>
                <a:latin typeface="Ubuntu" panose="020B0504030602030204" pitchFamily="34" charset="0"/>
                <a:ea typeface="+mj-ea"/>
                <a:cs typeface="+mj-cs"/>
              </a:rPr>
              <a:t> operates as a subsidiary system to the market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E9B754B-A3F8-C7D4-DFD1-029632162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51" y="5841647"/>
            <a:ext cx="1237595" cy="823031"/>
          </a:xfrm>
          <a:prstGeom prst="rect">
            <a:avLst/>
          </a:prstGeom>
        </p:spPr>
      </p:pic>
      <p:pic>
        <p:nvPicPr>
          <p:cNvPr id="1026" name="Picture 2" descr="Icona Di Combinazione Per Importatori, Merci E Importazioni Illustrazione  Vettoriale - Illustrazione di carrello, simbolo: 159889614">
            <a:extLst>
              <a:ext uri="{FF2B5EF4-FFF2-40B4-BE49-F238E27FC236}">
                <a16:creationId xmlns:a16="http://schemas.microsoft.com/office/drawing/2014/main" id="{1BA30D85-7A25-815F-3689-E70AEFF37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352" y="1246115"/>
            <a:ext cx="1402935" cy="140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B04BE22-2F32-0032-05D7-12931C2978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929" y="1234781"/>
            <a:ext cx="1225489" cy="123653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A5B0AAB-E293-5C39-0014-708D2ECA3E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235" y="3130205"/>
            <a:ext cx="1391247" cy="135681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9326D90-8A58-4FD6-BA48-57351D8D25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8413" y="3130205"/>
            <a:ext cx="1781424" cy="123842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BD379B4-71FE-55F6-BD58-171CE81FF48B}"/>
              </a:ext>
            </a:extLst>
          </p:cNvPr>
          <p:cNvSpPr txBox="1"/>
          <p:nvPr/>
        </p:nvSpPr>
        <p:spPr>
          <a:xfrm>
            <a:off x="2481346" y="1444436"/>
            <a:ext cx="14029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  <a:ea typeface="+mj-ea"/>
                <a:cs typeface="+mj-cs"/>
              </a:rPr>
              <a:t>23 </a:t>
            </a:r>
          </a:p>
          <a:p>
            <a:pPr algn="ctr"/>
            <a:r>
              <a:rPr lang="it-IT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Glass producers</a:t>
            </a:r>
            <a:endParaRPr lang="it-IT" dirty="0">
              <a:latin typeface="Ubuntu" panose="020B050403060203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351BB2B-07F4-D3B9-8D70-00C64AE46D99}"/>
              </a:ext>
            </a:extLst>
          </p:cNvPr>
          <p:cNvSpPr txBox="1"/>
          <p:nvPr/>
        </p:nvSpPr>
        <p:spPr>
          <a:xfrm>
            <a:off x="7839376" y="1436687"/>
            <a:ext cx="26984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  <a:ea typeface="+mj-ea"/>
                <a:cs typeface="+mj-cs"/>
              </a:rPr>
              <a:t>35</a:t>
            </a:r>
            <a:r>
              <a:rPr lang="it-IT" dirty="0">
                <a:latin typeface="Ubuntu" panose="020B0504030602030204" pitchFamily="34" charset="0"/>
                <a:ea typeface="+mj-ea"/>
                <a:cs typeface="+mj-cs"/>
              </a:rPr>
              <a:t> </a:t>
            </a:r>
          </a:p>
          <a:p>
            <a:pPr algn="ctr"/>
            <a:r>
              <a:rPr lang="it-IT" dirty="0">
                <a:latin typeface="Ubuntu" panose="020B0504030602030204" pitchFamily="34" charset="0"/>
                <a:ea typeface="+mj-ea"/>
                <a:cs typeface="+mj-cs"/>
              </a:rPr>
              <a:t>Commercial </a:t>
            </a:r>
            <a:r>
              <a:rPr lang="it-IT" dirty="0" err="1">
                <a:latin typeface="Ubuntu" panose="020B0504030602030204" pitchFamily="34" charset="0"/>
                <a:ea typeface="+mj-ea"/>
                <a:cs typeface="+mj-cs"/>
              </a:rPr>
              <a:t>importers</a:t>
            </a:r>
            <a:r>
              <a:rPr lang="it-IT" dirty="0">
                <a:latin typeface="Ubuntu" panose="020B0504030602030204" pitchFamily="34" charset="0"/>
                <a:ea typeface="+mj-ea"/>
                <a:cs typeface="+mj-cs"/>
              </a:rPr>
              <a:t> </a:t>
            </a:r>
            <a:r>
              <a:rPr lang="it-IT" sz="1400" dirty="0">
                <a:latin typeface="Ubuntu" panose="020B0504030602030204" pitchFamily="34" charset="0"/>
                <a:ea typeface="+mj-ea"/>
                <a:cs typeface="+mj-cs"/>
              </a:rPr>
              <a:t>(</a:t>
            </a:r>
            <a:r>
              <a:rPr lang="it-IT" sz="1400" dirty="0" err="1">
                <a:latin typeface="Ubuntu" panose="020B0504030602030204" pitchFamily="34" charset="0"/>
                <a:ea typeface="+mj-ea"/>
                <a:cs typeface="+mj-cs"/>
              </a:rPr>
              <a:t>wholesalers</a:t>
            </a:r>
            <a:r>
              <a:rPr lang="it-IT" sz="1400" dirty="0">
                <a:latin typeface="Ubuntu" panose="020B0504030602030204" pitchFamily="34" charset="0"/>
                <a:ea typeface="+mj-ea"/>
                <a:cs typeface="+mj-cs"/>
              </a:rPr>
              <a:t>/</a:t>
            </a:r>
            <a:r>
              <a:rPr lang="it-IT" sz="1400" dirty="0" err="1">
                <a:latin typeface="Ubuntu" panose="020B0504030602030204" pitchFamily="34" charset="0"/>
                <a:ea typeface="+mj-ea"/>
                <a:cs typeface="+mj-cs"/>
              </a:rPr>
              <a:t>distributors</a:t>
            </a:r>
            <a:r>
              <a:rPr lang="it-IT" sz="1400" dirty="0">
                <a:latin typeface="Ubuntu" panose="020B0504030602030204" pitchFamily="34" charset="0"/>
                <a:ea typeface="+mj-ea"/>
                <a:cs typeface="+mj-cs"/>
              </a:rPr>
              <a:t>)</a:t>
            </a:r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77BF52D-E39A-16FD-3351-03EBAC8FAEAA}"/>
              </a:ext>
            </a:extLst>
          </p:cNvPr>
          <p:cNvSpPr txBox="1"/>
          <p:nvPr/>
        </p:nvSpPr>
        <p:spPr>
          <a:xfrm>
            <a:off x="416125" y="4368628"/>
            <a:ext cx="2521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  <a:ea typeface="+mj-ea"/>
                <a:cs typeface="+mj-cs"/>
              </a:rPr>
              <a:t>41</a:t>
            </a:r>
            <a:endParaRPr lang="it-IT" dirty="0">
              <a:latin typeface="Ubuntu" panose="020B0504030602030204" pitchFamily="34" charset="0"/>
              <a:ea typeface="+mj-ea"/>
              <a:cs typeface="+mj-cs"/>
            </a:endParaRPr>
          </a:p>
          <a:p>
            <a:pPr algn="ctr"/>
            <a:r>
              <a:rPr lang="it-IT" dirty="0">
                <a:latin typeface="Ubuntu" panose="020B0504030602030204" pitchFamily="34" charset="0"/>
                <a:ea typeface="+mj-ea"/>
                <a:cs typeface="+mj-cs"/>
              </a:rPr>
              <a:t>Industrial </a:t>
            </a:r>
            <a:r>
              <a:rPr lang="it-IT" dirty="0" err="1">
                <a:latin typeface="Ubuntu" panose="020B0504030602030204" pitchFamily="34" charset="0"/>
                <a:ea typeface="+mj-ea"/>
                <a:cs typeface="+mj-cs"/>
              </a:rPr>
              <a:t>importers</a:t>
            </a:r>
            <a:r>
              <a:rPr lang="it-IT" dirty="0">
                <a:latin typeface="Ubuntu" panose="020B0504030602030204" pitchFamily="34" charset="0"/>
                <a:ea typeface="+mj-ea"/>
                <a:cs typeface="+mj-cs"/>
              </a:rPr>
              <a:t> </a:t>
            </a:r>
            <a:r>
              <a:rPr lang="it-IT" sz="1400" dirty="0">
                <a:latin typeface="Ubuntu" panose="020B0504030602030204" pitchFamily="34" charset="0"/>
                <a:ea typeface="+mj-ea"/>
                <a:cs typeface="+mj-cs"/>
              </a:rPr>
              <a:t>(fillers) </a:t>
            </a:r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23ABFB7-4017-5685-CD92-D1BAEAEEE1D4}"/>
              </a:ext>
            </a:extLst>
          </p:cNvPr>
          <p:cNvSpPr txBox="1"/>
          <p:nvPr/>
        </p:nvSpPr>
        <p:spPr>
          <a:xfrm>
            <a:off x="7349362" y="4236550"/>
            <a:ext cx="227952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  <a:ea typeface="+mj-ea"/>
                <a:cs typeface="+mj-cs"/>
              </a:rPr>
              <a:t>7 </a:t>
            </a:r>
            <a:endParaRPr lang="en-US" dirty="0">
              <a:latin typeface="Ubuntu" panose="020B0504030602030204" pitchFamily="34" charset="0"/>
              <a:ea typeface="+mj-ea"/>
              <a:cs typeface="+mj-cs"/>
            </a:endParaRPr>
          </a:p>
          <a:p>
            <a:pPr algn="ctr"/>
            <a:r>
              <a:rPr lang="en-US" dirty="0">
                <a:latin typeface="Ubuntu" panose="020B0504030602030204" pitchFamily="34" charset="0"/>
                <a:ea typeface="+mj-ea"/>
                <a:cs typeface="+mj-cs"/>
              </a:rPr>
              <a:t> </a:t>
            </a:r>
            <a:r>
              <a:rPr lang="it-IT" dirty="0" err="1">
                <a:latin typeface="Ubuntu" panose="020B0504030602030204" pitchFamily="34" charset="0"/>
                <a:ea typeface="+mj-ea"/>
                <a:cs typeface="+mj-cs"/>
              </a:rPr>
              <a:t>Cullet</a:t>
            </a:r>
            <a:r>
              <a:rPr lang="it-IT" dirty="0">
                <a:latin typeface="Ubuntu" panose="020B0504030602030204" pitchFamily="34" charset="0"/>
                <a:ea typeface="+mj-ea"/>
                <a:cs typeface="+mj-cs"/>
              </a:rPr>
              <a:t> Treatment Companies </a:t>
            </a:r>
            <a:endParaRPr lang="en-US" dirty="0">
              <a:latin typeface="Ubuntu" panose="020B0504030602030204" pitchFamily="34" charset="0"/>
              <a:ea typeface="+mj-ea"/>
              <a:cs typeface="+mj-cs"/>
            </a:endParaRPr>
          </a:p>
          <a:p>
            <a:pPr algn="ctr"/>
            <a:r>
              <a:rPr lang="en-US" sz="1200" dirty="0">
                <a:latin typeface="Ubuntu" panose="020B0504030602030204" pitchFamily="34" charset="0"/>
                <a:ea typeface="+mj-ea"/>
                <a:cs typeface="+mj-cs"/>
              </a:rPr>
              <a:t>(from 2020 they can join CoReVe voluntarily)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111C4AC-3B2A-0A93-70AD-4E0C046E6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623" y="203264"/>
            <a:ext cx="9242302" cy="879881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err="1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</a:rPr>
              <a:t>CoReVe’s</a:t>
            </a: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2800" b="1" dirty="0" err="1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</a:rPr>
              <a:t>members</a:t>
            </a: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</a:rPr>
              <a:t> include</a:t>
            </a:r>
            <a:endParaRPr lang="it-IT" sz="2800" dirty="0">
              <a:solidFill>
                <a:schemeClr val="accent6">
                  <a:lumMod val="75000"/>
                </a:schemeClr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205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58330A1E-98B9-4987-A429-4C5DB57C9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44123" y="0"/>
            <a:ext cx="2438400" cy="686816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9FAE673E-691E-5791-0A39-0D3295E86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5808" y="5831705"/>
            <a:ext cx="1237595" cy="82303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6FC69D9-7FE2-5CF0-A022-5B046C1E9957}"/>
              </a:ext>
            </a:extLst>
          </p:cNvPr>
          <p:cNvSpPr txBox="1">
            <a:spLocks/>
          </p:cNvSpPr>
          <p:nvPr/>
        </p:nvSpPr>
        <p:spPr>
          <a:xfrm>
            <a:off x="1175872" y="80345"/>
            <a:ext cx="10444998" cy="767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2B53A0"/>
                </a:solidFill>
                <a:uFillTx/>
                <a:latin typeface="Sweet Sans Pro Extra Light"/>
                <a:ea typeface="Sweet Sans Pro Extra Light"/>
                <a:cs typeface="Sweet Sans Pro Extra Light"/>
                <a:sym typeface="Sweet Sans Pro Extra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2B53A0"/>
                </a:solidFill>
                <a:uFillTx/>
                <a:latin typeface="Sweet Sans Pro Extra Light"/>
                <a:ea typeface="Sweet Sans Pro Extra Light"/>
                <a:cs typeface="Sweet Sans Pro Extra Light"/>
                <a:sym typeface="Sweet Sans Pro Extra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2B53A0"/>
                </a:solidFill>
                <a:uFillTx/>
                <a:latin typeface="Sweet Sans Pro Extra Light"/>
                <a:ea typeface="Sweet Sans Pro Extra Light"/>
                <a:cs typeface="Sweet Sans Pro Extra Light"/>
                <a:sym typeface="Sweet Sans Pro Extra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2B53A0"/>
                </a:solidFill>
                <a:uFillTx/>
                <a:latin typeface="Sweet Sans Pro Extra Light"/>
                <a:ea typeface="Sweet Sans Pro Extra Light"/>
                <a:cs typeface="Sweet Sans Pro Extra Light"/>
                <a:sym typeface="Sweet Sans Pro Extra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2B53A0"/>
                </a:solidFill>
                <a:uFillTx/>
                <a:latin typeface="Sweet Sans Pro Extra Light"/>
                <a:ea typeface="Sweet Sans Pro Extra Light"/>
                <a:cs typeface="Sweet Sans Pro Extra Light"/>
                <a:sym typeface="Sweet Sans Pro Extra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2B53A0"/>
                </a:solidFill>
                <a:uFillTx/>
                <a:latin typeface="Sweet Sans Pro Extra Light"/>
                <a:ea typeface="Sweet Sans Pro Extra Light"/>
                <a:cs typeface="Sweet Sans Pro Extra Light"/>
                <a:sym typeface="Sweet Sans Pro Extra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2B53A0"/>
                </a:solidFill>
                <a:uFillTx/>
                <a:latin typeface="Sweet Sans Pro Extra Light"/>
                <a:ea typeface="Sweet Sans Pro Extra Light"/>
                <a:cs typeface="Sweet Sans Pro Extra Light"/>
                <a:sym typeface="Sweet Sans Pro Extra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2B53A0"/>
                </a:solidFill>
                <a:uFillTx/>
                <a:latin typeface="Sweet Sans Pro Extra Light"/>
                <a:ea typeface="Sweet Sans Pro Extra Light"/>
                <a:cs typeface="Sweet Sans Pro Extra Light"/>
                <a:sym typeface="Sweet Sans Pro Extra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2B53A0"/>
                </a:solidFill>
                <a:uFillTx/>
                <a:latin typeface="Sweet Sans Pro Extra Light"/>
                <a:ea typeface="Sweet Sans Pro Extra Light"/>
                <a:cs typeface="Sweet Sans Pro Extra Light"/>
                <a:sym typeface="Sweet Sans Pro Extra Light"/>
              </a:defRPr>
            </a:lvl9pPr>
          </a:lstStyle>
          <a:p>
            <a:pPr>
              <a:lnSpc>
                <a:spcPct val="100000"/>
              </a:lnSpc>
              <a:defRPr/>
            </a:pPr>
            <a:br>
              <a:rPr lang="it-IT" sz="3200" b="1" kern="1200" dirty="0">
                <a:solidFill>
                  <a:srgbClr val="008B3A"/>
                </a:solidFill>
                <a:ea typeface="ＭＳ Ｐゴシック" charset="-128"/>
                <a:cs typeface="Arial"/>
              </a:rPr>
            </a:b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  <a:ea typeface="+mj-ea"/>
                <a:cs typeface="+mj-cs"/>
              </a:rPr>
              <a:t>COLLECTION OF GLASS PACKAGING WASTE (2024)</a:t>
            </a:r>
            <a:endParaRPr lang="it-IT" sz="2500" b="1" dirty="0">
              <a:solidFill>
                <a:schemeClr val="accent6">
                  <a:lumMod val="75000"/>
                </a:schemeClr>
              </a:solidFill>
              <a:latin typeface="Ubuntu" panose="020B0504030602030204" pitchFamily="34" charset="0"/>
              <a:ea typeface="+mj-ea"/>
              <a:cs typeface="+mj-cs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4A61E0F-3B51-6780-1AD0-DE802F286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5872" y="2394787"/>
            <a:ext cx="501122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hangingPunct="0">
              <a:spcBef>
                <a:spcPct val="0"/>
              </a:spcBef>
              <a:buFontTx/>
              <a:buNone/>
            </a:pPr>
            <a:r>
              <a:rPr lang="en-US" altLang="it-IT" sz="2800" kern="0" dirty="0">
                <a:solidFill>
                  <a:srgbClr val="000000"/>
                </a:solidFill>
                <a:latin typeface="Ubuntu" panose="020B0504030602030204" pitchFamily="34" charset="0"/>
                <a:ea typeface="MS Mincho" panose="02020609040205080304" pitchFamily="49" charset="-128"/>
                <a:cs typeface="Arial" panose="020B0604020202020204" pitchFamily="34" charset="0"/>
                <a:sym typeface="Calibri"/>
              </a:rPr>
              <a:t>In Italy, the collection of glass packaging waste slightly decreased (-</a:t>
            </a:r>
            <a:r>
              <a:rPr lang="en-US" altLang="it-IT" sz="2800" b="1" kern="0" dirty="0">
                <a:solidFill>
                  <a:srgbClr val="009A46"/>
                </a:solidFill>
                <a:latin typeface="Ubuntu" panose="020B0504030602030204" pitchFamily="34" charset="0"/>
                <a:ea typeface="MS Mincho" panose="02020609040205080304" pitchFamily="49" charset="-128"/>
                <a:cs typeface="Arial" panose="020B0604020202020204" pitchFamily="34" charset="0"/>
                <a:sym typeface="Calibri"/>
              </a:rPr>
              <a:t>0,7%)</a:t>
            </a:r>
            <a:r>
              <a:rPr lang="en-US" altLang="it-IT" sz="2800" kern="0" dirty="0">
                <a:latin typeface="Ubuntu" panose="020B0504030602030204" pitchFamily="34" charset="0"/>
                <a:ea typeface="MS Mincho" panose="02020609040205080304" pitchFamily="49" charset="-128"/>
                <a:cs typeface="Arial" panose="020B0604020202020204" pitchFamily="34" charset="0"/>
                <a:sym typeface="Calibri"/>
              </a:rPr>
              <a:t>,</a:t>
            </a:r>
            <a:r>
              <a:rPr lang="en-US" altLang="it-IT" sz="2800" kern="0" dirty="0">
                <a:solidFill>
                  <a:srgbClr val="009A46"/>
                </a:solidFill>
                <a:latin typeface="Ubuntu" panose="020B0504030602030204" pitchFamily="34" charset="0"/>
                <a:ea typeface="MS Mincho" panose="02020609040205080304" pitchFamily="49" charset="-128"/>
                <a:cs typeface="Arial" panose="020B0604020202020204" pitchFamily="34" charset="0"/>
                <a:sym typeface="Calibri"/>
              </a:rPr>
              <a:t> </a:t>
            </a:r>
            <a:r>
              <a:rPr lang="en-US" altLang="it-IT" sz="2800" kern="0" dirty="0">
                <a:solidFill>
                  <a:srgbClr val="000000"/>
                </a:solidFill>
                <a:latin typeface="Ubuntu" panose="020B0504030602030204" pitchFamily="34" charset="0"/>
                <a:ea typeface="MS Mincho" panose="02020609040205080304" pitchFamily="49" charset="-128"/>
                <a:cs typeface="Arial" panose="020B0604020202020204" pitchFamily="34" charset="0"/>
                <a:sym typeface="Calibri"/>
              </a:rPr>
              <a:t>from </a:t>
            </a:r>
            <a:r>
              <a:rPr lang="en-US" altLang="it-IT" sz="2800" kern="0" dirty="0">
                <a:latin typeface="Ubuntu" panose="020B0504030602030204" pitchFamily="34" charset="0"/>
                <a:ea typeface="MS Mincho" panose="02020609040205080304" pitchFamily="49" charset="-128"/>
                <a:cs typeface="Arial" panose="020B0604020202020204" pitchFamily="34" charset="0"/>
                <a:sym typeface="Calibri"/>
              </a:rPr>
              <a:t>2.400.000</a:t>
            </a:r>
            <a:r>
              <a:rPr lang="en-US" altLang="it-IT" sz="2800" kern="0" dirty="0">
                <a:solidFill>
                  <a:srgbClr val="000000"/>
                </a:solidFill>
                <a:latin typeface="Ubuntu" panose="020B0504030602030204" pitchFamily="34" charset="0"/>
                <a:ea typeface="MS Mincho" panose="02020609040205080304" pitchFamily="49" charset="-128"/>
                <a:cs typeface="Arial" panose="020B0604020202020204" pitchFamily="34" charset="0"/>
                <a:sym typeface="Calibri"/>
              </a:rPr>
              <a:t> tons in 2023 to </a:t>
            </a:r>
            <a:r>
              <a:rPr lang="en-US" altLang="it-IT" sz="2800" b="1" kern="0" dirty="0">
                <a:solidFill>
                  <a:srgbClr val="009A46"/>
                </a:solidFill>
                <a:latin typeface="Ubuntu" panose="020B0504030602030204" pitchFamily="34" charset="0"/>
                <a:ea typeface="MS Mincho" panose="02020609040205080304" pitchFamily="49" charset="-128"/>
                <a:cs typeface="Arial" panose="020B0604020202020204" pitchFamily="34" charset="0"/>
                <a:sym typeface="Calibri"/>
              </a:rPr>
              <a:t>2.383.000</a:t>
            </a:r>
            <a:r>
              <a:rPr lang="en-US" altLang="it-IT" sz="2800" kern="0" dirty="0">
                <a:solidFill>
                  <a:srgbClr val="000000"/>
                </a:solidFill>
                <a:latin typeface="Ubuntu" panose="020B0504030602030204" pitchFamily="34" charset="0"/>
                <a:ea typeface="MS Mincho" panose="02020609040205080304" pitchFamily="49" charset="-128"/>
                <a:cs typeface="Arial" panose="020B0604020202020204" pitchFamily="34" charset="0"/>
                <a:sym typeface="Calibri"/>
              </a:rPr>
              <a:t> tons in 2024</a:t>
            </a:r>
            <a:endParaRPr lang="it-IT" altLang="it-IT" sz="2800" kern="0" dirty="0">
              <a:solidFill>
                <a:srgbClr val="000000"/>
              </a:solidFill>
              <a:latin typeface="Ubuntu" panose="020B0504030602030204" pitchFamily="34" charset="0"/>
              <a:ea typeface="MS Mincho" panose="02020609040205080304" pitchFamily="49" charset="-128"/>
              <a:cs typeface="Arial" panose="020B0604020202020204" pitchFamily="34" charset="0"/>
              <a:sym typeface="Calibri"/>
            </a:endParaRPr>
          </a:p>
        </p:txBody>
      </p:sp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6DA7D4EA-FB87-347C-CC5C-1EC9A5B8D9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6036501"/>
              </p:ext>
            </p:extLst>
          </p:nvPr>
        </p:nvGraphicFramePr>
        <p:xfrm>
          <a:off x="6923595" y="1421594"/>
          <a:ext cx="5011229" cy="4433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9436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035BBAAE-D0D7-CF86-1377-772A0CC99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27" y="1157389"/>
            <a:ext cx="5712462" cy="49261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ABA6E3-CD1E-48CD-AA82-3658F0863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2825" y="2057"/>
            <a:ext cx="2438400" cy="686816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BCDDE88-BB97-B060-08CC-3E551B5BD0D9}"/>
              </a:ext>
            </a:extLst>
          </p:cNvPr>
          <p:cNvSpPr txBox="1">
            <a:spLocks/>
          </p:cNvSpPr>
          <p:nvPr/>
        </p:nvSpPr>
        <p:spPr>
          <a:xfrm>
            <a:off x="404645" y="131044"/>
            <a:ext cx="10595385" cy="662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2B53A0"/>
                </a:solidFill>
                <a:uFillTx/>
                <a:latin typeface="Sweet Sans Pro Extra Light"/>
                <a:ea typeface="Sweet Sans Pro Extra Light"/>
                <a:cs typeface="Sweet Sans Pro Extra Light"/>
                <a:sym typeface="Sweet Sans Pro Extra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2B53A0"/>
                </a:solidFill>
                <a:uFillTx/>
                <a:latin typeface="Sweet Sans Pro Extra Light"/>
                <a:ea typeface="Sweet Sans Pro Extra Light"/>
                <a:cs typeface="Sweet Sans Pro Extra Light"/>
                <a:sym typeface="Sweet Sans Pro Extra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2B53A0"/>
                </a:solidFill>
                <a:uFillTx/>
                <a:latin typeface="Sweet Sans Pro Extra Light"/>
                <a:ea typeface="Sweet Sans Pro Extra Light"/>
                <a:cs typeface="Sweet Sans Pro Extra Light"/>
                <a:sym typeface="Sweet Sans Pro Extra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2B53A0"/>
                </a:solidFill>
                <a:uFillTx/>
                <a:latin typeface="Sweet Sans Pro Extra Light"/>
                <a:ea typeface="Sweet Sans Pro Extra Light"/>
                <a:cs typeface="Sweet Sans Pro Extra Light"/>
                <a:sym typeface="Sweet Sans Pro Extra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2B53A0"/>
                </a:solidFill>
                <a:uFillTx/>
                <a:latin typeface="Sweet Sans Pro Extra Light"/>
                <a:ea typeface="Sweet Sans Pro Extra Light"/>
                <a:cs typeface="Sweet Sans Pro Extra Light"/>
                <a:sym typeface="Sweet Sans Pro Extra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2B53A0"/>
                </a:solidFill>
                <a:uFillTx/>
                <a:latin typeface="Sweet Sans Pro Extra Light"/>
                <a:ea typeface="Sweet Sans Pro Extra Light"/>
                <a:cs typeface="Sweet Sans Pro Extra Light"/>
                <a:sym typeface="Sweet Sans Pro Extra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2B53A0"/>
                </a:solidFill>
                <a:uFillTx/>
                <a:latin typeface="Sweet Sans Pro Extra Light"/>
                <a:ea typeface="Sweet Sans Pro Extra Light"/>
                <a:cs typeface="Sweet Sans Pro Extra Light"/>
                <a:sym typeface="Sweet Sans Pro Extra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2B53A0"/>
                </a:solidFill>
                <a:uFillTx/>
                <a:latin typeface="Sweet Sans Pro Extra Light"/>
                <a:ea typeface="Sweet Sans Pro Extra Light"/>
                <a:cs typeface="Sweet Sans Pro Extra Light"/>
                <a:sym typeface="Sweet Sans Pro Extra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2B53A0"/>
                </a:solidFill>
                <a:uFillTx/>
                <a:latin typeface="Sweet Sans Pro Extra Light"/>
                <a:ea typeface="Sweet Sans Pro Extra Light"/>
                <a:cs typeface="Sweet Sans Pro Extra Light"/>
                <a:sym typeface="Sweet Sans Pro Extra Light"/>
              </a:defRPr>
            </a:lvl9pPr>
          </a:lstStyle>
          <a:p>
            <a:pPr>
              <a:lnSpc>
                <a:spcPct val="100000"/>
              </a:lnSpc>
              <a:defRPr/>
            </a:pPr>
            <a:br>
              <a:rPr lang="it-IT" sz="3200" b="1" kern="1200" dirty="0">
                <a:solidFill>
                  <a:srgbClr val="008B3A"/>
                </a:solidFill>
                <a:ea typeface="ＭＳ Ｐゴシック" charset="-128"/>
                <a:cs typeface="Arial"/>
              </a:rPr>
            </a:b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  <a:ea typeface="+mj-ea"/>
                <a:cs typeface="+mj-cs"/>
              </a:rPr>
              <a:t>COLLECTION IN THE  REGIONS (Kg/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  <a:ea typeface="+mj-ea"/>
                <a:cs typeface="+mj-cs"/>
              </a:rPr>
              <a:t>inhab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  <a:ea typeface="+mj-ea"/>
                <a:cs typeface="+mj-cs"/>
              </a:rPr>
              <a:t>, 2024)</a:t>
            </a:r>
            <a:endParaRPr lang="it-IT" sz="2500" b="1" dirty="0">
              <a:solidFill>
                <a:schemeClr val="accent6">
                  <a:lumMod val="75000"/>
                </a:schemeClr>
              </a:solidFill>
              <a:latin typeface="Ubuntu" panose="020B0504030602030204" pitchFamily="34" charset="0"/>
              <a:ea typeface="+mj-ea"/>
              <a:cs typeface="+mj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2C0096C-4BAB-EA8B-D30A-CE811A8CD07D}"/>
              </a:ext>
            </a:extLst>
          </p:cNvPr>
          <p:cNvSpPr/>
          <p:nvPr/>
        </p:nvSpPr>
        <p:spPr>
          <a:xfrm>
            <a:off x="7027506" y="3140874"/>
            <a:ext cx="865253" cy="361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6FD37F0-78D1-AF16-5E69-2991E44E4B7D}"/>
              </a:ext>
            </a:extLst>
          </p:cNvPr>
          <p:cNvSpPr/>
          <p:nvPr/>
        </p:nvSpPr>
        <p:spPr>
          <a:xfrm>
            <a:off x="7048501" y="3557166"/>
            <a:ext cx="570112" cy="303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15E6DEA-F24B-A305-3BF0-8FB23CDF8589}"/>
              </a:ext>
            </a:extLst>
          </p:cNvPr>
          <p:cNvSpPr txBox="1"/>
          <p:nvPr/>
        </p:nvSpPr>
        <p:spPr>
          <a:xfrm>
            <a:off x="5884874" y="1168142"/>
            <a:ext cx="5374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Ubuntu" panose="020B0504030602030204" pitchFamily="34" charset="0"/>
              </a:rPr>
              <a:t>NATIONAL AVERAGE</a:t>
            </a:r>
          </a:p>
          <a:p>
            <a:pPr algn="ctr"/>
            <a:r>
              <a:rPr lang="it-IT" sz="2800" b="1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</a:rPr>
              <a:t>40,4</a:t>
            </a:r>
            <a:r>
              <a:rPr lang="it-IT" sz="2800" b="1" dirty="0">
                <a:latin typeface="Ubuntu" panose="020B0504030602030204" pitchFamily="34" charset="0"/>
              </a:rPr>
              <a:t> </a:t>
            </a:r>
            <a:r>
              <a:rPr lang="it-IT" sz="2800" b="1" dirty="0">
                <a:solidFill>
                  <a:srgbClr val="009A46"/>
                </a:solidFill>
                <a:latin typeface="Ubuntu" panose="020B0504030602030204" pitchFamily="34" charset="0"/>
              </a:rPr>
              <a:t>Kg/</a:t>
            </a:r>
            <a:r>
              <a:rPr lang="it-IT" sz="2800" b="1" dirty="0" err="1">
                <a:solidFill>
                  <a:srgbClr val="009A46"/>
                </a:solidFill>
                <a:latin typeface="Ubuntu" panose="020B0504030602030204" pitchFamily="34" charset="0"/>
              </a:rPr>
              <a:t>inhab</a:t>
            </a:r>
            <a:endParaRPr lang="it-IT" sz="2800" b="1" dirty="0">
              <a:solidFill>
                <a:srgbClr val="009A46"/>
              </a:solidFill>
              <a:latin typeface="Ubuntu" panose="020B0504030602030204" pitchFamily="34" charset="0"/>
            </a:endParaRPr>
          </a:p>
        </p:txBody>
      </p:sp>
      <p:graphicFrame>
        <p:nvGraphicFramePr>
          <p:cNvPr id="19" name="Tabella 19">
            <a:extLst>
              <a:ext uri="{FF2B5EF4-FFF2-40B4-BE49-F238E27FC236}">
                <a16:creationId xmlns:a16="http://schemas.microsoft.com/office/drawing/2014/main" id="{0530CAD2-5A74-1747-CB69-347EE0A548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238723"/>
              </p:ext>
            </p:extLst>
          </p:nvPr>
        </p:nvGraphicFramePr>
        <p:xfrm>
          <a:off x="6648450" y="2766558"/>
          <a:ext cx="4172060" cy="137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6030">
                  <a:extLst>
                    <a:ext uri="{9D8B030D-6E8A-4147-A177-3AD203B41FA5}">
                      <a16:colId xmlns:a16="http://schemas.microsoft.com/office/drawing/2014/main" val="4152349338"/>
                    </a:ext>
                  </a:extLst>
                </a:gridCol>
                <a:gridCol w="2086030">
                  <a:extLst>
                    <a:ext uri="{9D8B030D-6E8A-4147-A177-3AD203B41FA5}">
                      <a16:colId xmlns:a16="http://schemas.microsoft.com/office/drawing/2014/main" val="426369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North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46,7 kg/</a:t>
                      </a:r>
                      <a:r>
                        <a:rPr lang="it-IT" sz="2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inhab</a:t>
                      </a:r>
                      <a:endParaRPr lang="it-IT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93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Centre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37,8 kg/</a:t>
                      </a:r>
                      <a:r>
                        <a:rPr lang="it-IT" sz="2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inhab</a:t>
                      </a:r>
                      <a:endParaRPr lang="it-IT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145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South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33,2 kg/</a:t>
                      </a:r>
                      <a:r>
                        <a:rPr lang="it-IT" sz="2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inhab</a:t>
                      </a:r>
                      <a:endParaRPr lang="it-IT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059878"/>
                  </a:ext>
                </a:extLst>
              </a:tr>
            </a:tbl>
          </a:graphicData>
        </a:graphic>
      </p:graphicFrame>
      <p:pic>
        <p:nvPicPr>
          <p:cNvPr id="2" name="Immagine 1">
            <a:extLst>
              <a:ext uri="{FF2B5EF4-FFF2-40B4-BE49-F238E27FC236}">
                <a16:creationId xmlns:a16="http://schemas.microsoft.com/office/drawing/2014/main" id="{AE9B754B-A3F8-C7D4-DFD1-029632162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51" y="5841647"/>
            <a:ext cx="1237595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68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6ABA6E3-CD1E-48CD-AA82-3658F0863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2825" y="2057"/>
            <a:ext cx="2438400" cy="686816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AE9B754B-A3F8-C7D4-DFD1-029632162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51" y="5932067"/>
            <a:ext cx="1237595" cy="82303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0DC8FD2-CEC3-1032-FB2F-E994F227CB93}"/>
              </a:ext>
            </a:extLst>
          </p:cNvPr>
          <p:cNvSpPr txBox="1">
            <a:spLocks/>
          </p:cNvSpPr>
          <p:nvPr/>
        </p:nvSpPr>
        <p:spPr>
          <a:xfrm>
            <a:off x="476090" y="102902"/>
            <a:ext cx="10406228" cy="713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 fontScale="67500" lnSpcReduction="200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2B53A0"/>
                </a:solidFill>
                <a:uFillTx/>
                <a:latin typeface="Sweet Sans Pro Extra Light"/>
                <a:ea typeface="Sweet Sans Pro Extra Light"/>
                <a:cs typeface="Sweet Sans Pro Extra Light"/>
                <a:sym typeface="Sweet Sans Pro Extra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2B53A0"/>
                </a:solidFill>
                <a:uFillTx/>
                <a:latin typeface="Sweet Sans Pro Extra Light"/>
                <a:ea typeface="Sweet Sans Pro Extra Light"/>
                <a:cs typeface="Sweet Sans Pro Extra Light"/>
                <a:sym typeface="Sweet Sans Pro Extra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2B53A0"/>
                </a:solidFill>
                <a:uFillTx/>
                <a:latin typeface="Sweet Sans Pro Extra Light"/>
                <a:ea typeface="Sweet Sans Pro Extra Light"/>
                <a:cs typeface="Sweet Sans Pro Extra Light"/>
                <a:sym typeface="Sweet Sans Pro Extra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2B53A0"/>
                </a:solidFill>
                <a:uFillTx/>
                <a:latin typeface="Sweet Sans Pro Extra Light"/>
                <a:ea typeface="Sweet Sans Pro Extra Light"/>
                <a:cs typeface="Sweet Sans Pro Extra Light"/>
                <a:sym typeface="Sweet Sans Pro Extra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2B53A0"/>
                </a:solidFill>
                <a:uFillTx/>
                <a:latin typeface="Sweet Sans Pro Extra Light"/>
                <a:ea typeface="Sweet Sans Pro Extra Light"/>
                <a:cs typeface="Sweet Sans Pro Extra Light"/>
                <a:sym typeface="Sweet Sans Pro Extra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2B53A0"/>
                </a:solidFill>
                <a:uFillTx/>
                <a:latin typeface="Sweet Sans Pro Extra Light"/>
                <a:ea typeface="Sweet Sans Pro Extra Light"/>
                <a:cs typeface="Sweet Sans Pro Extra Light"/>
                <a:sym typeface="Sweet Sans Pro Extra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2B53A0"/>
                </a:solidFill>
                <a:uFillTx/>
                <a:latin typeface="Sweet Sans Pro Extra Light"/>
                <a:ea typeface="Sweet Sans Pro Extra Light"/>
                <a:cs typeface="Sweet Sans Pro Extra Light"/>
                <a:sym typeface="Sweet Sans Pro Extra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2B53A0"/>
                </a:solidFill>
                <a:uFillTx/>
                <a:latin typeface="Sweet Sans Pro Extra Light"/>
                <a:ea typeface="Sweet Sans Pro Extra Light"/>
                <a:cs typeface="Sweet Sans Pro Extra Light"/>
                <a:sym typeface="Sweet Sans Pro Extra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2B53A0"/>
                </a:solidFill>
                <a:uFillTx/>
                <a:latin typeface="Sweet Sans Pro Extra Light"/>
                <a:ea typeface="Sweet Sans Pro Extra Light"/>
                <a:cs typeface="Sweet Sans Pro Extra Light"/>
                <a:sym typeface="Sweet Sans Pro Extra Light"/>
              </a:defRPr>
            </a:lvl9pPr>
          </a:lstStyle>
          <a:p>
            <a:pPr>
              <a:lnSpc>
                <a:spcPct val="100000"/>
              </a:lnSpc>
              <a:defRPr/>
            </a:pPr>
            <a:br>
              <a:rPr lang="it-IT" sz="3200" b="1" kern="1200" dirty="0">
                <a:solidFill>
                  <a:srgbClr val="008B3A"/>
                </a:solidFill>
                <a:ea typeface="ＭＳ Ｐゴシック" charset="-128"/>
                <a:cs typeface="Arial"/>
              </a:rPr>
            </a:br>
            <a:r>
              <a:rPr lang="it-IT" sz="3700" b="1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  <a:ea typeface="+mj-ea"/>
                <a:cs typeface="+mj-cs"/>
              </a:rPr>
              <a:t>RECYCLING RATE (2024)</a:t>
            </a: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56719DC6-9E91-BE76-ADE0-23EDAE653DA6}"/>
              </a:ext>
            </a:extLst>
          </p:cNvPr>
          <p:cNvSpPr/>
          <p:nvPr/>
        </p:nvSpPr>
        <p:spPr>
          <a:xfrm rot="11912477">
            <a:off x="9068807" y="4042519"/>
            <a:ext cx="1750629" cy="797166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highlight>
                <a:srgbClr val="009A46"/>
              </a:highlight>
            </a:endParaRPr>
          </a:p>
        </p:txBody>
      </p:sp>
      <p:graphicFrame>
        <p:nvGraphicFramePr>
          <p:cNvPr id="25" name="Grafico 24">
            <a:extLst>
              <a:ext uri="{FF2B5EF4-FFF2-40B4-BE49-F238E27FC236}">
                <a16:creationId xmlns:a16="http://schemas.microsoft.com/office/drawing/2014/main" id="{A2085700-4127-C33B-5BA9-77F9109027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9814978"/>
              </p:ext>
            </p:extLst>
          </p:nvPr>
        </p:nvGraphicFramePr>
        <p:xfrm>
          <a:off x="1740310" y="3415523"/>
          <a:ext cx="7787148" cy="2627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0542F165-61F4-28D0-1A79-3297F886482E}"/>
              </a:ext>
            </a:extLst>
          </p:cNvPr>
          <p:cNvSpPr txBox="1"/>
          <p:nvPr/>
        </p:nvSpPr>
        <p:spPr>
          <a:xfrm>
            <a:off x="1543665" y="6064667"/>
            <a:ext cx="90653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9A46"/>
                </a:solidFill>
              </a:rPr>
              <a:t>Since 2019, we have exceeded the 75% target set by the EU for 2030</a:t>
            </a:r>
            <a:endParaRPr lang="it-IT" sz="2400" b="1" dirty="0">
              <a:solidFill>
                <a:srgbClr val="009A46"/>
              </a:solidFill>
            </a:endParaRPr>
          </a:p>
        </p:txBody>
      </p: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7FAE445B-6DF5-1D8D-C2D1-78123968839B}"/>
              </a:ext>
            </a:extLst>
          </p:cNvPr>
          <p:cNvGrpSpPr/>
          <p:nvPr/>
        </p:nvGrpSpPr>
        <p:grpSpPr>
          <a:xfrm>
            <a:off x="1323646" y="894737"/>
            <a:ext cx="9307965" cy="2359740"/>
            <a:chOff x="1323646" y="894737"/>
            <a:chExt cx="9307965" cy="2359740"/>
          </a:xfrm>
        </p:grpSpPr>
        <p:pic>
          <p:nvPicPr>
            <p:cNvPr id="30" name="Immagine 29">
              <a:extLst>
                <a:ext uri="{FF2B5EF4-FFF2-40B4-BE49-F238E27FC236}">
                  <a16:creationId xmlns:a16="http://schemas.microsoft.com/office/drawing/2014/main" id="{0D883F5C-830A-3405-9D26-B3548F9A3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3646" y="894737"/>
              <a:ext cx="9307965" cy="2359740"/>
            </a:xfrm>
            <a:prstGeom prst="rect">
              <a:avLst/>
            </a:prstGeom>
          </p:spPr>
        </p:pic>
        <p:grpSp>
          <p:nvGrpSpPr>
            <p:cNvPr id="34" name="Gruppo 33">
              <a:extLst>
                <a:ext uri="{FF2B5EF4-FFF2-40B4-BE49-F238E27FC236}">
                  <a16:creationId xmlns:a16="http://schemas.microsoft.com/office/drawing/2014/main" id="{D4DE38E7-77EC-1D9B-C493-C9834668A670}"/>
                </a:ext>
              </a:extLst>
            </p:cNvPr>
            <p:cNvGrpSpPr/>
            <p:nvPr/>
          </p:nvGrpSpPr>
          <p:grpSpPr>
            <a:xfrm>
              <a:off x="1740310" y="2110264"/>
              <a:ext cx="2541600" cy="958732"/>
              <a:chOff x="1740310" y="2110264"/>
              <a:chExt cx="2541600" cy="958732"/>
            </a:xfrm>
          </p:grpSpPr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F807DD11-A335-1318-980C-71256DA7F8B0}"/>
                  </a:ext>
                </a:extLst>
              </p:cNvPr>
              <p:cNvSpPr txBox="1"/>
              <p:nvPr/>
            </p:nvSpPr>
            <p:spPr>
              <a:xfrm>
                <a:off x="1740310" y="2110264"/>
                <a:ext cx="2541600" cy="432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1500" b="1" dirty="0" err="1">
                    <a:solidFill>
                      <a:srgbClr val="00B050"/>
                    </a:solidFill>
                    <a:highlight>
                      <a:srgbClr val="F2F9FC"/>
                    </a:highlight>
                  </a:rPr>
                  <a:t>Recycled</a:t>
                </a:r>
                <a:r>
                  <a:rPr lang="it-IT" sz="1500" b="1" dirty="0">
                    <a:solidFill>
                      <a:srgbClr val="00B050"/>
                    </a:solidFill>
                    <a:highlight>
                      <a:srgbClr val="F2F9FC"/>
                    </a:highlight>
                  </a:rPr>
                  <a:t> (</a:t>
                </a:r>
                <a:r>
                  <a:rPr lang="it-IT" sz="1500" b="1" dirty="0" err="1">
                    <a:solidFill>
                      <a:srgbClr val="00B050"/>
                    </a:solidFill>
                    <a:highlight>
                      <a:srgbClr val="F2F9FC"/>
                    </a:highlight>
                  </a:rPr>
                  <a:t>kt</a:t>
                </a:r>
                <a:r>
                  <a:rPr lang="it-IT" sz="1500" b="1" dirty="0">
                    <a:solidFill>
                      <a:srgbClr val="00B050"/>
                    </a:solidFill>
                    <a:highlight>
                      <a:srgbClr val="F2F9FC"/>
                    </a:highlight>
                  </a:rPr>
                  <a:t>)</a:t>
                </a:r>
              </a:p>
            </p:txBody>
          </p:sp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776E6C31-8DF9-40E6-8061-792418A256D1}"/>
                  </a:ext>
                </a:extLst>
              </p:cNvPr>
              <p:cNvSpPr txBox="1"/>
              <p:nvPr/>
            </p:nvSpPr>
            <p:spPr>
              <a:xfrm>
                <a:off x="1740310" y="2636996"/>
                <a:ext cx="2541600" cy="432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1500" b="1" dirty="0" err="1">
                    <a:solidFill>
                      <a:srgbClr val="00B050"/>
                    </a:solidFill>
                    <a:highlight>
                      <a:srgbClr val="F2F9FC"/>
                    </a:highlight>
                  </a:rPr>
                  <a:t>Recycling</a:t>
                </a:r>
                <a:r>
                  <a:rPr lang="it-IT" sz="1500" b="1" dirty="0">
                    <a:solidFill>
                      <a:srgbClr val="00B050"/>
                    </a:solidFill>
                    <a:highlight>
                      <a:srgbClr val="F2F9FC"/>
                    </a:highlight>
                  </a:rPr>
                  <a:t> rate (%)</a:t>
                </a:r>
              </a:p>
            </p:txBody>
          </p:sp>
        </p:grp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C5277138-D8BB-3A09-AAF1-096B9A094B30}"/>
                </a:ext>
              </a:extLst>
            </p:cNvPr>
            <p:cNvSpPr txBox="1"/>
            <p:nvPr/>
          </p:nvSpPr>
          <p:spPr>
            <a:xfrm>
              <a:off x="1740310" y="1573567"/>
              <a:ext cx="2541600" cy="432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500" b="1" dirty="0">
                  <a:solidFill>
                    <a:srgbClr val="00B050"/>
                  </a:solidFill>
                  <a:highlight>
                    <a:srgbClr val="F2F9FC"/>
                  </a:highlight>
                </a:rPr>
                <a:t>Put on the market (</a:t>
              </a:r>
              <a:r>
                <a:rPr lang="it-IT" sz="1500" b="1" dirty="0" err="1">
                  <a:solidFill>
                    <a:srgbClr val="00B050"/>
                  </a:solidFill>
                  <a:highlight>
                    <a:srgbClr val="F2F9FC"/>
                  </a:highlight>
                </a:rPr>
                <a:t>kt</a:t>
              </a:r>
              <a:r>
                <a:rPr lang="it-IT" sz="1500" b="1" dirty="0">
                  <a:solidFill>
                    <a:srgbClr val="00B050"/>
                  </a:solidFill>
                  <a:highlight>
                    <a:srgbClr val="F2F9FC"/>
                  </a:highlight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0591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58330A1E-98B9-4987-A429-4C5DB57C9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44123" y="0"/>
            <a:ext cx="2438400" cy="6868160"/>
          </a:xfrm>
          <a:prstGeom prst="rect">
            <a:avLst/>
          </a:prstGeom>
        </p:spPr>
      </p:pic>
      <p:sp>
        <p:nvSpPr>
          <p:cNvPr id="36" name="Title 1">
            <a:extLst>
              <a:ext uri="{FF2B5EF4-FFF2-40B4-BE49-F238E27FC236}">
                <a16:creationId xmlns:a16="http://schemas.microsoft.com/office/drawing/2014/main" id="{440AEAC8-5CA9-4FCA-8A91-7C0331E3C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060" y="47938"/>
            <a:ext cx="10276766" cy="1065277"/>
          </a:xfrm>
        </p:spPr>
        <p:txBody>
          <a:bodyPr>
            <a:normAutofit/>
          </a:bodyPr>
          <a:lstStyle/>
          <a:p>
            <a:pPr marL="0" marR="0" lvl="0" indent="0" algn="l" defTabSz="7955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76"/>
            </a:pPr>
            <a:r>
              <a:rPr lang="en-US" altLang="it-IT" sz="2500" b="1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  <a:sym typeface="Sweet Sans Pro Extra Light"/>
              </a:rPr>
              <a:t>ENVIRONMENTAL BENEFITS (2024)</a:t>
            </a:r>
            <a:endParaRPr lang="it-IT" sz="2500" dirty="0">
              <a:solidFill>
                <a:schemeClr val="accent6">
                  <a:lumMod val="7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8" name="Rettangolo 5">
            <a:extLst>
              <a:ext uri="{FF2B5EF4-FFF2-40B4-BE49-F238E27FC236}">
                <a16:creationId xmlns:a16="http://schemas.microsoft.com/office/drawing/2014/main" id="{FA832B2A-908B-0EA8-7DFB-225B1EB85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060" y="6189913"/>
            <a:ext cx="5651501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it-IT" sz="1600" i="1" dirty="0">
                <a:solidFill>
                  <a:srgbClr val="000000"/>
                </a:solidFill>
                <a:latin typeface="Ubuntu" panose="020B0504030602030204" pitchFamily="34" charset="0"/>
                <a:ea typeface="MS PGothic" panose="020B0600070205080204" pitchFamily="34" charset="-128"/>
                <a:cs typeface="Calibri"/>
                <a:sym typeface="Calibri"/>
              </a:rPr>
              <a:t>Data referring to Total Recycling, including internal recycling</a:t>
            </a:r>
            <a:endParaRPr lang="it-IT" altLang="it-IT" sz="1600" i="1" dirty="0">
              <a:solidFill>
                <a:srgbClr val="008B3A"/>
              </a:solidFill>
              <a:latin typeface="Ubuntu" panose="020B0504030602030204" pitchFamily="34" charset="0"/>
              <a:ea typeface="MS PGothic" panose="020B0600070205080204" pitchFamily="34" charset="-128"/>
              <a:cs typeface="Calibri"/>
              <a:sym typeface="Calibri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453D703-6907-15E2-E004-5A69339A9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2060" y="1232082"/>
            <a:ext cx="8226025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en-US" altLang="it-IT" sz="2400" b="1" u="sng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  <a:ea typeface="+mj-ea"/>
                <a:cs typeface="+mj-cs"/>
                <a:sym typeface="Calibri"/>
              </a:rPr>
              <a:t>SAVINGS IN RAW MATERIALS:</a:t>
            </a:r>
          </a:p>
          <a:p>
            <a:pPr algn="just">
              <a:defRPr/>
            </a:pPr>
            <a:r>
              <a:rPr lang="en-US" altLang="it-IT" sz="2000" dirty="0">
                <a:latin typeface="Ubuntu" panose="020B0504030602030204" pitchFamily="34" charset="0"/>
                <a:ea typeface="+mj-ea"/>
                <a:cs typeface="+mj-cs"/>
                <a:sym typeface="Calibri"/>
              </a:rPr>
              <a:t>about </a:t>
            </a:r>
            <a:r>
              <a:rPr lang="en-US" altLang="it-IT" sz="2000" b="1" u="sng" dirty="0">
                <a:solidFill>
                  <a:srgbClr val="FF0000"/>
                </a:solidFill>
                <a:latin typeface="Ubuntu" panose="020B0504030602030204" pitchFamily="34" charset="0"/>
                <a:ea typeface="+mj-ea"/>
                <a:cs typeface="+mj-cs"/>
                <a:sym typeface="Calibri"/>
              </a:rPr>
              <a:t>3.8 million tons </a:t>
            </a:r>
            <a:r>
              <a:rPr lang="en-US" altLang="it-IT" sz="2000" dirty="0">
                <a:latin typeface="Ubuntu" panose="020B0504030602030204" pitchFamily="34" charset="0"/>
                <a:ea typeface="+mj-ea"/>
                <a:cs typeface="+mj-cs"/>
                <a:sym typeface="Calibri"/>
              </a:rPr>
              <a:t>of traditional raw material extraction was saved</a:t>
            </a:r>
          </a:p>
          <a:p>
            <a:pPr algn="just">
              <a:defRPr/>
            </a:pPr>
            <a:r>
              <a:rPr lang="en-US" altLang="it-IT" sz="2000" dirty="0">
                <a:latin typeface="Ubuntu" panose="020B0504030602030204" pitchFamily="34" charset="0"/>
                <a:ea typeface="+mj-ea"/>
                <a:cs typeface="+mj-cs"/>
                <a:sym typeface="Calibri"/>
              </a:rPr>
              <a:t>Approximately </a:t>
            </a:r>
            <a:r>
              <a:rPr lang="en-US" altLang="it-IT" sz="2000" b="1" u="sng" dirty="0">
                <a:latin typeface="Ubuntu" panose="020B0504030602030204" pitchFamily="34" charset="0"/>
                <a:ea typeface="+mj-ea"/>
                <a:cs typeface="+mj-cs"/>
                <a:sym typeface="Calibri"/>
              </a:rPr>
              <a:t>2 times the volume of the Colosseum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F7FB406-1877-9673-F7A5-76BA8134D209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3266982" y="2854812"/>
            <a:ext cx="8566950" cy="1474638"/>
          </a:xfrm>
        </p:spPr>
        <p:txBody>
          <a:bodyPr>
            <a:noAutofit/>
          </a:bodyPr>
          <a:lstStyle/>
          <a:p>
            <a:pPr marL="0" marR="0" lvl="0" indent="0"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it-IT" sz="2400" b="1" u="sng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  <a:ea typeface="+mj-ea"/>
                <a:cs typeface="+mj-cs"/>
                <a:sym typeface="Calibri"/>
              </a:rPr>
              <a:t>ENERGY SAVINGS: </a:t>
            </a:r>
          </a:p>
          <a:p>
            <a:pPr marL="0" marR="0" lvl="0" indent="0"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it-IT" sz="2000" dirty="0">
                <a:latin typeface="Ubuntu" panose="020B0504030602030204" pitchFamily="34" charset="0"/>
                <a:ea typeface="+mj-ea"/>
                <a:cs typeface="+mj-cs"/>
                <a:sym typeface="Calibri"/>
              </a:rPr>
              <a:t>an amount of energy equal to approximately </a:t>
            </a:r>
            <a:r>
              <a:rPr lang="en-US" altLang="it-IT" sz="2000" b="1" u="sng" dirty="0">
                <a:solidFill>
                  <a:srgbClr val="FF0000"/>
                </a:solidFill>
                <a:latin typeface="Ubuntu" panose="020B0504030602030204" pitchFamily="34" charset="0"/>
                <a:ea typeface="+mj-ea"/>
                <a:cs typeface="+mj-cs"/>
                <a:sym typeface="Calibri"/>
              </a:rPr>
              <a:t>394 million m³ of gas </a:t>
            </a:r>
            <a:r>
              <a:rPr lang="en-US" altLang="it-IT" sz="2000" dirty="0">
                <a:latin typeface="Ubuntu" panose="020B0504030602030204" pitchFamily="34" charset="0"/>
                <a:ea typeface="+mj-ea"/>
                <a:cs typeface="+mj-cs"/>
                <a:sym typeface="Calibri"/>
              </a:rPr>
              <a:t>was recovered, equivalent to the average </a:t>
            </a:r>
            <a:r>
              <a:rPr lang="en-US" altLang="it-IT" sz="2000" b="1" u="sng" dirty="0">
                <a:latin typeface="Ubuntu" panose="020B0504030602030204" pitchFamily="34" charset="0"/>
                <a:ea typeface="+mj-ea"/>
                <a:cs typeface="+mj-cs"/>
                <a:sym typeface="Calibri"/>
              </a:rPr>
              <a:t>household consumption of a city of 1.4 million inhabitants</a:t>
            </a:r>
            <a:endParaRPr lang="it-IT" sz="2000" b="1" u="sng" dirty="0">
              <a:latin typeface="Ubuntu" panose="020B0504030602030204" pitchFamily="34" charset="0"/>
              <a:ea typeface="+mj-ea"/>
              <a:cs typeface="+mj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4AA3995-86B4-6884-6F71-2EB6DCC2D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474" y="4567184"/>
            <a:ext cx="8526036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R="0" lvl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it-IT" sz="2400" b="1" u="sng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  <a:ea typeface="+mj-ea"/>
                <a:cs typeface="+mj-cs"/>
                <a:sym typeface="Calibri"/>
              </a:rPr>
              <a:t>LOWER CO</a:t>
            </a:r>
            <a:r>
              <a:rPr lang="en-US" altLang="it-IT" sz="2400" b="1" u="sng" baseline="-25000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  <a:ea typeface="+mj-ea"/>
                <a:cs typeface="+mj-cs"/>
                <a:sym typeface="Calibri"/>
              </a:rPr>
              <a:t>2</a:t>
            </a:r>
            <a:r>
              <a:rPr lang="en-US" altLang="it-IT" sz="2400" b="1" u="sng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  <a:ea typeface="+mj-ea"/>
                <a:cs typeface="+mj-cs"/>
                <a:sym typeface="Calibri"/>
              </a:rPr>
              <a:t> EMISSIONS: </a:t>
            </a:r>
          </a:p>
          <a:p>
            <a:pPr marR="0" lvl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it-IT" sz="2000" dirty="0">
                <a:latin typeface="Ubuntu" panose="020B0504030602030204" pitchFamily="34" charset="0"/>
                <a:ea typeface="+mj-ea"/>
                <a:cs typeface="+mj-cs"/>
                <a:sym typeface="Calibri"/>
              </a:rPr>
              <a:t>emissions were reduced by around </a:t>
            </a:r>
            <a:r>
              <a:rPr lang="en-US" altLang="it-IT" sz="2000" b="1" u="sng" dirty="0">
                <a:solidFill>
                  <a:srgbClr val="FF0000"/>
                </a:solidFill>
                <a:latin typeface="Ubuntu" panose="020B0504030602030204" pitchFamily="34" charset="0"/>
                <a:ea typeface="+mj-ea"/>
                <a:cs typeface="+mj-cs"/>
                <a:sym typeface="Calibri"/>
              </a:rPr>
              <a:t>2.3 million tons of CO</a:t>
            </a:r>
            <a:r>
              <a:rPr lang="en-US" altLang="it-IT" sz="2000" b="1" u="sng" baseline="-25000" dirty="0">
                <a:solidFill>
                  <a:srgbClr val="FF0000"/>
                </a:solidFill>
                <a:latin typeface="Ubuntu" panose="020B0504030602030204" pitchFamily="34" charset="0"/>
                <a:ea typeface="+mj-ea"/>
                <a:cs typeface="+mj-cs"/>
                <a:sym typeface="Calibri"/>
              </a:rPr>
              <a:t>2</a:t>
            </a:r>
            <a:r>
              <a:rPr lang="en-US" altLang="it-IT" sz="2000" b="1" u="sng" dirty="0">
                <a:solidFill>
                  <a:srgbClr val="FF0000"/>
                </a:solidFill>
                <a:latin typeface="Ubuntu" panose="020B0504030602030204" pitchFamily="34" charset="0"/>
                <a:ea typeface="+mj-ea"/>
                <a:cs typeface="+mj-cs"/>
                <a:sym typeface="Calibri"/>
              </a:rPr>
              <a:t>  </a:t>
            </a:r>
          </a:p>
          <a:p>
            <a:pPr marR="0" lvl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it-IT" sz="2000" dirty="0">
                <a:latin typeface="Ubuntu" panose="020B0504030602030204" pitchFamily="34" charset="0"/>
                <a:ea typeface="+mj-ea"/>
                <a:cs typeface="+mj-cs"/>
                <a:sym typeface="Calibri"/>
              </a:rPr>
              <a:t>equivalent to the emissions of approximately </a:t>
            </a:r>
            <a:r>
              <a:rPr lang="en-US" altLang="it-IT" sz="2000" b="1" u="sng" dirty="0">
                <a:latin typeface="Ubuntu" panose="020B0504030602030204" pitchFamily="34" charset="0"/>
                <a:ea typeface="+mj-ea"/>
                <a:cs typeface="+mj-cs"/>
                <a:sym typeface="Calibri"/>
              </a:rPr>
              <a:t>1.5 million Euro 5 small cars on the road for one year with an average mileage of 15,000 km </a:t>
            </a:r>
            <a:endParaRPr lang="it-IT" altLang="it-IT" sz="2000" b="1" u="sng" dirty="0">
              <a:latin typeface="Ubuntu" panose="020B0504030602030204" pitchFamily="34" charset="0"/>
              <a:ea typeface="+mj-ea"/>
              <a:cs typeface="+mj-cs"/>
              <a:sym typeface="Calibri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9F0EE64-58B4-E20F-61FA-BF8AFBAA6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510" y="1172648"/>
            <a:ext cx="1834653" cy="138338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A26F298-F56C-1DA4-F6EC-EDD0724DC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290" y="2659204"/>
            <a:ext cx="1468094" cy="186585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29D784C-7587-236E-0BF1-FF210784FE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5342" y="4412263"/>
            <a:ext cx="1700931" cy="1694835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9FAE673E-691E-5791-0A39-0D3295E865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5808" y="5831705"/>
            <a:ext cx="1237595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71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6ABA6E3-CD1E-48CD-AA82-3658F0863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2825" y="2057"/>
            <a:ext cx="2438400" cy="686816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AE9B754B-A3F8-C7D4-DFD1-029632162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51" y="5841647"/>
            <a:ext cx="1237595" cy="82303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ED9CED1-F1EA-9102-2EC3-FF2676E6D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83" y="122584"/>
            <a:ext cx="10276766" cy="1065277"/>
          </a:xfrm>
        </p:spPr>
        <p:txBody>
          <a:bodyPr>
            <a:normAutofit/>
          </a:bodyPr>
          <a:lstStyle/>
          <a:p>
            <a:pPr marL="0" marR="0" lvl="0" indent="0" algn="l" defTabSz="7955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76"/>
            </a:pPr>
            <a:r>
              <a:rPr lang="en-US" altLang="it-IT" sz="2500" b="1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  <a:sym typeface="Sweet Sans Pro Extra Light"/>
              </a:rPr>
              <a:t>ECONOMIC BENEFITS FOR MUNICIPALITIES (2024)</a:t>
            </a:r>
            <a:endParaRPr lang="it-IT" sz="2500" dirty="0">
              <a:solidFill>
                <a:schemeClr val="accent6">
                  <a:lumMod val="75000"/>
                </a:schemeClr>
              </a:solidFill>
              <a:latin typeface="Ubuntu" panose="020B0504030602030204" pitchFamily="34" charset="0"/>
            </a:endParaRPr>
          </a:p>
        </p:txBody>
      </p:sp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A244063C-C267-CA81-0654-4E732171F8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065877"/>
              </p:ext>
            </p:extLst>
          </p:nvPr>
        </p:nvGraphicFramePr>
        <p:xfrm>
          <a:off x="1105678" y="1867251"/>
          <a:ext cx="8439537" cy="2004954"/>
        </p:xfrm>
        <a:graphic>
          <a:graphicData uri="http://schemas.openxmlformats.org/drawingml/2006/table">
            <a:tbl>
              <a:tblPr/>
              <a:tblGrid>
                <a:gridCol w="4479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9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740">
                <a:tc>
                  <a:txBody>
                    <a:bodyPr/>
                    <a:lstStyle>
                      <a:lvl1pPr marL="0" marR="0" indent="0" algn="l" defTabSz="1006475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2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1pPr>
                      <a:lvl2pPr marL="742950" marR="0" indent="-285750" algn="l" defTabSz="1006475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24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2pPr>
                      <a:lvl3pPr marL="1143000" marR="0" indent="-228600" algn="l" defTabSz="1006475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20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3pPr>
                      <a:lvl4pPr marL="1600200" marR="0" indent="-228600" algn="l" defTabSz="1006475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4pPr>
                      <a:lvl5pPr marL="2057400" marR="0" indent="-228600" algn="l" defTabSz="1006475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5pPr>
                      <a:lvl6pPr marL="2514600" marR="0" indent="-228600" algn="l" defTabSz="10064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6pPr>
                      <a:lvl7pPr marL="2971800" marR="0" indent="-228600" algn="l" defTabSz="10064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7pPr>
                      <a:lvl8pPr marL="3429000" marR="0" indent="-228600" algn="l" defTabSz="10064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8pPr>
                      <a:lvl9pPr marL="3886200" marR="0" indent="-228600" algn="l" defTabSz="10064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9pPr>
                    </a:lstStyle>
                    <a:p>
                      <a:pPr marL="0" marR="0" lvl="0" indent="0" algn="l" defTabSz="10064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1" i="0" u="sng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Ubuntu" panose="020B0504030602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434" marR="12434" marT="12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1006475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2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1pPr>
                      <a:lvl2pPr marL="742950" marR="0" indent="-285750" algn="l" defTabSz="1006475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24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2pPr>
                      <a:lvl3pPr marL="1143000" marR="0" indent="-228600" algn="l" defTabSz="1006475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20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3pPr>
                      <a:lvl4pPr marL="1600200" marR="0" indent="-228600" algn="l" defTabSz="1006475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4pPr>
                      <a:lvl5pPr marL="2057400" marR="0" indent="-228600" algn="l" defTabSz="1006475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5pPr>
                      <a:lvl6pPr marL="2514600" marR="0" indent="-228600" algn="l" defTabSz="10064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6pPr>
                      <a:lvl7pPr marL="2971800" marR="0" indent="-228600" algn="l" defTabSz="10064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7pPr>
                      <a:lvl8pPr marL="3429000" marR="0" indent="-228600" algn="l" defTabSz="10064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8pPr>
                      <a:lvl9pPr marL="3886200" marR="0" indent="-228600" algn="l" defTabSz="10064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9pPr>
                    </a:lstStyle>
                    <a:p>
                      <a:pPr marL="0" marR="0" lvl="0" indent="0" algn="ctr" defTabSz="10064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Ubuntu" panose="020B0504030602030204" pitchFamily="34" charset="0"/>
                          <a:ea typeface="ＭＳ Ｐゴシック" panose="020B0600070205080204" pitchFamily="34" charset="-128"/>
                        </a:rPr>
                        <a:t>2023</a:t>
                      </a:r>
                    </a:p>
                  </a:txBody>
                  <a:tcPr marL="12434" marR="12434" marT="124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1006475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2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1pPr>
                      <a:lvl2pPr marL="742950" marR="0" indent="-285750" algn="l" defTabSz="1006475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24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2pPr>
                      <a:lvl3pPr marL="1143000" marR="0" indent="-228600" algn="l" defTabSz="1006475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20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3pPr>
                      <a:lvl4pPr marL="1600200" marR="0" indent="-228600" algn="l" defTabSz="1006475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4pPr>
                      <a:lvl5pPr marL="2057400" marR="0" indent="-228600" algn="l" defTabSz="1006475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5pPr>
                      <a:lvl6pPr marL="2514600" marR="0" indent="-228600" algn="l" defTabSz="10064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6pPr>
                      <a:lvl7pPr marL="2971800" marR="0" indent="-228600" algn="l" defTabSz="10064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7pPr>
                      <a:lvl8pPr marL="3429000" marR="0" indent="-228600" algn="l" defTabSz="10064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8pPr>
                      <a:lvl9pPr marL="3886200" marR="0" indent="-228600" algn="l" defTabSz="10064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9pPr>
                    </a:lstStyle>
                    <a:p>
                      <a:pPr marL="0" marR="0" lvl="0" indent="0" algn="ctr" defTabSz="10064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Ubuntu" panose="020B0504030602030204" pitchFamily="34" charset="0"/>
                          <a:ea typeface="ＭＳ Ｐゴシック" panose="020B0600070205080204" pitchFamily="34" charset="-128"/>
                        </a:rPr>
                        <a:t>2024</a:t>
                      </a:r>
                    </a:p>
                  </a:txBody>
                  <a:tcPr marL="12434" marR="12434" marT="124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607">
                <a:tc>
                  <a:txBody>
                    <a:bodyPr/>
                    <a:lstStyle>
                      <a:lvl1pPr marL="0" marR="0" indent="0" algn="l" defTabSz="1006475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2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1pPr>
                      <a:lvl2pPr marL="742950" marR="0" indent="-285750" algn="l" defTabSz="1006475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24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2pPr>
                      <a:lvl3pPr marL="1143000" marR="0" indent="-228600" algn="l" defTabSz="1006475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20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3pPr>
                      <a:lvl4pPr marL="1600200" marR="0" indent="-228600" algn="l" defTabSz="1006475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4pPr>
                      <a:lvl5pPr marL="2057400" marR="0" indent="-228600" algn="l" defTabSz="1006475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5pPr>
                      <a:lvl6pPr marL="2514600" marR="0" indent="-228600" algn="l" defTabSz="10064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6pPr>
                      <a:lvl7pPr marL="2971800" marR="0" indent="-228600" algn="l" defTabSz="10064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7pPr>
                      <a:lvl8pPr marL="3429000" marR="0" indent="-228600" algn="l" defTabSz="10064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8pPr>
                      <a:lvl9pPr marL="3886200" marR="0" indent="-228600" algn="l" defTabSz="10064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9pPr>
                    </a:lstStyle>
                    <a:p>
                      <a:pPr marL="0" marR="0" lvl="0" indent="0" algn="l" defTabSz="10064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  <a:ea typeface="ＭＳ Ｐゴシック" panose="020B0600070205080204" pitchFamily="34" charset="-128"/>
                        </a:rPr>
                        <a:t>MUNICIPALITY REVENUES</a:t>
                      </a:r>
                    </a:p>
                    <a:p>
                      <a:pPr marL="0" marR="0" lvl="0" indent="0" algn="l" defTabSz="10064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  <a:ea typeface="ＭＳ Ｐゴシック" panose="020B0600070205080204" pitchFamily="34" charset="-128"/>
                        </a:rPr>
                        <a:t>(Source: </a:t>
                      </a:r>
                      <a:r>
                        <a:rPr kumimoji="0" lang="it-IT" altLang="it-IT" sz="1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  <a:ea typeface="ＭＳ Ｐゴシック" panose="020B0600070205080204" pitchFamily="34" charset="-128"/>
                        </a:rPr>
                        <a:t>CoReVe</a:t>
                      </a:r>
                      <a:r>
                        <a:rPr kumimoji="0" lang="it-IT" altLang="it-IT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  <a:endParaRPr kumimoji="0" lang="it-IT" altLang="it-IT" sz="12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434" marR="12434" marT="1244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1006475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2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1pPr>
                      <a:lvl2pPr marL="742950" marR="0" indent="-285750" algn="l" defTabSz="1006475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24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2pPr>
                      <a:lvl3pPr marL="1143000" marR="0" indent="-228600" algn="l" defTabSz="1006475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20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3pPr>
                      <a:lvl4pPr marL="1600200" marR="0" indent="-228600" algn="l" defTabSz="1006475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4pPr>
                      <a:lvl5pPr marL="2057400" marR="0" indent="-228600" algn="l" defTabSz="1006475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5pPr>
                      <a:lvl6pPr marL="2514600" marR="0" indent="-228600" algn="l" defTabSz="10064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6pPr>
                      <a:lvl7pPr marL="2971800" marR="0" indent="-228600" algn="l" defTabSz="10064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7pPr>
                      <a:lvl8pPr marL="3429000" marR="0" indent="-228600" algn="l" defTabSz="10064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8pPr>
                      <a:lvl9pPr marL="3886200" marR="0" indent="-228600" algn="l" defTabSz="10064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9pPr>
                    </a:lstStyle>
                    <a:p>
                      <a:pPr marL="0" marR="0" lvl="0" indent="0" algn="ctr" defTabSz="10064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it-IT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Ubuntu" panose="020B0504030602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it-IT" altLang="it-IT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Ubuntu" panose="020B0504030602030204" pitchFamily="34" charset="0"/>
                          <a:ea typeface="ＭＳ Ｐゴシック" panose="020B0600070205080204" pitchFamily="34" charset="-128"/>
                        </a:rPr>
                        <a:t>92 ml</a:t>
                      </a:r>
                      <a:r>
                        <a:rPr kumimoji="0" lang="cs-CZ" altLang="it-IT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Ubuntu" panose="020B0504030602030204" pitchFamily="34" charset="0"/>
                          <a:ea typeface="ＭＳ Ｐゴシック" panose="020B0600070205080204" pitchFamily="34" charset="-128"/>
                        </a:rPr>
                        <a:t> €</a:t>
                      </a:r>
                      <a:endParaRPr kumimoji="0" lang="hr-HR" altLang="it-IT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Ubuntu" panose="020B0504030602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5761" marR="5761" marT="57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1006475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2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1pPr>
                      <a:lvl2pPr marL="742950" marR="0" indent="-285750" algn="l" defTabSz="1006475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24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2pPr>
                      <a:lvl3pPr marL="1143000" marR="0" indent="-228600" algn="l" defTabSz="1006475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20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3pPr>
                      <a:lvl4pPr marL="1600200" marR="0" indent="-228600" algn="l" defTabSz="1006475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4pPr>
                      <a:lvl5pPr marL="2057400" marR="0" indent="-228600" algn="l" defTabSz="1006475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5pPr>
                      <a:lvl6pPr marL="2514600" marR="0" indent="-228600" algn="l" defTabSz="10064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6pPr>
                      <a:lvl7pPr marL="2971800" marR="0" indent="-228600" algn="l" defTabSz="10064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7pPr>
                      <a:lvl8pPr marL="3429000" marR="0" indent="-228600" algn="l" defTabSz="10064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8pPr>
                      <a:lvl9pPr marL="3886200" marR="0" indent="-228600" algn="l" defTabSz="10064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9pPr>
                    </a:lstStyle>
                    <a:p>
                      <a:pPr marL="0" marR="0" lvl="0" indent="0" algn="ctr" defTabSz="10064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Ubuntu" panose="020B0504030602030204" pitchFamily="34" charset="0"/>
                          <a:ea typeface="ＭＳ Ｐゴシック" panose="020B0600070205080204" pitchFamily="34" charset="-128"/>
                        </a:rPr>
                        <a:t>113 ml </a:t>
                      </a:r>
                      <a:r>
                        <a:rPr kumimoji="0" lang="cs-CZ" altLang="it-IT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Ubuntu" panose="020B0504030602030204" pitchFamily="34" charset="0"/>
                          <a:ea typeface="ＭＳ Ｐゴシック" panose="020B0600070205080204" pitchFamily="34" charset="-128"/>
                        </a:rPr>
                        <a:t>€ </a:t>
                      </a:r>
                    </a:p>
                  </a:txBody>
                  <a:tcPr marL="5761" marR="5761" marT="57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607">
                <a:tc>
                  <a:txBody>
                    <a:bodyPr/>
                    <a:lstStyle>
                      <a:lvl1pPr marL="0" marR="0" indent="0" algn="l" defTabSz="1006475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2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1pPr>
                      <a:lvl2pPr marL="742950" marR="0" indent="-285750" algn="l" defTabSz="1006475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24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2pPr>
                      <a:lvl3pPr marL="1143000" marR="0" indent="-228600" algn="l" defTabSz="1006475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20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3pPr>
                      <a:lvl4pPr marL="1600200" marR="0" indent="-228600" algn="l" defTabSz="1006475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4pPr>
                      <a:lvl5pPr marL="2057400" marR="0" indent="-228600" algn="l" defTabSz="1006475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5pPr>
                      <a:lvl6pPr marL="2514600" marR="0" indent="-228600" algn="l" defTabSz="10064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6pPr>
                      <a:lvl7pPr marL="2971800" marR="0" indent="-228600" algn="l" defTabSz="10064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7pPr>
                      <a:lvl8pPr marL="3429000" marR="0" indent="-228600" algn="l" defTabSz="10064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8pPr>
                      <a:lvl9pPr marL="3886200" marR="0" indent="-228600" algn="l" defTabSz="10064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9pPr>
                    </a:lstStyle>
                    <a:p>
                      <a:pPr marL="0" marR="0" lvl="0" indent="0" algn="l" defTabSz="10064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  <a:ea typeface="ＭＳ Ｐゴシック" panose="020B0600070205080204" pitchFamily="34" charset="-128"/>
                        </a:rPr>
                        <a:t>SAVED LANDFILL COSTS</a:t>
                      </a:r>
                    </a:p>
                    <a:p>
                      <a:pPr marL="0" marR="0" lvl="0" indent="0" algn="l" defTabSz="10064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  <a:ea typeface="ＭＳ Ｐゴシック" panose="020B0600070205080204" pitchFamily="34" charset="-128"/>
                        </a:rPr>
                        <a:t>(Source: ISPRA)</a:t>
                      </a:r>
                      <a:endParaRPr kumimoji="0" lang="it-IT" altLang="it-IT" sz="12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434" marR="12434" marT="1244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1006475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2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1pPr>
                      <a:lvl2pPr marL="742950" marR="0" indent="-285750" algn="l" defTabSz="1006475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24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2pPr>
                      <a:lvl3pPr marL="1143000" marR="0" indent="-228600" algn="l" defTabSz="1006475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20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3pPr>
                      <a:lvl4pPr marL="1600200" marR="0" indent="-228600" algn="l" defTabSz="1006475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4pPr>
                      <a:lvl5pPr marL="2057400" marR="0" indent="-228600" algn="l" defTabSz="1006475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5pPr>
                      <a:lvl6pPr marL="2514600" marR="0" indent="-228600" algn="l" defTabSz="10064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6pPr>
                      <a:lvl7pPr marL="2971800" marR="0" indent="-228600" algn="l" defTabSz="10064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7pPr>
                      <a:lvl8pPr marL="3429000" marR="0" indent="-228600" algn="l" defTabSz="10064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8pPr>
                      <a:lvl9pPr marL="3886200" marR="0" indent="-228600" algn="l" defTabSz="10064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9pPr>
                    </a:lstStyle>
                    <a:p>
                      <a:pPr marL="0" marR="0" lvl="0" indent="0" algn="ctr" defTabSz="10064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it-IT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Ubuntu" panose="020B0504030602030204" pitchFamily="34" charset="0"/>
                          <a:ea typeface="ＭＳ Ｐゴシック" panose="020B0600070205080204" pitchFamily="34" charset="-128"/>
                        </a:rPr>
                        <a:t> 410 ml € </a:t>
                      </a:r>
                    </a:p>
                  </a:txBody>
                  <a:tcPr marL="5761" marR="5761" marT="57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1006475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28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1pPr>
                      <a:lvl2pPr marL="742950" marR="0" indent="-285750" algn="l" defTabSz="1006475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24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2pPr>
                      <a:lvl3pPr marL="1143000" marR="0" indent="-228600" algn="l" defTabSz="1006475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2000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3pPr>
                      <a:lvl4pPr marL="1600200" marR="0" indent="-228600" algn="l" defTabSz="1006475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4pPr>
                      <a:lvl5pPr marL="2057400" marR="0" indent="-228600" algn="l" defTabSz="1006475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5pPr>
                      <a:lvl6pPr marL="2514600" marR="0" indent="-228600" algn="l" defTabSz="10064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6pPr>
                      <a:lvl7pPr marL="2971800" marR="0" indent="-228600" algn="l" defTabSz="10064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7pPr>
                      <a:lvl8pPr marL="3429000" marR="0" indent="-228600" algn="l" defTabSz="10064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8pPr>
                      <a:lvl9pPr marL="3886200" marR="0" indent="-228600" algn="l" defTabSz="10064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984" b="0" i="0" u="none" strike="noStrike" kern="1200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Calibri"/>
                        </a:defRPr>
                      </a:lvl9pPr>
                    </a:lstStyle>
                    <a:p>
                      <a:pPr marL="0" marR="0" lvl="0" indent="0" algn="ctr" defTabSz="10064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it-IT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Ubuntu" panose="020B0504030602030204" pitchFamily="34" charset="0"/>
                          <a:ea typeface="ＭＳ Ｐゴシック" panose="020B0600070205080204" pitchFamily="34" charset="-128"/>
                        </a:rPr>
                        <a:t> 407 ml € </a:t>
                      </a:r>
                    </a:p>
                  </a:txBody>
                  <a:tcPr marL="5761" marR="5761" marT="57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215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58330A1E-98B9-4987-A429-4C5DB57C9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44123" y="0"/>
            <a:ext cx="2438400" cy="686816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9FAE673E-691E-5791-0A39-0D3295E86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5808" y="5831705"/>
            <a:ext cx="1237595" cy="82303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0BBE0B0-6759-55E5-0DBD-853F81A62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237" y="1368594"/>
            <a:ext cx="4303071" cy="4921236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7D39039A-9EB4-F986-3C72-94A40BD1D3DA}"/>
              </a:ext>
            </a:extLst>
          </p:cNvPr>
          <p:cNvSpPr txBox="1">
            <a:spLocks/>
          </p:cNvSpPr>
          <p:nvPr/>
        </p:nvSpPr>
        <p:spPr>
          <a:xfrm>
            <a:off x="1305017" y="162260"/>
            <a:ext cx="9880611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2B53A0"/>
                </a:solidFill>
                <a:uFillTx/>
                <a:latin typeface="Sweet Sans Pro Extra Light"/>
                <a:ea typeface="Sweet Sans Pro Extra Light"/>
                <a:cs typeface="Sweet Sans Pro Extra Light"/>
                <a:sym typeface="Sweet Sans Pro Extra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2B53A0"/>
                </a:solidFill>
                <a:uFillTx/>
                <a:latin typeface="Sweet Sans Pro Extra Light"/>
                <a:ea typeface="Sweet Sans Pro Extra Light"/>
                <a:cs typeface="Sweet Sans Pro Extra Light"/>
                <a:sym typeface="Sweet Sans Pro Extra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2B53A0"/>
                </a:solidFill>
                <a:uFillTx/>
                <a:latin typeface="Sweet Sans Pro Extra Light"/>
                <a:ea typeface="Sweet Sans Pro Extra Light"/>
                <a:cs typeface="Sweet Sans Pro Extra Light"/>
                <a:sym typeface="Sweet Sans Pro Extra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2B53A0"/>
                </a:solidFill>
                <a:uFillTx/>
                <a:latin typeface="Sweet Sans Pro Extra Light"/>
                <a:ea typeface="Sweet Sans Pro Extra Light"/>
                <a:cs typeface="Sweet Sans Pro Extra Light"/>
                <a:sym typeface="Sweet Sans Pro Extra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2B53A0"/>
                </a:solidFill>
                <a:uFillTx/>
                <a:latin typeface="Sweet Sans Pro Extra Light"/>
                <a:ea typeface="Sweet Sans Pro Extra Light"/>
                <a:cs typeface="Sweet Sans Pro Extra Light"/>
                <a:sym typeface="Sweet Sans Pro Extra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2B53A0"/>
                </a:solidFill>
                <a:uFillTx/>
                <a:latin typeface="Sweet Sans Pro Extra Light"/>
                <a:ea typeface="Sweet Sans Pro Extra Light"/>
                <a:cs typeface="Sweet Sans Pro Extra Light"/>
                <a:sym typeface="Sweet Sans Pro Extra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2B53A0"/>
                </a:solidFill>
                <a:uFillTx/>
                <a:latin typeface="Sweet Sans Pro Extra Light"/>
                <a:ea typeface="Sweet Sans Pro Extra Light"/>
                <a:cs typeface="Sweet Sans Pro Extra Light"/>
                <a:sym typeface="Sweet Sans Pro Extra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2B53A0"/>
                </a:solidFill>
                <a:uFillTx/>
                <a:latin typeface="Sweet Sans Pro Extra Light"/>
                <a:ea typeface="Sweet Sans Pro Extra Light"/>
                <a:cs typeface="Sweet Sans Pro Extra Light"/>
                <a:sym typeface="Sweet Sans Pro Extra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2B53A0"/>
                </a:solidFill>
                <a:uFillTx/>
                <a:latin typeface="Sweet Sans Pro Extra Light"/>
                <a:ea typeface="Sweet Sans Pro Extra Light"/>
                <a:cs typeface="Sweet Sans Pro Extra Light"/>
                <a:sym typeface="Sweet Sans Pro Extra Light"/>
              </a:defRPr>
            </a:lvl9pPr>
          </a:lstStyle>
          <a:p>
            <a:pPr lvl="0"/>
            <a:r>
              <a:rPr kumimoji="0" lang="en-US" sz="2500" b="1" i="0" strike="noStrike" kern="1200" cap="none" spc="0" normalizeH="0" baseline="0" noProof="0" dirty="0">
                <a:ln>
                  <a:noFill/>
                </a:ln>
                <a:solidFill>
                  <a:srgbClr val="009A46"/>
                </a:solidFill>
                <a:effectLst/>
                <a:uLnTx/>
                <a:uFillTx/>
                <a:latin typeface="Ubuntu" panose="020B0504030602030204" pitchFamily="34" charset="0"/>
                <a:ea typeface="+mj-ea"/>
                <a:cs typeface="+mj-cs"/>
                <a:sym typeface="Sweet Sans Pro Extra Light"/>
              </a:rPr>
              <a:t>AVERAGE FEE 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buntu" panose="020B0504030602030204" pitchFamily="34" charset="0"/>
                <a:ea typeface="+mj-ea"/>
                <a:cs typeface="+mj-cs"/>
                <a:sym typeface="Sweet Sans Pro Extra Light"/>
              </a:rPr>
              <a:t>IN THE DIFFERENT GEOGRAPHICAL AREAS</a:t>
            </a:r>
            <a:endParaRPr lang="en-US" sz="2500" b="1" dirty="0">
              <a:solidFill>
                <a:srgbClr val="70AD47">
                  <a:lumMod val="75000"/>
                </a:srgbClr>
              </a:solidFill>
              <a:latin typeface="Ubuntu" panose="020B0504030602030204" pitchFamily="34" charset="0"/>
              <a:ea typeface="+mj-ea"/>
              <a:cs typeface="+mj-cs"/>
            </a:endParaRPr>
          </a:p>
          <a:p>
            <a:pPr lvl="0"/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buntu" panose="020B0504030602030204" pitchFamily="34" charset="0"/>
                <a:ea typeface="+mj-ea"/>
                <a:cs typeface="+mj-cs"/>
                <a:sym typeface="Sweet Sans Pro Extra Light"/>
              </a:rPr>
              <a:t>(</a:t>
            </a:r>
            <a:r>
              <a:rPr lang="en-US" sz="2800" b="1" kern="0" dirty="0">
                <a:solidFill>
                  <a:srgbClr val="009A46"/>
                </a:solidFill>
                <a:latin typeface="Ubuntu" panose="020B0504030602030204" pitchFamily="34" charset="0"/>
                <a:ea typeface="MS Mincho" panose="02020609040205080304" pitchFamily="49" charset="-128"/>
                <a:cs typeface="Arial" panose="020B0604020202020204" pitchFamily="34" charset="0"/>
                <a:sym typeface="Calibri"/>
              </a:rPr>
              <a:t>€/t, 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buntu" panose="020B0504030602030204" pitchFamily="34" charset="0"/>
                <a:ea typeface="+mj-ea"/>
                <a:cs typeface="+mj-cs"/>
                <a:sym typeface="Sweet Sans Pro Extra Light"/>
              </a:rPr>
              <a:t>2024)</a:t>
            </a:r>
            <a:endParaRPr kumimoji="0" lang="it-IT" sz="25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Ubuntu" panose="020B0504030602030204" pitchFamily="34" charset="0"/>
              <a:ea typeface="+mj-ea"/>
              <a:cs typeface="+mj-cs"/>
              <a:sym typeface="Sweet Sans Pro Extra Ligh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44D5721-DD5C-7372-AD9A-217FD54B9A5A}"/>
              </a:ext>
            </a:extLst>
          </p:cNvPr>
          <p:cNvSpPr txBox="1"/>
          <p:nvPr/>
        </p:nvSpPr>
        <p:spPr>
          <a:xfrm>
            <a:off x="8478190" y="2909776"/>
            <a:ext cx="2861715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hangingPunct="0">
              <a:defRPr/>
            </a:pPr>
            <a:r>
              <a:rPr lang="en-US" sz="2000" kern="0" dirty="0">
                <a:solidFill>
                  <a:srgbClr val="009A46"/>
                </a:solidFill>
                <a:latin typeface="Ubuntu" panose="020B0504030602030204" pitchFamily="34" charset="0"/>
                <a:ea typeface="MS Mincho" panose="02020609040205080304" pitchFamily="49" charset="-128"/>
                <a:cs typeface="Arial" panose="020B0604020202020204" pitchFamily="34" charset="0"/>
                <a:sym typeface="Calibri"/>
              </a:rPr>
              <a:t>T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9A46"/>
                </a:solidFill>
                <a:effectLst/>
                <a:uLnTx/>
                <a:uFillTx/>
                <a:latin typeface="Ubuntu" panose="020B0504030602030204" pitchFamily="34" charset="0"/>
                <a:ea typeface="MS Mincho" panose="02020609040205080304" pitchFamily="49" charset="-128"/>
                <a:cs typeface="Arial" panose="020B0604020202020204" pitchFamily="34" charset="0"/>
                <a:sym typeface="Calibri"/>
              </a:rPr>
              <a:t>he average remuneration paid </a:t>
            </a:r>
            <a:r>
              <a:rPr lang="en-US" sz="2000" kern="0" dirty="0">
                <a:solidFill>
                  <a:srgbClr val="009A46"/>
                </a:solidFill>
                <a:latin typeface="Ubuntu" panose="020B0504030602030204" pitchFamily="34" charset="0"/>
                <a:ea typeface="MS Mincho" panose="02020609040205080304" pitchFamily="49" charset="-128"/>
                <a:cs typeface="Arial" panose="020B0604020202020204" pitchFamily="34" charset="0"/>
                <a:sym typeface="Calibri"/>
              </a:rPr>
              <a:t>by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9A46"/>
                </a:solidFill>
                <a:effectLst/>
                <a:uLnTx/>
                <a:uFillTx/>
                <a:latin typeface="Ubuntu" panose="020B0504030602030204" pitchFamily="34" charset="0"/>
                <a:ea typeface="MS Mincho" panose="02020609040205080304" pitchFamily="49" charset="-128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9A46"/>
                </a:solidFill>
                <a:effectLst/>
                <a:uLnTx/>
                <a:uFillTx/>
                <a:latin typeface="Ubuntu" panose="020B0504030602030204" pitchFamily="34" charset="0"/>
                <a:ea typeface="MS Mincho" panose="02020609040205080304" pitchFamily="49" charset="-128"/>
                <a:cs typeface="Arial" panose="020B0604020202020204" pitchFamily="34" charset="0"/>
                <a:sym typeface="Calibri"/>
              </a:rPr>
              <a:t>CoReVe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9A46"/>
                </a:solidFill>
                <a:effectLst/>
                <a:uLnTx/>
                <a:uFillTx/>
                <a:latin typeface="Ubuntu" panose="020B0504030602030204" pitchFamily="34" charset="0"/>
                <a:ea typeface="MS Mincho" panose="02020609040205080304" pitchFamily="49" charset="-128"/>
                <a:cs typeface="Arial" panose="020B0604020202020204" pitchFamily="34" charset="0"/>
                <a:sym typeface="Calibri"/>
              </a:rPr>
              <a:t>  to </a:t>
            </a:r>
            <a:r>
              <a:rPr lang="en-US" sz="2000" kern="0" dirty="0">
                <a:solidFill>
                  <a:srgbClr val="009A46"/>
                </a:solidFill>
                <a:latin typeface="Ubuntu" panose="020B0504030602030204" pitchFamily="34" charset="0"/>
                <a:ea typeface="MS Mincho" panose="02020609040205080304" pitchFamily="49" charset="-128"/>
                <a:cs typeface="Arial" panose="020B0604020202020204" pitchFamily="34" charset="0"/>
                <a:sym typeface="Calibri"/>
              </a:rPr>
              <a:t>M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9A46"/>
                </a:solidFill>
                <a:effectLst/>
                <a:uLnTx/>
                <a:uFillTx/>
                <a:latin typeface="Ubuntu" panose="020B0504030602030204" pitchFamily="34" charset="0"/>
                <a:ea typeface="MS Mincho" panose="02020609040205080304" pitchFamily="49" charset="-128"/>
                <a:cs typeface="Arial" panose="020B0604020202020204" pitchFamily="34" charset="0"/>
                <a:sym typeface="Calibri"/>
              </a:rPr>
              <a:t>unicipalities</a:t>
            </a:r>
            <a:r>
              <a:rPr lang="en-US" sz="2000" kern="0" dirty="0">
                <a:solidFill>
                  <a:srgbClr val="009A46"/>
                </a:solidFill>
                <a:latin typeface="Ubuntu" panose="020B0504030602030204" pitchFamily="34" charset="0"/>
                <a:ea typeface="MS Mincho" panose="02020609040205080304" pitchFamily="49" charset="-128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9A46"/>
                </a:solidFill>
                <a:effectLst/>
                <a:uLnTx/>
                <a:uFillTx/>
                <a:latin typeface="Ubuntu" panose="020B0504030602030204" pitchFamily="34" charset="0"/>
                <a:ea typeface="MS Mincho" panose="02020609040205080304" pitchFamily="49" charset="-128"/>
                <a:cs typeface="Arial" panose="020B0604020202020204" pitchFamily="34" charset="0"/>
                <a:sym typeface="Calibri"/>
              </a:rPr>
              <a:t>raised from </a:t>
            </a:r>
            <a:r>
              <a:rPr lang="en-US" sz="2000" kern="0" dirty="0">
                <a:solidFill>
                  <a:srgbClr val="009A46"/>
                </a:solidFill>
                <a:latin typeface="Ubuntu" panose="020B0504030602030204" pitchFamily="34" charset="0"/>
                <a:ea typeface="MS Mincho" panose="02020609040205080304" pitchFamily="49" charset="-128"/>
                <a:cs typeface="Arial" panose="020B0604020202020204" pitchFamily="34" charset="0"/>
                <a:sym typeface="Calibri"/>
              </a:rPr>
              <a:t>68,31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9A46"/>
                </a:solidFill>
                <a:effectLst/>
                <a:uLnTx/>
                <a:uFillTx/>
                <a:latin typeface="Ubuntu" panose="020B0504030602030204" pitchFamily="34" charset="0"/>
                <a:ea typeface="MS Mincho" panose="02020609040205080304" pitchFamily="49" charset="-128"/>
                <a:cs typeface="Arial" panose="020B0604020202020204" pitchFamily="34" charset="0"/>
                <a:sym typeface="Calibri"/>
              </a:rPr>
              <a:t> €/t in 2023 to </a:t>
            </a:r>
            <a:r>
              <a:rPr lang="en-US" sz="2000" kern="0" dirty="0">
                <a:solidFill>
                  <a:srgbClr val="009A46"/>
                </a:solidFill>
                <a:latin typeface="Ubuntu" panose="020B0504030602030204" pitchFamily="34" charset="0"/>
                <a:ea typeface="MS Mincho" panose="02020609040205080304" pitchFamily="49" charset="-128"/>
                <a:cs typeface="Arial" panose="020B0604020202020204" pitchFamily="34" charset="0"/>
                <a:sym typeface="Calibri"/>
              </a:rPr>
              <a:t>71,06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9A46"/>
                </a:solidFill>
                <a:effectLst/>
                <a:uLnTx/>
                <a:uFillTx/>
                <a:latin typeface="Ubuntu" panose="020B0504030602030204" pitchFamily="34" charset="0"/>
                <a:ea typeface="MS Mincho" panose="02020609040205080304" pitchFamily="49" charset="-128"/>
                <a:cs typeface="Arial" panose="020B0604020202020204" pitchFamily="34" charset="0"/>
                <a:sym typeface="Calibri"/>
              </a:rPr>
              <a:t> €/t in 2024.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2276F8E-D308-5E95-DD47-40E166351678}"/>
              </a:ext>
            </a:extLst>
          </p:cNvPr>
          <p:cNvSpPr/>
          <p:nvPr/>
        </p:nvSpPr>
        <p:spPr>
          <a:xfrm>
            <a:off x="1628237" y="5965794"/>
            <a:ext cx="1185984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05D9220-89FD-1AF8-9928-72E1BD0D925B}"/>
              </a:ext>
            </a:extLst>
          </p:cNvPr>
          <p:cNvSpPr txBox="1"/>
          <p:nvPr/>
        </p:nvSpPr>
        <p:spPr>
          <a:xfrm>
            <a:off x="1039442" y="5940177"/>
            <a:ext cx="1899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National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average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8B5A97E-572F-0496-4CDD-E39617A93F3E}"/>
              </a:ext>
            </a:extLst>
          </p:cNvPr>
          <p:cNvSpPr txBox="1"/>
          <p:nvPr/>
        </p:nvSpPr>
        <p:spPr>
          <a:xfrm>
            <a:off x="4527611" y="2121759"/>
            <a:ext cx="87889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>
                <a:solidFill>
                  <a:srgbClr val="00B050"/>
                </a:solidFill>
                <a:latin typeface="Bahnschrift Light Condensed" panose="020B0502040204020203" pitchFamily="34" charset="0"/>
              </a:rPr>
              <a:t>73,02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ahnschrift 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0C3D48E-14AE-E1B4-00DB-8D6E4A428753}"/>
              </a:ext>
            </a:extLst>
          </p:cNvPr>
          <p:cNvSpPr txBox="1"/>
          <p:nvPr/>
        </p:nvSpPr>
        <p:spPr>
          <a:xfrm>
            <a:off x="5194922" y="3463773"/>
            <a:ext cx="87889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>
                <a:solidFill>
                  <a:srgbClr val="00B050"/>
                </a:solidFill>
                <a:latin typeface="Bahnschrift Light Condensed" panose="020B0502040204020203" pitchFamily="34" charset="0"/>
              </a:rPr>
              <a:t>68,77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ahnschrift 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4993796-A2A4-53BC-B018-DC8E502AE0DE}"/>
              </a:ext>
            </a:extLst>
          </p:cNvPr>
          <p:cNvSpPr txBox="1"/>
          <p:nvPr/>
        </p:nvSpPr>
        <p:spPr>
          <a:xfrm>
            <a:off x="1911654" y="3580661"/>
            <a:ext cx="87889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>
                <a:solidFill>
                  <a:srgbClr val="00B050"/>
                </a:solidFill>
                <a:latin typeface="Bahnschrift Light Condensed" panose="020B0502040204020203" pitchFamily="34" charset="0"/>
              </a:rPr>
              <a:t>69,10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ahnschrift 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125954F-07A6-9251-0126-15621FC4894C}"/>
              </a:ext>
            </a:extLst>
          </p:cNvPr>
          <p:cNvSpPr txBox="1"/>
          <p:nvPr/>
        </p:nvSpPr>
        <p:spPr>
          <a:xfrm>
            <a:off x="2834934" y="5831705"/>
            <a:ext cx="123759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71,06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€/t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61CCBF0-0BBD-031C-48A5-C83608A64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3418" y="3201269"/>
            <a:ext cx="1335140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9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1AE3660D83574ABA2FAE6F0119FD7B" ma:contentTypeVersion="20" ma:contentTypeDescription="Create a new document." ma:contentTypeScope="" ma:versionID="c8c7d03709b8ca2720c9993c7821dde2">
  <xsd:schema xmlns:xsd="http://www.w3.org/2001/XMLSchema" xmlns:xs="http://www.w3.org/2001/XMLSchema" xmlns:p="http://schemas.microsoft.com/office/2006/metadata/properties" xmlns:ns2="a25d1b78-52d7-4aa6-98a8-603488bf7179" xmlns:ns3="172e048e-c197-44bb-bccc-392928027841" targetNamespace="http://schemas.microsoft.com/office/2006/metadata/properties" ma:root="true" ma:fieldsID="fde5c09d3ba4007c12e9457a126f57c8" ns2:_="" ns3:_="">
    <xsd:import namespace="a25d1b78-52d7-4aa6-98a8-603488bf7179"/>
    <xsd:import namespace="172e048e-c197-44bb-bccc-3929280278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Selected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5d1b78-52d7-4aa6-98a8-603488bf71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Selected" ma:index="18" nillable="true" ma:displayName="Selected" ma:format="Dropdown" ma:internalName="Selected">
      <xsd:simpleType>
        <xsd:restriction base="dms:Choice">
          <xsd:enumeration value="Choice 1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faeeadd-7529-4f90-84e0-6a3de6292b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2e048e-c197-44bb-bccc-39292802784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d0544aa-3cb5-420f-a8fb-97a76f6143c7}" ma:internalName="TaxCatchAll" ma:showField="CatchAllData" ma:web="172e048e-c197-44bb-bccc-3929280278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ected xmlns="a25d1b78-52d7-4aa6-98a8-603488bf7179" xsi:nil="true"/>
    <TaxCatchAll xmlns="172e048e-c197-44bb-bccc-392928027841" xsi:nil="true"/>
    <lcf76f155ced4ddcb4097134ff3c332f xmlns="a25d1b78-52d7-4aa6-98a8-603488bf717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81FECE-CBC7-4780-9460-E4B9E91B1D99}"/>
</file>

<file path=customXml/itemProps2.xml><?xml version="1.0" encoding="utf-8"?>
<ds:datastoreItem xmlns:ds="http://schemas.openxmlformats.org/officeDocument/2006/customXml" ds:itemID="{DE8D388D-CC19-4BE1-8A6B-26E453418FF5}"/>
</file>

<file path=customXml/itemProps3.xml><?xml version="1.0" encoding="utf-8"?>
<ds:datastoreItem xmlns:ds="http://schemas.openxmlformats.org/officeDocument/2006/customXml" ds:itemID="{42CEA765-3511-4B30-B921-78A3A548C3FE}"/>
</file>

<file path=docProps/app.xml><?xml version="1.0" encoding="utf-8"?>
<Properties xmlns="http://schemas.openxmlformats.org/officeDocument/2006/extended-properties" xmlns:vt="http://schemas.openxmlformats.org/officeDocument/2006/docPropsVTypes">
  <TotalTime>12961</TotalTime>
  <Words>607</Words>
  <Application>Microsoft Office PowerPoint</Application>
  <PresentationFormat>Widescreen</PresentationFormat>
  <Paragraphs>89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ＭＳ Ｐゴシック</vt:lpstr>
      <vt:lpstr>Abadi</vt:lpstr>
      <vt:lpstr>Arial</vt:lpstr>
      <vt:lpstr>Bahnschrift Light Condensed</vt:lpstr>
      <vt:lpstr>Calibri</vt:lpstr>
      <vt:lpstr>Calibri Light</vt:lpstr>
      <vt:lpstr>Ubuntu</vt:lpstr>
      <vt:lpstr>Office Theme</vt:lpstr>
      <vt:lpstr>Presentazione standard di PowerPoint</vt:lpstr>
      <vt:lpstr>CoReVe</vt:lpstr>
      <vt:lpstr>CoReVe’s members include</vt:lpstr>
      <vt:lpstr>Presentazione standard di PowerPoint</vt:lpstr>
      <vt:lpstr>Presentazione standard di PowerPoint</vt:lpstr>
      <vt:lpstr>Presentazione standard di PowerPoint</vt:lpstr>
      <vt:lpstr>ENVIRONMENTAL BENEFITS (2024)</vt:lpstr>
      <vt:lpstr>ECONOMIC BENEFITS FOR MUNICIPALITIES (2024)</vt:lpstr>
      <vt:lpstr>Presentazione standard di PowerPoint</vt:lpstr>
      <vt:lpstr>COREVE’S AUCTIONS - PRICE TRENDS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Nome Cognome</dc:title>
  <dc:creator>Cesare Tinelli</dc:creator>
  <cp:lastModifiedBy>Roberto Saettone</cp:lastModifiedBy>
  <cp:revision>106</cp:revision>
  <cp:lastPrinted>2023-06-28T16:05:54Z</cp:lastPrinted>
  <dcterms:created xsi:type="dcterms:W3CDTF">2022-04-29T11:02:06Z</dcterms:created>
  <dcterms:modified xsi:type="dcterms:W3CDTF">2026-06-16T13:55:34Z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0x010100541AE3660D83574ABA2FAE6F0119FD7B</vt:lpwstr>
  </property>
</Properties>
</file>