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1.xml" ContentType="application/inkml+xml"/>
  <Override PartName="/ppt/media/image27.jpg" ContentType="image/jpeg"/>
  <Override PartName="/ppt/media/image12.jp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webextensions/taskpanes.xml" ContentType="application/vnd.ms-office.webextensiontaskpan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147476468" r:id="rId4"/>
    <p:sldId id="2147476453" r:id="rId5"/>
    <p:sldId id="2147469424" r:id="rId6"/>
    <p:sldId id="2147476308" r:id="rId7"/>
    <p:sldId id="2147476462" r:id="rId8"/>
    <p:sldId id="2147476463" r:id="rId9"/>
    <p:sldId id="269" r:id="rId10"/>
    <p:sldId id="2147476469" r:id="rId11"/>
    <p:sldId id="2147476471" r:id="rId12"/>
    <p:sldId id="2147476472" r:id="rId13"/>
    <p:sldId id="259" r:id="rId14"/>
    <p:sldId id="2147469423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F45"/>
    <a:srgbClr val="8BC33E"/>
    <a:srgbClr val="00B050"/>
    <a:srgbClr val="1B6646"/>
    <a:srgbClr val="01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43"/>
    <p:restoredTop sz="80332"/>
  </p:normalViewPr>
  <p:slideViewPr>
    <p:cSldViewPr snapToGrid="0" snapToObjects="1">
      <p:cViewPr>
        <p:scale>
          <a:sx n="75" d="100"/>
          <a:sy n="75" d="100"/>
        </p:scale>
        <p:origin x="116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3:56:50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24575,'0'0'0,"0"0"0,0 0 0,0 0 0,0 0 0,0 0 0,0 14 0,1 1 0,1 1 0,0-1 0,1 1 0,0-1 0,1 0 0,1 0 0,1 0 0,0 0 0,1-1 0,0 0 0,1-1 0,15 20 0,14 12 0,1-1 0,49 42 0,-27-28 0,485 500 0,-441-446 0,158 219 0,-98-118 0,-131-175 0,1-3 0,2 0 0,57 40 0,-57-46 0,-26-20 0,0-1 0,0 0 0,1-1 0,0 0 0,0 0 0,1-1 0,14 5 0,-25-12 120,-3 0-1605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3:56:51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2020 24575,'0'-1'0,"0"1"0,0-1 0,0 0 0,0 1 0,0-1 0,0 0 0,0 1 0,0-1 0,0 1 0,1-1 0,-1 0 0,0 1 0,0-1 0,1 1 0,-1-1 0,0 1 0,1-1 0,-1 0 0,0 1 0,1-1 0,-1 1 0,1 0 0,-1-1 0,1 1 0,0-1 0,14-13 0,50-35 0,3 3 0,109-55 0,-12 6 0,212-160 0,-110 69 0,390-195 0,-394 238 0,83-64 0,25-14 0,-279 175 0,112-42 0,104-20 0,-213 77 0,-85 27 0,17-5 0,30-6 0,-49 13 0,-1 1 0,1 0 0,-1 0 0,1 1 0,-1 0 0,1 0 0,-1 1 0,1 0 0,9 3 0,-18-4-1365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42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EB8B4-2EF2-0226-A201-1583CD782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AE7786-51F0-D638-5FDA-A3E9C8893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535F3-ED6F-4C50-4949-19431017F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47BA2-6BAE-2903-A1D3-CCF5BD7F0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B0C6E-9FD7-CF0A-E299-37DC3C7F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B0D59-CAE3-B25E-CCE1-44D43A712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0FB37-07A7-C8D3-598D-0D81EC047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B6BC6-7B91-3AE6-CAA3-9545F0DEE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6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6FE67-AAC3-4E2D-BBF2-CCC835F60C0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72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5462B-648F-B976-B7F4-B55D11C75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4A719-170E-138A-50CF-58F31C5FD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75892B-038E-85EA-5F73-1EA954CE2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411DF-E4C6-3EF8-639D-E0577F879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2B524-BB5A-8363-0E11-54F81A7C3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126C6-440C-4CB8-3C36-151D6A5E4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53064-7B87-E4E9-EF9F-F1B2848A2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CFAD6-E270-FD6C-2F58-9BAAC032F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03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1F5D-EBBE-05CC-A003-40D885AF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D2275-DBB3-43ED-6866-B75D40953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26994-4054-F45A-4B0D-558AB2731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BBB1-7B9A-4CEE-4CD2-2587E65E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A7CD4-5870-9BC6-DC3F-FA052B621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8E3E3-EFC4-6F77-9F44-586901CDC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D7A59-68B7-9D5E-1730-4703A0D9E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40F6-22B6-3EE5-1BA4-2FF8F3D80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4031-092B-27ED-8256-1FBB7EF9C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48587-F916-63FA-0EEC-7FC78E3CF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542DD-0B0D-F8A9-721E-39A3505CA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511EE-A72E-5498-F628-E2DD5616FE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4F819-4258-9CCB-CF13-3448BA822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76B52-4B46-A2A0-DDFB-05509EF67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97CF3-D127-1051-15E2-F4BEB4BF9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CCB7A-A0B8-06FA-847E-7D9D691B0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ro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4" y="31521"/>
            <a:ext cx="10815692" cy="84278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19579" y="897276"/>
            <a:ext cx="9144000" cy="0"/>
          </a:xfrm>
          <a:prstGeom prst="line">
            <a:avLst/>
          </a:prstGeom>
          <a:ln w="44450">
            <a:solidFill>
              <a:srgbClr val="8BC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sz="quarter" idx="11" hasCustomPrompt="1"/>
          </p:nvPr>
        </p:nvSpPr>
        <p:spPr>
          <a:xfrm>
            <a:off x="693738" y="1093788"/>
            <a:ext cx="10815637" cy="4749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Content, graph, few text or picture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2" y="5976051"/>
            <a:ext cx="12700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8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AC3D-FAFC-4595-A18A-BF4640798B72}" type="datetimeFigureOut">
              <a:rPr lang="he-IL" smtClean="0"/>
              <a:t>כ"ט.סיון.תשפ"ו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71D8-8D80-42E4-8C15-C8F760F610CC}" type="slidenum">
              <a:rPr lang="he-IL" smtClean="0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42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4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7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mailto:info@expra.eu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hyperlink" Target="https://www.linkedin.com/company/expra" TargetMode="External"/><Relationship Id="rId4" Type="http://schemas.openxmlformats.org/officeDocument/2006/relationships/hyperlink" Target="http://www.expra.e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3.png"/><Relationship Id="rId21" Type="http://schemas.openxmlformats.org/officeDocument/2006/relationships/customXml" Target="../ink/ink2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20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24" Type="http://schemas.openxmlformats.org/officeDocument/2006/relationships/image" Target="../media/image29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openxmlformats.org/officeDocument/2006/relationships/image" Target="../media/image20.png"/><Relationship Id="rId19" Type="http://schemas.openxmlformats.org/officeDocument/2006/relationships/customXml" Target="../ink/ink1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1283" y="669662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329184"/>
          </a:xfrm>
          <a:prstGeom prst="rect">
            <a:avLst/>
          </a:prstGeom>
          <a:solidFill>
            <a:srgbClr val="79B928"/>
          </a:solidFill>
          <a:ln w="12700">
            <a:solidFill>
              <a:srgbClr val="79B9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0" y="6327648"/>
            <a:ext cx="12191695" cy="530352"/>
          </a:xfrm>
          <a:prstGeom prst="rect">
            <a:avLst/>
          </a:prstGeom>
          <a:solidFill>
            <a:srgbClr val="245C35"/>
          </a:solidFill>
          <a:ln w="12700">
            <a:solidFill>
              <a:srgbClr val="245C3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5" name="Image 0" descr="/mnt/data/ppt_media/ima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749808"/>
            <a:ext cx="1508760" cy="85953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85800" y="1938528"/>
            <a:ext cx="81381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r>
              <a:rPr lang="it-IT" sz="3800" b="1" dirty="0">
                <a:solidFill>
                  <a:srgbClr val="1B6646"/>
                </a:solidFill>
                <a:latin typeface="Georgia" pitchFamily="34" charset="0"/>
              </a:rPr>
              <a:t>EPR in Practice: Core </a:t>
            </a:r>
            <a:r>
              <a:rPr lang="it-IT" sz="3800" b="1" dirty="0" err="1">
                <a:solidFill>
                  <a:srgbClr val="1B6646"/>
                </a:solidFill>
                <a:latin typeface="Georgia" pitchFamily="34" charset="0"/>
              </a:rPr>
              <a:t>Principles</a:t>
            </a:r>
            <a:r>
              <a:rPr lang="it-IT" sz="3800" b="1" dirty="0">
                <a:solidFill>
                  <a:srgbClr val="1B6646"/>
                </a:solidFill>
                <a:latin typeface="Georgia" pitchFamily="34" charset="0"/>
              </a:rPr>
              <a:t> for </a:t>
            </a:r>
            <a:r>
              <a:rPr lang="it-IT" sz="3800" b="1" dirty="0" err="1">
                <a:solidFill>
                  <a:srgbClr val="1B6646"/>
                </a:solidFill>
                <a:latin typeface="Georgia" pitchFamily="34" charset="0"/>
              </a:rPr>
              <a:t>Successful</a:t>
            </a:r>
            <a:r>
              <a:rPr lang="it-IT" sz="3800" b="1" dirty="0">
                <a:solidFill>
                  <a:srgbClr val="1B6646"/>
                </a:solidFill>
                <a:latin typeface="Georgia" pitchFamily="34" charset="0"/>
              </a:rPr>
              <a:t> </a:t>
            </a:r>
            <a:r>
              <a:rPr lang="it-IT" sz="3800" b="1" dirty="0" err="1">
                <a:solidFill>
                  <a:srgbClr val="1B6646"/>
                </a:solidFill>
                <a:latin typeface="Georgia" pitchFamily="34" charset="0"/>
              </a:rPr>
              <a:t>Implementation</a:t>
            </a:r>
            <a:endParaRPr lang="en-US" sz="3800" b="1" dirty="0">
              <a:solidFill>
                <a:srgbClr val="1B6646"/>
              </a:solidFill>
              <a:latin typeface="Georgia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13232" y="327355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0E6B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makes EPR systems work in practice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713232" y="3858768"/>
            <a:ext cx="3840480" cy="0"/>
          </a:xfrm>
          <a:prstGeom prst="line">
            <a:avLst/>
          </a:prstGeom>
          <a:noFill/>
          <a:ln w="38100">
            <a:solidFill>
              <a:srgbClr val="79B9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713232" y="4169664"/>
            <a:ext cx="941891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F2A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Valeria Branca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1F2A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Director of </a:t>
            </a:r>
            <a:r>
              <a:rPr lang="en-US" sz="1350" dirty="0" err="1">
                <a:solidFill>
                  <a:srgbClr val="1F2A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Programme</a:t>
            </a:r>
            <a:r>
              <a:rPr lang="en-US" sz="1350" dirty="0">
                <a:solidFill>
                  <a:srgbClr val="1F2A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Management and Members Relations,  </a:t>
            </a:r>
            <a:r>
              <a:rPr lang="en-US" sz="1350" b="1" dirty="0">
                <a:solidFill>
                  <a:srgbClr val="1F2A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EXPRA-Extended Producer Responsibility Alliance</a:t>
            </a:r>
            <a:endParaRPr lang="en-US" sz="1350" b="1" dirty="0"/>
          </a:p>
        </p:txBody>
      </p:sp>
      <p:sp>
        <p:nvSpPr>
          <p:cNvPr id="10" name="Text 7"/>
          <p:cNvSpPr/>
          <p:nvPr/>
        </p:nvSpPr>
        <p:spPr>
          <a:xfrm>
            <a:off x="713232" y="4983480"/>
            <a:ext cx="5212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80" dirty="0">
                <a:solidFill>
                  <a:srgbClr val="6B7280"/>
                </a:solidFill>
                <a:latin typeface="Aptos" pitchFamily="34" charset="0"/>
              </a:rPr>
              <a:t>Towards a Close the Glass Loop Action Plan in Albania - 17 June 2026</a:t>
            </a:r>
          </a:p>
          <a:p>
            <a:r>
              <a:rPr lang="en-US" sz="1080" dirty="0">
                <a:solidFill>
                  <a:srgbClr val="6B7280"/>
                </a:solidFill>
                <a:latin typeface="Aptos" pitchFamily="34" charset="0"/>
              </a:rPr>
              <a:t>Albania - 17 June 2026</a:t>
            </a:r>
          </a:p>
        </p:txBody>
      </p:sp>
      <p:sp>
        <p:nvSpPr>
          <p:cNvPr id="11" name="Shape 8"/>
          <p:cNvSpPr/>
          <p:nvPr/>
        </p:nvSpPr>
        <p:spPr>
          <a:xfrm rot="840000">
            <a:off x="8308417" y="1048063"/>
            <a:ext cx="3566160" cy="3566160"/>
          </a:xfrm>
          <a:prstGeom prst="arc">
            <a:avLst/>
          </a:prstGeom>
          <a:noFill/>
          <a:ln w="114300">
            <a:solidFill>
              <a:srgbClr val="79B928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9"/>
          <p:cNvSpPr/>
          <p:nvPr/>
        </p:nvSpPr>
        <p:spPr>
          <a:xfrm rot="11400000">
            <a:off x="8595360" y="1737360"/>
            <a:ext cx="2468880" cy="2468880"/>
          </a:xfrm>
          <a:prstGeom prst="arc">
            <a:avLst/>
          </a:prstGeom>
          <a:noFill/>
          <a:ln w="50800">
            <a:solidFill>
              <a:srgbClr val="245C35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3317006-BAFD-038C-6145-C62664A2C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437" y="1558807"/>
            <a:ext cx="2180050" cy="22745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14084-E06F-CC5B-0BD1-AB8C3C9FD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3A5FC26-4143-7D77-41CF-762B58096530}"/>
              </a:ext>
            </a:extLst>
          </p:cNvPr>
          <p:cNvSpPr/>
          <p:nvPr/>
        </p:nvSpPr>
        <p:spPr>
          <a:xfrm>
            <a:off x="720248" y="313601"/>
            <a:ext cx="8869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key recommendations on 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</a:t>
            </a: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cs typeface="Calibri" pitchFamily="34" charset="-120"/>
              </a:rPr>
              <a:t>Requirements of EPR</a:t>
            </a:r>
            <a:endParaRPr lang="en-US" sz="2500" dirty="0"/>
          </a:p>
        </p:txBody>
      </p:sp>
      <p:pic>
        <p:nvPicPr>
          <p:cNvPr id="3" name="Image 0" descr="assets/expra_mark_t.png">
            <a:extLst>
              <a:ext uri="{FF2B5EF4-FFF2-40B4-BE49-F238E27FC236}">
                <a16:creationId xmlns:a16="http://schemas.microsoft.com/office/drawing/2014/main" id="{F8F26B85-AA3A-C536-122C-C58A202E5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475488"/>
            <a:ext cx="457200" cy="34290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182A9DFD-1CAA-C975-EA1F-FF2AE6E9EC2D}"/>
              </a:ext>
            </a:extLst>
          </p:cNvPr>
          <p:cNvSpPr/>
          <p:nvPr/>
        </p:nvSpPr>
        <p:spPr>
          <a:xfrm>
            <a:off x="10543032" y="438912"/>
            <a:ext cx="16459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2F5F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EXPRA</a:t>
            </a:r>
            <a:endParaRPr lang="en-US" sz="18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E9FEAB7-1BDD-3222-BED6-26E8F6F7A64F}"/>
              </a:ext>
            </a:extLst>
          </p:cNvPr>
          <p:cNvSpPr/>
          <p:nvPr/>
        </p:nvSpPr>
        <p:spPr>
          <a:xfrm>
            <a:off x="711399" y="1225200"/>
            <a:ext cx="577590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i="1" dirty="0">
                <a:solidFill>
                  <a:srgbClr val="5E6F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EXPRA's input to the upcoming Circular Economy Act</a:t>
            </a:r>
            <a:endParaRPr lang="en-US" sz="2000" b="1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F3971BD2-323D-F015-47B2-F2535A6FE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8352"/>
            <a:ext cx="6333067" cy="4162986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52938B04-1072-226C-D303-7B93E760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42621"/>
            <a:ext cx="5670271" cy="3714448"/>
          </a:xfrm>
          <a:prstGeom prst="rect">
            <a:avLst/>
          </a:prstGeom>
        </p:spPr>
      </p:pic>
      <p:sp>
        <p:nvSpPr>
          <p:cNvPr id="44" name="Shape 9">
            <a:extLst>
              <a:ext uri="{FF2B5EF4-FFF2-40B4-BE49-F238E27FC236}">
                <a16:creationId xmlns:a16="http://schemas.microsoft.com/office/drawing/2014/main" id="{ABA9BF75-F720-1BF0-E6AB-9981FB8ADFC9}"/>
              </a:ext>
            </a:extLst>
          </p:cNvPr>
          <p:cNvSpPr/>
          <p:nvPr/>
        </p:nvSpPr>
        <p:spPr>
          <a:xfrm>
            <a:off x="225212" y="191835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6" name="Shape 9">
            <a:extLst>
              <a:ext uri="{FF2B5EF4-FFF2-40B4-BE49-F238E27FC236}">
                <a16:creationId xmlns:a16="http://schemas.microsoft.com/office/drawing/2014/main" id="{EE533C71-EBD8-7DBE-5597-379C3C93A51B}"/>
              </a:ext>
            </a:extLst>
          </p:cNvPr>
          <p:cNvSpPr/>
          <p:nvPr/>
        </p:nvSpPr>
        <p:spPr>
          <a:xfrm rot="5400000">
            <a:off x="2491835" y="4237981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7" name="Shape 9">
            <a:extLst>
              <a:ext uri="{FF2B5EF4-FFF2-40B4-BE49-F238E27FC236}">
                <a16:creationId xmlns:a16="http://schemas.microsoft.com/office/drawing/2014/main" id="{BEEA6AC1-A125-3C83-A6AF-54A85CCE80DE}"/>
              </a:ext>
            </a:extLst>
          </p:cNvPr>
          <p:cNvSpPr/>
          <p:nvPr/>
        </p:nvSpPr>
        <p:spPr>
          <a:xfrm rot="5400000">
            <a:off x="7025083" y="423798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8" name="Shape 9">
            <a:extLst>
              <a:ext uri="{FF2B5EF4-FFF2-40B4-BE49-F238E27FC236}">
                <a16:creationId xmlns:a16="http://schemas.microsoft.com/office/drawing/2014/main" id="{7B247601-05E8-FDF1-D129-4A0E23BECB77}"/>
              </a:ext>
            </a:extLst>
          </p:cNvPr>
          <p:cNvSpPr/>
          <p:nvPr/>
        </p:nvSpPr>
        <p:spPr>
          <a:xfrm rot="5400000">
            <a:off x="9550134" y="423798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9" name="Shape 9">
            <a:extLst>
              <a:ext uri="{FF2B5EF4-FFF2-40B4-BE49-F238E27FC236}">
                <a16:creationId xmlns:a16="http://schemas.microsoft.com/office/drawing/2014/main" id="{9016D58B-D36C-C1DB-2E74-01793528FA0B}"/>
              </a:ext>
            </a:extLst>
          </p:cNvPr>
          <p:cNvSpPr/>
          <p:nvPr/>
        </p:nvSpPr>
        <p:spPr>
          <a:xfrm>
            <a:off x="11838261" y="1971357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50" name="Shape 9">
            <a:extLst>
              <a:ext uri="{FF2B5EF4-FFF2-40B4-BE49-F238E27FC236}">
                <a16:creationId xmlns:a16="http://schemas.microsoft.com/office/drawing/2014/main" id="{A5283F1E-45D2-D7BD-E99F-F41D08608402}"/>
              </a:ext>
            </a:extLst>
          </p:cNvPr>
          <p:cNvSpPr/>
          <p:nvPr/>
        </p:nvSpPr>
        <p:spPr>
          <a:xfrm rot="5400000">
            <a:off x="2491837" y="-361484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51" name="Shape 9">
            <a:extLst>
              <a:ext uri="{FF2B5EF4-FFF2-40B4-BE49-F238E27FC236}">
                <a16:creationId xmlns:a16="http://schemas.microsoft.com/office/drawing/2014/main" id="{E91AEAC1-01F9-49B3-B05E-067CC9D335A1}"/>
              </a:ext>
            </a:extLst>
          </p:cNvPr>
          <p:cNvSpPr/>
          <p:nvPr/>
        </p:nvSpPr>
        <p:spPr>
          <a:xfrm rot="5400000">
            <a:off x="9571638" y="-361484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5165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B67A0-9DD4-B7B2-E2D1-E5A6F17D6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6E6CCB2-5F72-ED9D-4E30-594A85FF48ED}"/>
              </a:ext>
            </a:extLst>
          </p:cNvPr>
          <p:cNvSpPr/>
          <p:nvPr/>
        </p:nvSpPr>
        <p:spPr>
          <a:xfrm>
            <a:off x="720248" y="313601"/>
            <a:ext cx="8869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key recommendations on 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</a:t>
            </a: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cs typeface="Calibri" pitchFamily="34" charset="-120"/>
              </a:rPr>
              <a:t>Requirements of EPR</a:t>
            </a:r>
            <a:endParaRPr lang="en-US" sz="2500" dirty="0"/>
          </a:p>
        </p:txBody>
      </p:sp>
      <p:pic>
        <p:nvPicPr>
          <p:cNvPr id="3" name="Image 0" descr="assets/expra_mark_t.png">
            <a:extLst>
              <a:ext uri="{FF2B5EF4-FFF2-40B4-BE49-F238E27FC236}">
                <a16:creationId xmlns:a16="http://schemas.microsoft.com/office/drawing/2014/main" id="{4F7C0B15-1C64-A2D5-1E7D-7BF49041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475488"/>
            <a:ext cx="457200" cy="34290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45866386-5A3E-A78D-3ACB-D5400E0309BC}"/>
              </a:ext>
            </a:extLst>
          </p:cNvPr>
          <p:cNvSpPr/>
          <p:nvPr/>
        </p:nvSpPr>
        <p:spPr>
          <a:xfrm>
            <a:off x="10543032" y="438912"/>
            <a:ext cx="16459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2F5F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EXPRA</a:t>
            </a:r>
            <a:endParaRPr lang="en-US" sz="18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1E4EDD6-C54B-AFBB-DF66-E19B814218DF}"/>
              </a:ext>
            </a:extLst>
          </p:cNvPr>
          <p:cNvSpPr/>
          <p:nvPr/>
        </p:nvSpPr>
        <p:spPr>
          <a:xfrm>
            <a:off x="711399" y="1225200"/>
            <a:ext cx="577590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i="1" dirty="0">
                <a:solidFill>
                  <a:srgbClr val="5E6F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EXPRA's input to the upcoming Circular Economy Act</a:t>
            </a:r>
            <a:endParaRPr lang="en-US" sz="2000" b="1" dirty="0"/>
          </a:p>
        </p:txBody>
      </p:sp>
      <p:sp>
        <p:nvSpPr>
          <p:cNvPr id="44" name="Shape 9">
            <a:extLst>
              <a:ext uri="{FF2B5EF4-FFF2-40B4-BE49-F238E27FC236}">
                <a16:creationId xmlns:a16="http://schemas.microsoft.com/office/drawing/2014/main" id="{BA958274-374C-AB66-4892-6C80F4987B29}"/>
              </a:ext>
            </a:extLst>
          </p:cNvPr>
          <p:cNvSpPr/>
          <p:nvPr/>
        </p:nvSpPr>
        <p:spPr>
          <a:xfrm>
            <a:off x="225212" y="191835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6" name="Shape 9">
            <a:extLst>
              <a:ext uri="{FF2B5EF4-FFF2-40B4-BE49-F238E27FC236}">
                <a16:creationId xmlns:a16="http://schemas.microsoft.com/office/drawing/2014/main" id="{07CD71BF-24FD-8D06-3617-5065A81F0958}"/>
              </a:ext>
            </a:extLst>
          </p:cNvPr>
          <p:cNvSpPr/>
          <p:nvPr/>
        </p:nvSpPr>
        <p:spPr>
          <a:xfrm rot="5400000">
            <a:off x="2491835" y="4237981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7" name="Shape 9">
            <a:extLst>
              <a:ext uri="{FF2B5EF4-FFF2-40B4-BE49-F238E27FC236}">
                <a16:creationId xmlns:a16="http://schemas.microsoft.com/office/drawing/2014/main" id="{49F75A3B-AA16-B41D-8259-337D9BB5BE9F}"/>
              </a:ext>
            </a:extLst>
          </p:cNvPr>
          <p:cNvSpPr/>
          <p:nvPr/>
        </p:nvSpPr>
        <p:spPr>
          <a:xfrm rot="5400000">
            <a:off x="7025083" y="423798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8" name="Shape 9">
            <a:extLst>
              <a:ext uri="{FF2B5EF4-FFF2-40B4-BE49-F238E27FC236}">
                <a16:creationId xmlns:a16="http://schemas.microsoft.com/office/drawing/2014/main" id="{F3B96227-C09B-4871-22DA-A90609B49CD1}"/>
              </a:ext>
            </a:extLst>
          </p:cNvPr>
          <p:cNvSpPr/>
          <p:nvPr/>
        </p:nvSpPr>
        <p:spPr>
          <a:xfrm rot="5400000">
            <a:off x="9550134" y="423798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9" name="Shape 9">
            <a:extLst>
              <a:ext uri="{FF2B5EF4-FFF2-40B4-BE49-F238E27FC236}">
                <a16:creationId xmlns:a16="http://schemas.microsoft.com/office/drawing/2014/main" id="{37A38C91-D14A-3AFC-BA9A-F0EAB4A57F84}"/>
              </a:ext>
            </a:extLst>
          </p:cNvPr>
          <p:cNvSpPr/>
          <p:nvPr/>
        </p:nvSpPr>
        <p:spPr>
          <a:xfrm>
            <a:off x="11838261" y="1971357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50" name="Shape 9">
            <a:extLst>
              <a:ext uri="{FF2B5EF4-FFF2-40B4-BE49-F238E27FC236}">
                <a16:creationId xmlns:a16="http://schemas.microsoft.com/office/drawing/2014/main" id="{400BCFE6-7D5F-3445-D805-0ED38F3CC07E}"/>
              </a:ext>
            </a:extLst>
          </p:cNvPr>
          <p:cNvSpPr/>
          <p:nvPr/>
        </p:nvSpPr>
        <p:spPr>
          <a:xfrm rot="5400000">
            <a:off x="2491837" y="-361484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51" name="Shape 9">
            <a:extLst>
              <a:ext uri="{FF2B5EF4-FFF2-40B4-BE49-F238E27FC236}">
                <a16:creationId xmlns:a16="http://schemas.microsoft.com/office/drawing/2014/main" id="{FB7A5EA5-BF5A-CB84-F9A1-A2CF824FC6A2}"/>
              </a:ext>
            </a:extLst>
          </p:cNvPr>
          <p:cNvSpPr/>
          <p:nvPr/>
        </p:nvSpPr>
        <p:spPr>
          <a:xfrm rot="5400000">
            <a:off x="9571638" y="-361484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6FA5A1-9793-B256-400E-C89443765F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794"/>
          <a:stretch>
            <a:fillRect/>
          </a:stretch>
        </p:blipFill>
        <p:spPr>
          <a:xfrm>
            <a:off x="381394" y="2027233"/>
            <a:ext cx="5528339" cy="44411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03E811-172B-FE1F-244A-F4B0ADB45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33" y="2490773"/>
            <a:ext cx="5900873" cy="38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8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676E-5224-49CD-8775-F17506D1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B727E22-F904-3124-CF88-BFADFC07AEE4}"/>
              </a:ext>
            </a:extLst>
          </p:cNvPr>
          <p:cNvSpPr/>
          <p:nvPr/>
        </p:nvSpPr>
        <p:spPr>
          <a:xfrm>
            <a:off x="720248" y="313601"/>
            <a:ext cx="8869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key recommendations on 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</a:t>
            </a: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cs typeface="Calibri" pitchFamily="34" charset="-120"/>
              </a:rPr>
              <a:t>Requirements of EPR</a:t>
            </a:r>
            <a:endParaRPr lang="en-US" sz="2500" dirty="0"/>
          </a:p>
        </p:txBody>
      </p:sp>
      <p:pic>
        <p:nvPicPr>
          <p:cNvPr id="3" name="Image 0" descr="assets/expra_mark_t.png">
            <a:extLst>
              <a:ext uri="{FF2B5EF4-FFF2-40B4-BE49-F238E27FC236}">
                <a16:creationId xmlns:a16="http://schemas.microsoft.com/office/drawing/2014/main" id="{E0660CE8-B828-5927-2E24-0A8DC0BA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475488"/>
            <a:ext cx="457200" cy="34290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7643BB49-6B3A-3467-9C6C-5365C438EF9D}"/>
              </a:ext>
            </a:extLst>
          </p:cNvPr>
          <p:cNvSpPr/>
          <p:nvPr/>
        </p:nvSpPr>
        <p:spPr>
          <a:xfrm>
            <a:off x="10543032" y="438912"/>
            <a:ext cx="16459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2F5F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EXPRA</a:t>
            </a:r>
            <a:endParaRPr lang="en-US" sz="18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2ED24E47-493E-1C2C-89EA-CBE35F8EC3C7}"/>
              </a:ext>
            </a:extLst>
          </p:cNvPr>
          <p:cNvSpPr/>
          <p:nvPr/>
        </p:nvSpPr>
        <p:spPr>
          <a:xfrm>
            <a:off x="711399" y="1225200"/>
            <a:ext cx="577590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i="1" dirty="0">
                <a:solidFill>
                  <a:srgbClr val="5E6F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EXPRA's input to the upcoming Circular Economy Act</a:t>
            </a:r>
            <a:endParaRPr lang="en-US" sz="2000" b="1" dirty="0"/>
          </a:p>
        </p:txBody>
      </p:sp>
      <p:sp>
        <p:nvSpPr>
          <p:cNvPr id="44" name="Shape 9">
            <a:extLst>
              <a:ext uri="{FF2B5EF4-FFF2-40B4-BE49-F238E27FC236}">
                <a16:creationId xmlns:a16="http://schemas.microsoft.com/office/drawing/2014/main" id="{6637A200-4972-72AD-98EF-D09D58413D9F}"/>
              </a:ext>
            </a:extLst>
          </p:cNvPr>
          <p:cNvSpPr/>
          <p:nvPr/>
        </p:nvSpPr>
        <p:spPr>
          <a:xfrm>
            <a:off x="225212" y="191835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6" name="Shape 9">
            <a:extLst>
              <a:ext uri="{FF2B5EF4-FFF2-40B4-BE49-F238E27FC236}">
                <a16:creationId xmlns:a16="http://schemas.microsoft.com/office/drawing/2014/main" id="{E21642C2-278B-041B-A57F-420758063E9D}"/>
              </a:ext>
            </a:extLst>
          </p:cNvPr>
          <p:cNvSpPr/>
          <p:nvPr/>
        </p:nvSpPr>
        <p:spPr>
          <a:xfrm rot="5400000">
            <a:off x="2491835" y="4237981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7" name="Shape 9">
            <a:extLst>
              <a:ext uri="{FF2B5EF4-FFF2-40B4-BE49-F238E27FC236}">
                <a16:creationId xmlns:a16="http://schemas.microsoft.com/office/drawing/2014/main" id="{23475FC3-FD36-F150-1856-4648B64B0EAC}"/>
              </a:ext>
            </a:extLst>
          </p:cNvPr>
          <p:cNvSpPr/>
          <p:nvPr/>
        </p:nvSpPr>
        <p:spPr>
          <a:xfrm rot="5400000">
            <a:off x="7025083" y="423798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8" name="Shape 9">
            <a:extLst>
              <a:ext uri="{FF2B5EF4-FFF2-40B4-BE49-F238E27FC236}">
                <a16:creationId xmlns:a16="http://schemas.microsoft.com/office/drawing/2014/main" id="{A371F18E-8A55-C718-671F-73CE3EC4A139}"/>
              </a:ext>
            </a:extLst>
          </p:cNvPr>
          <p:cNvSpPr/>
          <p:nvPr/>
        </p:nvSpPr>
        <p:spPr>
          <a:xfrm rot="5400000">
            <a:off x="9550134" y="4237982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49" name="Shape 9">
            <a:extLst>
              <a:ext uri="{FF2B5EF4-FFF2-40B4-BE49-F238E27FC236}">
                <a16:creationId xmlns:a16="http://schemas.microsoft.com/office/drawing/2014/main" id="{B29D2C83-E212-AD12-15FE-D2F63BD800DA}"/>
              </a:ext>
            </a:extLst>
          </p:cNvPr>
          <p:cNvSpPr/>
          <p:nvPr/>
        </p:nvSpPr>
        <p:spPr>
          <a:xfrm>
            <a:off x="11838261" y="1971357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50" name="Shape 9">
            <a:extLst>
              <a:ext uri="{FF2B5EF4-FFF2-40B4-BE49-F238E27FC236}">
                <a16:creationId xmlns:a16="http://schemas.microsoft.com/office/drawing/2014/main" id="{CE35855C-3207-5A83-22BC-568CED200D6A}"/>
              </a:ext>
            </a:extLst>
          </p:cNvPr>
          <p:cNvSpPr/>
          <p:nvPr/>
        </p:nvSpPr>
        <p:spPr>
          <a:xfrm rot="5400000">
            <a:off x="2491837" y="-361484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51" name="Shape 9">
            <a:extLst>
              <a:ext uri="{FF2B5EF4-FFF2-40B4-BE49-F238E27FC236}">
                <a16:creationId xmlns:a16="http://schemas.microsoft.com/office/drawing/2014/main" id="{1F19ADFA-2B88-C546-8903-5BABE887AD52}"/>
              </a:ext>
            </a:extLst>
          </p:cNvPr>
          <p:cNvSpPr/>
          <p:nvPr/>
        </p:nvSpPr>
        <p:spPr>
          <a:xfrm rot="5400000">
            <a:off x="9571638" y="-361484"/>
            <a:ext cx="79587" cy="4533248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123122-669D-F875-FC96-21F9ECBD8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2" y="2197611"/>
            <a:ext cx="5403713" cy="40853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1BB8F15-955D-FFB8-65AF-8E90A5290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36" y="2284800"/>
            <a:ext cx="3135268" cy="38717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366DBE2-DCBF-4268-7162-DD10F3B30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332" y="2483542"/>
            <a:ext cx="2616200" cy="34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43584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463296" y="219457"/>
            <a:ext cx="1121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600" b="1" dirty="0">
                <a:solidFill>
                  <a:srgbClr val="FFFFFF"/>
                </a:solidFill>
                <a:latin typeface="Calibri"/>
              </a:rPr>
              <a:t>How to start with EPR</a:t>
            </a:r>
            <a:endParaRPr sz="36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5" y="1584960"/>
            <a:ext cx="5510783" cy="2121408"/>
          </a:xfrm>
          <a:prstGeom prst="rect">
            <a:avLst/>
          </a:prstGeom>
          <a:solidFill>
            <a:srgbClr val="EBF5EC"/>
          </a:solidFill>
          <a:ln w="9525">
            <a:solidFill>
              <a:srgbClr val="C8E6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9184" y="1584960"/>
            <a:ext cx="109728" cy="2121408"/>
          </a:xfrm>
          <a:prstGeom prst="rect">
            <a:avLst/>
          </a:prstGeom>
          <a:solidFill>
            <a:srgbClr val="1A52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97409" y="1743456"/>
            <a:ext cx="509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1">
                <a:solidFill>
                  <a:srgbClr val="1A5236"/>
                </a:solidFill>
                <a:latin typeface="Calibri"/>
              </a:rPr>
              <a:t>1.  Start with the right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409" y="2267713"/>
            <a:ext cx="5096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dirty="0">
                <a:solidFill>
                  <a:srgbClr val="3C3C3C"/>
                </a:solidFill>
                <a:latin typeface="Calibri"/>
              </a:rPr>
              <a:t>Define roles from day one </a:t>
            </a:r>
            <a:r>
              <a:rPr lang="it-IT" dirty="0">
                <a:solidFill>
                  <a:srgbClr val="3C3C3C"/>
                </a:solidFill>
                <a:latin typeface="Calibri"/>
              </a:rPr>
              <a:t>:</a:t>
            </a:r>
            <a:r>
              <a:rPr dirty="0">
                <a:solidFill>
                  <a:srgbClr val="3C3C3C"/>
                </a:solidFill>
                <a:latin typeface="Calibri"/>
              </a:rPr>
              <a:t> producer, municipality, PRO. Designate EPR as a public interest service. Build conflict-of-interest safeguards into the governance framework before they are needed.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11" y="1584960"/>
            <a:ext cx="5510783" cy="2121408"/>
          </a:xfrm>
          <a:prstGeom prst="rect">
            <a:avLst/>
          </a:prstGeom>
          <a:solidFill>
            <a:srgbClr val="EBF5EC"/>
          </a:solidFill>
          <a:ln w="9525">
            <a:solidFill>
              <a:srgbClr val="C8E6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" name="Rectangle 8"/>
          <p:cNvSpPr/>
          <p:nvPr/>
        </p:nvSpPr>
        <p:spPr>
          <a:xfrm>
            <a:off x="6230111" y="1584960"/>
            <a:ext cx="109728" cy="2121408"/>
          </a:xfrm>
          <a:prstGeom prst="rect">
            <a:avLst/>
          </a:prstGeom>
          <a:solidFill>
            <a:srgbClr val="1A52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98335" y="1743456"/>
            <a:ext cx="509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1">
                <a:solidFill>
                  <a:srgbClr val="1A5236"/>
                </a:solidFill>
                <a:latin typeface="Calibri"/>
              </a:rPr>
              <a:t>2.  Set fees that fund real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8335" y="2267712"/>
            <a:ext cx="5096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dirty="0">
                <a:solidFill>
                  <a:srgbClr val="3C3C3C"/>
                </a:solidFill>
                <a:latin typeface="Calibri"/>
              </a:rPr>
              <a:t>EPR contributions must cover the full cost chain: collection, sorting, recycling and reporting. Avoid symbolic fees that leave infrastructure gaps </a:t>
            </a:r>
            <a:r>
              <a:rPr lang="it-IT" dirty="0">
                <a:solidFill>
                  <a:srgbClr val="3C3C3C"/>
                </a:solidFill>
                <a:latin typeface="Calibri"/>
              </a:rPr>
              <a:t>,</a:t>
            </a:r>
            <a:r>
              <a:rPr dirty="0">
                <a:solidFill>
                  <a:srgbClr val="3C3C3C"/>
                </a:solidFill>
                <a:latin typeface="Calibri"/>
              </a:rPr>
              <a:t> and equally prevent overcharging.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185" y="3950208"/>
            <a:ext cx="5510783" cy="2121408"/>
          </a:xfrm>
          <a:prstGeom prst="rect">
            <a:avLst/>
          </a:prstGeom>
          <a:solidFill>
            <a:srgbClr val="EBF5EC"/>
          </a:solidFill>
          <a:ln w="9525">
            <a:solidFill>
              <a:srgbClr val="C8E6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29184" y="3950208"/>
            <a:ext cx="109728" cy="2121408"/>
          </a:xfrm>
          <a:prstGeom prst="rect">
            <a:avLst/>
          </a:prstGeom>
          <a:solidFill>
            <a:srgbClr val="1A52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97409" y="4108704"/>
            <a:ext cx="509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1">
                <a:solidFill>
                  <a:srgbClr val="1A5236"/>
                </a:solidFill>
                <a:latin typeface="Calibri"/>
              </a:rPr>
              <a:t>3.  Build in transparency from day 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409" y="4632960"/>
            <a:ext cx="5096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>
                <a:solidFill>
                  <a:srgbClr val="3C3C3C"/>
                </a:solidFill>
                <a:latin typeface="Calibri"/>
              </a:rPr>
              <a:t>Require public reporting on material flows and PRO governance. What is collected, where it goes and how funds are spent should be visible to all authorities and stakeholders.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0111" y="3950208"/>
            <a:ext cx="5510783" cy="2121408"/>
          </a:xfrm>
          <a:prstGeom prst="rect">
            <a:avLst/>
          </a:prstGeom>
          <a:solidFill>
            <a:srgbClr val="EBF5EC"/>
          </a:solidFill>
          <a:ln w="9525">
            <a:solidFill>
              <a:srgbClr val="C8E6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7" name="Rectangle 16"/>
          <p:cNvSpPr/>
          <p:nvPr/>
        </p:nvSpPr>
        <p:spPr>
          <a:xfrm>
            <a:off x="6230111" y="3950208"/>
            <a:ext cx="109728" cy="2121408"/>
          </a:xfrm>
          <a:prstGeom prst="rect">
            <a:avLst/>
          </a:prstGeom>
          <a:solidFill>
            <a:srgbClr val="1A52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498335" y="4108704"/>
            <a:ext cx="509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1">
                <a:solidFill>
                  <a:srgbClr val="1A5236"/>
                </a:solidFill>
                <a:latin typeface="Calibri"/>
              </a:rPr>
              <a:t>4.  Plan for coordination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98335" y="4632960"/>
            <a:ext cx="5096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>
                <a:solidFill>
                  <a:srgbClr val="3C3C3C"/>
                </a:solidFill>
                <a:latin typeface="Calibri"/>
              </a:rPr>
              <a:t>Establish structured dialogue between the national authority, municipalities and producers. Use EU minimum requirements as a reference model — harmonise the rules, not the costs.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845556"/>
            <a:ext cx="4419600" cy="33115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2400" b="1" dirty="0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Contact </a:t>
            </a:r>
            <a:r>
              <a:rPr lang="it-IT" sz="2400" b="1" dirty="0" err="1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</a:t>
            </a:r>
            <a:r>
              <a:rPr lang="it-IT" sz="2400" b="1" dirty="0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info@expra.eu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400" b="1" dirty="0">
              <a:solidFill>
                <a:srgbClr val="1C6546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it-IT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it-IT" sz="2400" b="1" dirty="0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EXPRA </a:t>
            </a:r>
            <a:r>
              <a:rPr lang="it-IT" sz="2400" b="1" dirty="0" err="1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aisbl</a:t>
            </a:r>
            <a:br>
              <a:rPr lang="it-IT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 err="1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Address</a:t>
            </a:r>
            <a:r>
              <a:rPr lang="it-IT" sz="2400" b="1" dirty="0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Avenue </a:t>
            </a:r>
            <a:r>
              <a:rPr lang="it-IT" sz="2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Olympiades</a:t>
            </a:r>
            <a:r>
              <a:rPr lang="it-IT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1140 </a:t>
            </a:r>
            <a:r>
              <a:rPr lang="it-IT" sz="2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Brussels</a:t>
            </a:r>
            <a:r>
              <a:rPr lang="it-IT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2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Evere</a:t>
            </a:r>
            <a:r>
              <a:rPr lang="it-IT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Belgium</a:t>
            </a:r>
            <a:endParaRPr lang="it-IT" sz="2400" b="0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br>
              <a:rPr lang="it-IT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Website: 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www.expra.eu</a:t>
            </a:r>
            <a:br>
              <a:rPr lang="it-IT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1C65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LinkedIn: 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EXPRA on LinkedIn</a:t>
            </a:r>
            <a:endParaRPr lang="it-IT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G:\WS Brussels Clients\Brussels Clients\EXPRA\2013\Logos\RGB\20130212_Logo_Expra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113" y="4086046"/>
            <a:ext cx="4491887" cy="24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testo, schermata, grafica, poster&#10;&#10;Il contenuto generato dall'IA potrebbe non essere corretto.">
            <a:extLst>
              <a:ext uri="{FF2B5EF4-FFF2-40B4-BE49-F238E27FC236}">
                <a16:creationId xmlns:a16="http://schemas.microsoft.com/office/drawing/2014/main" id="{57AC5E82-EF3B-D840-1DDC-943E4371B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7772400" cy="4184073"/>
          </a:xfrm>
          <a:prstGeom prst="rect">
            <a:avLst/>
          </a:prstGeom>
        </p:spPr>
      </p:pic>
      <p:pic>
        <p:nvPicPr>
          <p:cNvPr id="5" name="Immagine 4" descr="Immagine che contiene Viso umano, vestiti, persona, sorriso&#10;&#10;Il contenuto generato dall'IA potrebbe non essere corretto.">
            <a:extLst>
              <a:ext uri="{FF2B5EF4-FFF2-40B4-BE49-F238E27FC236}">
                <a16:creationId xmlns:a16="http://schemas.microsoft.com/office/drawing/2014/main" id="{67CE1834-DA81-5C9F-4113-7B0BA5CB6D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84073"/>
            <a:ext cx="4534784" cy="26712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A9C740-0101-034C-9011-F2813C2C8D89}"/>
              </a:ext>
            </a:extLst>
          </p:cNvPr>
          <p:cNvSpPr txBox="1"/>
          <p:nvPr/>
        </p:nvSpPr>
        <p:spPr>
          <a:xfrm>
            <a:off x="0" y="1587218"/>
            <a:ext cx="42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1B6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6162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9A40B-3EE5-910B-1EC4-B34E67ED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126077C-ABD1-A6BC-45F2-A29B49CE416E}"/>
              </a:ext>
            </a:extLst>
          </p:cNvPr>
          <p:cNvSpPr/>
          <p:nvPr/>
        </p:nvSpPr>
        <p:spPr>
          <a:xfrm>
            <a:off x="777240" y="457200"/>
            <a:ext cx="8869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EXPRA’s Mission and Beliefs</a:t>
            </a:r>
            <a:endParaRPr lang="en-US" sz="3200" dirty="0"/>
          </a:p>
        </p:txBody>
      </p:sp>
      <p:pic>
        <p:nvPicPr>
          <p:cNvPr id="3" name="Image 0" descr="assets/expra_mark_t.png">
            <a:extLst>
              <a:ext uri="{FF2B5EF4-FFF2-40B4-BE49-F238E27FC236}">
                <a16:creationId xmlns:a16="http://schemas.microsoft.com/office/drawing/2014/main" id="{73C6A33B-1C04-9CE8-7AB1-AB72A425D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475488"/>
            <a:ext cx="457200" cy="34290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9E421D91-0034-33B0-DE4B-EBA00FB31276}"/>
              </a:ext>
            </a:extLst>
          </p:cNvPr>
          <p:cNvSpPr/>
          <p:nvPr/>
        </p:nvSpPr>
        <p:spPr>
          <a:xfrm>
            <a:off x="10543032" y="438912"/>
            <a:ext cx="16459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kern="0" spc="100" dirty="0">
                <a:solidFill>
                  <a:srgbClr val="2F5F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EXPRA</a:t>
            </a:r>
            <a:endParaRPr lang="en-US" sz="24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E41646C5-A93E-F271-5C85-A14E0CBABE77}"/>
              </a:ext>
            </a:extLst>
          </p:cNvPr>
          <p:cNvSpPr/>
          <p:nvPr/>
        </p:nvSpPr>
        <p:spPr>
          <a:xfrm>
            <a:off x="795528" y="1207008"/>
            <a:ext cx="104241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5E6F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on our 10 Golden Rules for Extended Producer Responsibility</a:t>
            </a:r>
            <a:endParaRPr lang="en-US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C95AF1E4-36EA-CEAF-AB50-36AFAB2DE40F}"/>
              </a:ext>
            </a:extLst>
          </p:cNvPr>
          <p:cNvSpPr/>
          <p:nvPr/>
        </p:nvSpPr>
        <p:spPr>
          <a:xfrm>
            <a:off x="777240" y="1828800"/>
            <a:ext cx="5029200" cy="2011680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10E33B94-BC61-0A5C-64B4-E9569B8BB4A1}"/>
              </a:ext>
            </a:extLst>
          </p:cNvPr>
          <p:cNvSpPr/>
          <p:nvPr/>
        </p:nvSpPr>
        <p:spPr>
          <a:xfrm>
            <a:off x="777240" y="1828800"/>
            <a:ext cx="64008" cy="2011680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7A8DB71B-892D-5859-D0F4-918E71C1CCDD}"/>
              </a:ext>
            </a:extLst>
          </p:cNvPr>
          <p:cNvSpPr/>
          <p:nvPr/>
        </p:nvSpPr>
        <p:spPr>
          <a:xfrm>
            <a:off x="1097280" y="2121408"/>
            <a:ext cx="658368" cy="65836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400"/>
          </a:p>
        </p:txBody>
      </p:sp>
      <p:pic>
        <p:nvPicPr>
          <p:cNvPr id="9" name="Image 1" descr="assets/i_handshake.png">
            <a:extLst>
              <a:ext uri="{FF2B5EF4-FFF2-40B4-BE49-F238E27FC236}">
                <a16:creationId xmlns:a16="http://schemas.microsoft.com/office/drawing/2014/main" id="{9A813980-BB2B-0E1B-631A-4328C6B6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88" y="2279416"/>
            <a:ext cx="342351" cy="342351"/>
          </a:xfrm>
          <a:prstGeom prst="rect">
            <a:avLst/>
          </a:prstGeom>
        </p:spPr>
      </p:pic>
      <p:sp>
        <p:nvSpPr>
          <p:cNvPr id="10" name="Text 6">
            <a:extLst>
              <a:ext uri="{FF2B5EF4-FFF2-40B4-BE49-F238E27FC236}">
                <a16:creationId xmlns:a16="http://schemas.microsoft.com/office/drawing/2014/main" id="{188952A1-BDC3-28ED-5FF6-AE836D1691CF}"/>
              </a:ext>
            </a:extLst>
          </p:cNvPr>
          <p:cNvSpPr/>
          <p:nvPr/>
        </p:nvSpPr>
        <p:spPr>
          <a:xfrm>
            <a:off x="1965960" y="2103120"/>
            <a:ext cx="3611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partner</a:t>
            </a:r>
            <a:endParaRPr lang="en-US" sz="24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6F45F462-56C2-AC1E-578E-41735D5C24A2}"/>
              </a:ext>
            </a:extLst>
          </p:cNvPr>
          <p:cNvSpPr/>
          <p:nvPr/>
        </p:nvSpPr>
        <p:spPr>
          <a:xfrm>
            <a:off x="1965960" y="2606040"/>
            <a:ext cx="36118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trusted knowledge partner for the EU institutions on EPR and circularity.</a:t>
            </a:r>
            <a:endParaRPr lang="en-US" sz="1600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A0626786-C17F-44EF-A848-6150CCEEA95D}"/>
              </a:ext>
            </a:extLst>
          </p:cNvPr>
          <p:cNvSpPr/>
          <p:nvPr/>
        </p:nvSpPr>
        <p:spPr>
          <a:xfrm>
            <a:off x="6355080" y="1828800"/>
            <a:ext cx="5029200" cy="2011680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461D4627-1C44-2085-F4BA-EFE878EC1D56}"/>
              </a:ext>
            </a:extLst>
          </p:cNvPr>
          <p:cNvSpPr/>
          <p:nvPr/>
        </p:nvSpPr>
        <p:spPr>
          <a:xfrm>
            <a:off x="6355080" y="1828800"/>
            <a:ext cx="64008" cy="2011680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43AFF565-C630-417F-CA91-7DA17A61B932}"/>
              </a:ext>
            </a:extLst>
          </p:cNvPr>
          <p:cNvSpPr/>
          <p:nvPr/>
        </p:nvSpPr>
        <p:spPr>
          <a:xfrm>
            <a:off x="6675120" y="2121408"/>
            <a:ext cx="658368" cy="65836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400"/>
          </a:p>
        </p:txBody>
      </p:sp>
      <p:pic>
        <p:nvPicPr>
          <p:cNvPr id="15" name="Image 2" descr="assets/i_recycle.png">
            <a:extLst>
              <a:ext uri="{FF2B5EF4-FFF2-40B4-BE49-F238E27FC236}">
                <a16:creationId xmlns:a16="http://schemas.microsoft.com/office/drawing/2014/main" id="{B17C6F5E-604B-B9E0-22A7-AA884F0FE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128" y="2279416"/>
            <a:ext cx="342351" cy="342351"/>
          </a:xfrm>
          <a:prstGeom prst="rect">
            <a:avLst/>
          </a:prstGeom>
        </p:spPr>
      </p:pic>
      <p:sp>
        <p:nvSpPr>
          <p:cNvPr id="16" name="Text 11">
            <a:extLst>
              <a:ext uri="{FF2B5EF4-FFF2-40B4-BE49-F238E27FC236}">
                <a16:creationId xmlns:a16="http://schemas.microsoft.com/office/drawing/2014/main" id="{DDF15281-569C-E330-482B-53E44D669090}"/>
              </a:ext>
            </a:extLst>
          </p:cNvPr>
          <p:cNvSpPr/>
          <p:nvPr/>
        </p:nvSpPr>
        <p:spPr>
          <a:xfrm>
            <a:off x="7543800" y="2103120"/>
            <a:ext cx="3611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Efficient, green waste management</a:t>
            </a:r>
            <a:endParaRPr lang="en-US" sz="240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C60F270F-2BE1-DF24-0C46-6D19EE7F7BBD}"/>
              </a:ext>
            </a:extLst>
          </p:cNvPr>
          <p:cNvSpPr/>
          <p:nvPr/>
        </p:nvSpPr>
        <p:spPr>
          <a:xfrm>
            <a:off x="7543800" y="2606040"/>
            <a:ext cx="36118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sz="1600" dirty="0">
              <a:solidFill>
                <a:srgbClr val="1E2A2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Driving efficient and environmentally friendly waste management across markets.</a:t>
            </a:r>
            <a:endParaRPr lang="en-US" sz="1600" dirty="0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DF407B5A-F65D-2B35-57C7-E6542E2B803F}"/>
              </a:ext>
            </a:extLst>
          </p:cNvPr>
          <p:cNvSpPr/>
          <p:nvPr/>
        </p:nvSpPr>
        <p:spPr>
          <a:xfrm>
            <a:off x="777240" y="4069080"/>
            <a:ext cx="5029200" cy="2011680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EA437EDF-7068-635D-E162-C2BBB250572D}"/>
              </a:ext>
            </a:extLst>
          </p:cNvPr>
          <p:cNvSpPr/>
          <p:nvPr/>
        </p:nvSpPr>
        <p:spPr>
          <a:xfrm>
            <a:off x="777240" y="4069080"/>
            <a:ext cx="64008" cy="2011680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EEA4643E-A8E9-95E8-13AD-DB30E278B57E}"/>
              </a:ext>
            </a:extLst>
          </p:cNvPr>
          <p:cNvSpPr/>
          <p:nvPr/>
        </p:nvSpPr>
        <p:spPr>
          <a:xfrm>
            <a:off x="1097280" y="4361688"/>
            <a:ext cx="658368" cy="65836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400"/>
          </a:p>
        </p:txBody>
      </p:sp>
      <p:pic>
        <p:nvPicPr>
          <p:cNvPr id="21" name="Image 3" descr="assets/i_sync.png">
            <a:extLst>
              <a:ext uri="{FF2B5EF4-FFF2-40B4-BE49-F238E27FC236}">
                <a16:creationId xmlns:a16="http://schemas.microsoft.com/office/drawing/2014/main" id="{A6542C0A-24AD-E2F9-5AB0-B5D972D67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288" y="4519696"/>
            <a:ext cx="342351" cy="342351"/>
          </a:xfrm>
          <a:prstGeom prst="rect">
            <a:avLst/>
          </a:prstGeom>
        </p:spPr>
      </p:pic>
      <p:sp>
        <p:nvSpPr>
          <p:cNvPr id="22" name="Text 16">
            <a:extLst>
              <a:ext uri="{FF2B5EF4-FFF2-40B4-BE49-F238E27FC236}">
                <a16:creationId xmlns:a16="http://schemas.microsoft.com/office/drawing/2014/main" id="{10A11A7D-1FEB-94FD-AB2B-4D10DF5B2508}"/>
              </a:ext>
            </a:extLst>
          </p:cNvPr>
          <p:cNvSpPr/>
          <p:nvPr/>
        </p:nvSpPr>
        <p:spPr>
          <a:xfrm>
            <a:off x="1965960" y="4343400"/>
            <a:ext cx="3611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Circularity &amp; low-carbon</a:t>
            </a:r>
            <a:endParaRPr lang="en-US" sz="2400" dirty="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388C4A20-16BC-D2E9-7018-1F3A492DB025}"/>
              </a:ext>
            </a:extLst>
          </p:cNvPr>
          <p:cNvSpPr/>
          <p:nvPr/>
        </p:nvSpPr>
        <p:spPr>
          <a:xfrm>
            <a:off x="1965960" y="4846320"/>
            <a:ext cx="36118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Driving circularity and low-carbon life cycles for packaging through optimised EPR.</a:t>
            </a:r>
            <a:endParaRPr lang="en-US" sz="1600" dirty="0"/>
          </a:p>
        </p:txBody>
      </p:sp>
      <p:sp>
        <p:nvSpPr>
          <p:cNvPr id="24" name="Shape 18">
            <a:extLst>
              <a:ext uri="{FF2B5EF4-FFF2-40B4-BE49-F238E27FC236}">
                <a16:creationId xmlns:a16="http://schemas.microsoft.com/office/drawing/2014/main" id="{2706025A-046E-F78C-111B-A85AECB2C2E1}"/>
              </a:ext>
            </a:extLst>
          </p:cNvPr>
          <p:cNvSpPr/>
          <p:nvPr/>
        </p:nvSpPr>
        <p:spPr>
          <a:xfrm>
            <a:off x="6355080" y="4069080"/>
            <a:ext cx="5029200" cy="2011680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25" name="Shape 19">
            <a:extLst>
              <a:ext uri="{FF2B5EF4-FFF2-40B4-BE49-F238E27FC236}">
                <a16:creationId xmlns:a16="http://schemas.microsoft.com/office/drawing/2014/main" id="{FE70893A-BB17-DF2E-D8F2-0904B56E6E1D}"/>
              </a:ext>
            </a:extLst>
          </p:cNvPr>
          <p:cNvSpPr/>
          <p:nvPr/>
        </p:nvSpPr>
        <p:spPr>
          <a:xfrm>
            <a:off x="6355080" y="4069080"/>
            <a:ext cx="64008" cy="2011680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 sz="2400"/>
          </a:p>
        </p:txBody>
      </p:sp>
      <p:sp>
        <p:nvSpPr>
          <p:cNvPr id="26" name="Shape 20">
            <a:extLst>
              <a:ext uri="{FF2B5EF4-FFF2-40B4-BE49-F238E27FC236}">
                <a16:creationId xmlns:a16="http://schemas.microsoft.com/office/drawing/2014/main" id="{0AD9A63D-E542-002F-367F-474762CC11C8}"/>
              </a:ext>
            </a:extLst>
          </p:cNvPr>
          <p:cNvSpPr/>
          <p:nvPr/>
        </p:nvSpPr>
        <p:spPr>
          <a:xfrm>
            <a:off x="6675120" y="4361688"/>
            <a:ext cx="658368" cy="65836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400"/>
          </a:p>
        </p:txBody>
      </p:sp>
      <p:pic>
        <p:nvPicPr>
          <p:cNvPr id="27" name="Image 4" descr="assets/i_bulb.png">
            <a:extLst>
              <a:ext uri="{FF2B5EF4-FFF2-40B4-BE49-F238E27FC236}">
                <a16:creationId xmlns:a16="http://schemas.microsoft.com/office/drawing/2014/main" id="{35A2E57E-E83C-9EC1-C6D6-FC954EC43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3128" y="4519696"/>
            <a:ext cx="342351" cy="342351"/>
          </a:xfrm>
          <a:prstGeom prst="rect">
            <a:avLst/>
          </a:prstGeom>
        </p:spPr>
      </p:pic>
      <p:sp>
        <p:nvSpPr>
          <p:cNvPr id="28" name="Text 21">
            <a:extLst>
              <a:ext uri="{FF2B5EF4-FFF2-40B4-BE49-F238E27FC236}">
                <a16:creationId xmlns:a16="http://schemas.microsoft.com/office/drawing/2014/main" id="{0CEEF399-7D7A-99A8-E572-518F55E4C63D}"/>
              </a:ext>
            </a:extLst>
          </p:cNvPr>
          <p:cNvSpPr/>
          <p:nvPr/>
        </p:nvSpPr>
        <p:spPr>
          <a:xfrm>
            <a:off x="7543800" y="4343400"/>
            <a:ext cx="3611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Best-practice platform</a:t>
            </a:r>
            <a:endParaRPr lang="en-US" sz="2400" dirty="0"/>
          </a:p>
        </p:txBody>
      </p:sp>
      <p:sp>
        <p:nvSpPr>
          <p:cNvPr id="29" name="Text 22">
            <a:extLst>
              <a:ext uri="{FF2B5EF4-FFF2-40B4-BE49-F238E27FC236}">
                <a16:creationId xmlns:a16="http://schemas.microsoft.com/office/drawing/2014/main" id="{FA57C46E-AAB8-D9AC-1834-686E9DA99A65}"/>
              </a:ext>
            </a:extLst>
          </p:cNvPr>
          <p:cNvSpPr/>
          <p:nvPr/>
        </p:nvSpPr>
        <p:spPr>
          <a:xfrm>
            <a:off x="7543800" y="4846320"/>
            <a:ext cx="36118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platform to exchange best practice and raise awareness among stakeholders.</a:t>
            </a:r>
            <a:endParaRPr lang="en-US" sz="1600" dirty="0"/>
          </a:p>
        </p:txBody>
      </p:sp>
      <p:pic>
        <p:nvPicPr>
          <p:cNvPr id="30" name="Immagine 29" descr="Immagine che contiene verd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13F9FE3-FCD3-99C8-0CFA-FA0D1BDC5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320" y="2121408"/>
            <a:ext cx="823755" cy="676656"/>
          </a:xfrm>
          <a:prstGeom prst="rect">
            <a:avLst/>
          </a:prstGeom>
        </p:spPr>
      </p:pic>
      <p:pic>
        <p:nvPicPr>
          <p:cNvPr id="31" name="Immagine 30" descr="Immagine che contiene verd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DBDCCAA-0DFB-FADC-C6A8-593936DB9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319" y="4343400"/>
            <a:ext cx="823755" cy="676656"/>
          </a:xfrm>
          <a:prstGeom prst="rect">
            <a:avLst/>
          </a:prstGeom>
        </p:spPr>
      </p:pic>
      <p:pic>
        <p:nvPicPr>
          <p:cNvPr id="32" name="Immagine 31" descr="Immagine che contiene verd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83E99B9-FD57-4FD5-8FBD-C64E49B65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2029968"/>
            <a:ext cx="823755" cy="768096"/>
          </a:xfrm>
          <a:prstGeom prst="rect">
            <a:avLst/>
          </a:prstGeom>
        </p:spPr>
      </p:pic>
      <p:pic>
        <p:nvPicPr>
          <p:cNvPr id="33" name="Immagine 32" descr="Immagine che contiene verd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7D2A4CDC-FC7E-5D4D-8185-C36C51A10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296939"/>
            <a:ext cx="823755" cy="768096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21B3740-1321-47F6-0839-CE159159C3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5816" y="5592432"/>
            <a:ext cx="2590820" cy="7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76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members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457200" y="841248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E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 members and non-profit partners across the globe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57200" y="1261872"/>
            <a:ext cx="11247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PPWR scope – colour shows who applies the EU Packaging &amp; Packaging Waste Regulation: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57200" y="1572768"/>
            <a:ext cx="164592" cy="164592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676656" y="1499616"/>
            <a:ext cx="21122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member – PPWR applies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788920" y="1572768"/>
            <a:ext cx="164592" cy="164592"/>
          </a:xfrm>
          <a:prstGeom prst="ellipse">
            <a:avLst/>
          </a:prstGeom>
          <a:solidFill>
            <a:srgbClr val="4FA46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008376" y="1499616"/>
            <a:ext cx="21122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EEA / EFTA – PPWR applies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5120640" y="1572768"/>
            <a:ext cx="164592" cy="164592"/>
          </a:xfrm>
          <a:prstGeom prst="ellipse">
            <a:avLst/>
          </a:prstGeom>
          <a:solidFill>
            <a:srgbClr val="9ACA5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5340096" y="1499616"/>
            <a:ext cx="275234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candidate – alignment expected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8092440" y="1572768"/>
            <a:ext cx="164592" cy="164592"/>
          </a:xfrm>
          <a:prstGeom prst="ellipse">
            <a:avLst/>
          </a:prstGeom>
          <a:solidFill>
            <a:srgbClr val="8C9AA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311896" y="1508760"/>
            <a:ext cx="252374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Other – PPWR does not apply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57200" y="1938528"/>
            <a:ext cx="4343400" cy="292608"/>
          </a:xfrm>
          <a:prstGeom prst="roundRect">
            <a:avLst>
              <a:gd name="adj" fmla="val 15625"/>
            </a:avLst>
          </a:prstGeom>
          <a:solidFill>
            <a:srgbClr val="2E7D4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457200" y="1938528"/>
            <a:ext cx="4343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EUROPEAN UNION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57200" y="2249424"/>
            <a:ext cx="4343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E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PPWR applies directly – from 12 Aug </a:t>
            </a:r>
            <a:r>
              <a:rPr lang="en-US" sz="1200" i="1" dirty="0">
                <a:solidFill>
                  <a:srgbClr val="6E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457200" y="254203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19" name="Text 17"/>
          <p:cNvSpPr/>
          <p:nvPr/>
        </p:nvSpPr>
        <p:spPr>
          <a:xfrm>
            <a:off x="457200" y="254203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Fost Plus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1325880" y="254203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21" name="Text 19"/>
          <p:cNvSpPr/>
          <p:nvPr/>
        </p:nvSpPr>
        <p:spPr>
          <a:xfrm>
            <a:off x="1325880" y="254203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VALIPAC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2194560" y="254203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23" name="Text 21"/>
          <p:cNvSpPr/>
          <p:nvPr/>
        </p:nvSpPr>
        <p:spPr>
          <a:xfrm>
            <a:off x="2194560" y="254203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CITEO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3063240" y="254203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25" name="Text 23"/>
          <p:cNvSpPr/>
          <p:nvPr/>
        </p:nvSpPr>
        <p:spPr>
          <a:xfrm>
            <a:off x="3063240" y="254203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CONAI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3931920" y="254203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27" name="Text 25"/>
          <p:cNvSpPr/>
          <p:nvPr/>
        </p:nvSpPr>
        <p:spPr>
          <a:xfrm>
            <a:off x="3931920" y="254203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Ecoembes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</a:t>
            </a:r>
            <a:endParaRPr lang="en-US" sz="1050" dirty="0"/>
          </a:p>
        </p:txBody>
      </p:sp>
      <p:sp>
        <p:nvSpPr>
          <p:cNvPr id="28" name="Shape 26"/>
          <p:cNvSpPr/>
          <p:nvPr/>
        </p:nvSpPr>
        <p:spPr>
          <a:xfrm>
            <a:off x="457200" y="341071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29" name="Text 27"/>
          <p:cNvSpPr/>
          <p:nvPr/>
        </p:nvSpPr>
        <p:spPr>
          <a:xfrm>
            <a:off x="457200" y="341071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Ecovidrio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1325880" y="341071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31" name="Text 29"/>
          <p:cNvSpPr/>
          <p:nvPr/>
        </p:nvSpPr>
        <p:spPr>
          <a:xfrm>
            <a:off x="1325880" y="341071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Verpact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NL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2194560" y="341071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33" name="Text 31"/>
          <p:cNvSpPr/>
          <p:nvPr/>
        </p:nvSpPr>
        <p:spPr>
          <a:xfrm>
            <a:off x="2194560" y="341071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Repak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</a:t>
            </a:r>
            <a:endParaRPr lang="en-US" sz="1050" dirty="0"/>
          </a:p>
        </p:txBody>
      </p:sp>
      <p:sp>
        <p:nvSpPr>
          <p:cNvPr id="34" name="Shape 32"/>
          <p:cNvSpPr/>
          <p:nvPr/>
        </p:nvSpPr>
        <p:spPr>
          <a:xfrm>
            <a:off x="3063240" y="341071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35" name="Text 33"/>
          <p:cNvSpPr/>
          <p:nvPr/>
        </p:nvSpPr>
        <p:spPr>
          <a:xfrm>
            <a:off x="3063240" y="341071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 Dot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</a:t>
            </a:r>
            <a:endParaRPr lang="en-US" sz="1050" dirty="0"/>
          </a:p>
        </p:txBody>
      </p:sp>
      <p:sp>
        <p:nvSpPr>
          <p:cNvPr id="36" name="Shape 34"/>
          <p:cNvSpPr/>
          <p:nvPr/>
        </p:nvSpPr>
        <p:spPr>
          <a:xfrm>
            <a:off x="3931920" y="341071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37" name="Text 35"/>
          <p:cNvSpPr/>
          <p:nvPr/>
        </p:nvSpPr>
        <p:spPr>
          <a:xfrm>
            <a:off x="3931920" y="341071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EKO-KOM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</a:t>
            </a:r>
            <a:endParaRPr lang="en-US" sz="1050" dirty="0"/>
          </a:p>
        </p:txBody>
      </p:sp>
      <p:sp>
        <p:nvSpPr>
          <p:cNvPr id="38" name="Shape 36"/>
          <p:cNvSpPr/>
          <p:nvPr/>
        </p:nvSpPr>
        <p:spPr>
          <a:xfrm>
            <a:off x="457200" y="427939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39" name="Text 37"/>
          <p:cNvSpPr/>
          <p:nvPr/>
        </p:nvSpPr>
        <p:spPr>
          <a:xfrm>
            <a:off x="457200" y="427939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ETO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</a:t>
            </a:r>
            <a:endParaRPr lang="en-US" sz="1050" dirty="0"/>
          </a:p>
        </p:txBody>
      </p:sp>
      <p:sp>
        <p:nvSpPr>
          <p:cNvPr id="40" name="Shape 38"/>
          <p:cNvSpPr/>
          <p:nvPr/>
        </p:nvSpPr>
        <p:spPr>
          <a:xfrm>
            <a:off x="1325880" y="427939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41" name="Text 39"/>
          <p:cNvSpPr/>
          <p:nvPr/>
        </p:nvSpPr>
        <p:spPr>
          <a:xfrm>
            <a:off x="1325880" y="427939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RINKI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</a:t>
            </a:r>
            <a:endParaRPr lang="en-US" sz="1050" dirty="0"/>
          </a:p>
        </p:txBody>
      </p:sp>
      <p:sp>
        <p:nvSpPr>
          <p:cNvPr id="42" name="Shape 40"/>
          <p:cNvSpPr/>
          <p:nvPr/>
        </p:nvSpPr>
        <p:spPr>
          <a:xfrm>
            <a:off x="2194560" y="427939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43" name="Text 41"/>
          <p:cNvSpPr/>
          <p:nvPr/>
        </p:nvSpPr>
        <p:spPr>
          <a:xfrm>
            <a:off x="2194560" y="427939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Herrco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</a:t>
            </a:r>
            <a:endParaRPr lang="en-US" sz="1050" dirty="0"/>
          </a:p>
        </p:txBody>
      </p:sp>
      <p:sp>
        <p:nvSpPr>
          <p:cNvPr id="44" name="Shape 42"/>
          <p:cNvSpPr/>
          <p:nvPr/>
        </p:nvSpPr>
        <p:spPr>
          <a:xfrm>
            <a:off x="3063240" y="427939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45" name="Text 43"/>
          <p:cNvSpPr/>
          <p:nvPr/>
        </p:nvSpPr>
        <p:spPr>
          <a:xfrm>
            <a:off x="3063240" y="427939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Öko-Pannon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</a:t>
            </a:r>
            <a:endParaRPr lang="en-US" sz="1050" dirty="0"/>
          </a:p>
        </p:txBody>
      </p:sp>
      <p:sp>
        <p:nvSpPr>
          <p:cNvPr id="46" name="Shape 44"/>
          <p:cNvSpPr/>
          <p:nvPr/>
        </p:nvSpPr>
        <p:spPr>
          <a:xfrm>
            <a:off x="3931920" y="427939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47" name="Text 45"/>
          <p:cNvSpPr/>
          <p:nvPr/>
        </p:nvSpPr>
        <p:spPr>
          <a:xfrm>
            <a:off x="3931920" y="427939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Valorlux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</a:t>
            </a:r>
            <a:endParaRPr lang="en-US" sz="1050" dirty="0"/>
          </a:p>
        </p:txBody>
      </p:sp>
      <p:sp>
        <p:nvSpPr>
          <p:cNvPr id="48" name="Shape 46"/>
          <p:cNvSpPr/>
          <p:nvPr/>
        </p:nvSpPr>
        <p:spPr>
          <a:xfrm>
            <a:off x="457200" y="514807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49" name="Text 47"/>
          <p:cNvSpPr/>
          <p:nvPr/>
        </p:nvSpPr>
        <p:spPr>
          <a:xfrm>
            <a:off x="457200" y="514807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GreenPak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</a:t>
            </a:r>
            <a:endParaRPr lang="en-US" sz="1050" dirty="0"/>
          </a:p>
        </p:txBody>
      </p:sp>
      <p:sp>
        <p:nvSpPr>
          <p:cNvPr id="50" name="Shape 48"/>
          <p:cNvSpPr/>
          <p:nvPr/>
        </p:nvSpPr>
        <p:spPr>
          <a:xfrm>
            <a:off x="1325880" y="514807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51" name="Text 49"/>
          <p:cNvSpPr/>
          <p:nvPr/>
        </p:nvSpPr>
        <p:spPr>
          <a:xfrm>
            <a:off x="1325880" y="514807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ECO-ROM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</a:t>
            </a:r>
            <a:endParaRPr lang="en-US" sz="1050" dirty="0"/>
          </a:p>
        </p:txBody>
      </p:sp>
      <p:sp>
        <p:nvSpPr>
          <p:cNvPr id="52" name="Shape 50"/>
          <p:cNvSpPr/>
          <p:nvPr/>
        </p:nvSpPr>
        <p:spPr>
          <a:xfrm>
            <a:off x="2194560" y="514807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53" name="Text 51"/>
          <p:cNvSpPr/>
          <p:nvPr/>
        </p:nvSpPr>
        <p:spPr>
          <a:xfrm>
            <a:off x="2194560" y="514807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ENVI-PAK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</a:t>
            </a:r>
            <a:endParaRPr lang="en-US" sz="1050" dirty="0"/>
          </a:p>
        </p:txBody>
      </p:sp>
      <p:sp>
        <p:nvSpPr>
          <p:cNvPr id="54" name="Shape 52"/>
          <p:cNvSpPr/>
          <p:nvPr/>
        </p:nvSpPr>
        <p:spPr>
          <a:xfrm>
            <a:off x="3063240" y="514807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55" name="Text 53"/>
          <p:cNvSpPr/>
          <p:nvPr/>
        </p:nvSpPr>
        <p:spPr>
          <a:xfrm>
            <a:off x="3063240" y="514807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Slopak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</a:t>
            </a:r>
            <a:endParaRPr lang="en-US" sz="1050" dirty="0"/>
          </a:p>
        </p:txBody>
      </p:sp>
      <p:sp>
        <p:nvSpPr>
          <p:cNvPr id="56" name="Shape 54"/>
          <p:cNvSpPr/>
          <p:nvPr/>
        </p:nvSpPr>
        <p:spPr>
          <a:xfrm>
            <a:off x="3931920" y="514807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57" name="Text 55"/>
          <p:cNvSpPr/>
          <p:nvPr/>
        </p:nvSpPr>
        <p:spPr>
          <a:xfrm>
            <a:off x="3931920" y="514807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NPA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</a:t>
            </a:r>
            <a:endParaRPr lang="en-US" sz="1050" dirty="0"/>
          </a:p>
        </p:txBody>
      </p:sp>
      <p:sp>
        <p:nvSpPr>
          <p:cNvPr id="58" name="Shape 56"/>
          <p:cNvSpPr/>
          <p:nvPr/>
        </p:nvSpPr>
        <p:spPr>
          <a:xfrm>
            <a:off x="457200" y="601675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59" name="Text 57"/>
          <p:cNvSpPr/>
          <p:nvPr/>
        </p:nvSpPr>
        <p:spPr>
          <a:xfrm>
            <a:off x="457200" y="601675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Rekopol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</a:t>
            </a:r>
            <a:endParaRPr lang="en-US" sz="1050" dirty="0"/>
          </a:p>
        </p:txBody>
      </p:sp>
      <p:sp>
        <p:nvSpPr>
          <p:cNvPr id="60" name="Shape 58"/>
          <p:cNvSpPr/>
          <p:nvPr/>
        </p:nvSpPr>
        <p:spPr>
          <a:xfrm>
            <a:off x="1325880" y="601675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61" name="Text 59"/>
          <p:cNvSpPr/>
          <p:nvPr/>
        </p:nvSpPr>
        <p:spPr>
          <a:xfrm>
            <a:off x="1325880" y="601675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VANA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</a:t>
            </a:r>
            <a:endParaRPr lang="en-US" sz="1050" dirty="0"/>
          </a:p>
        </p:txBody>
      </p:sp>
      <p:sp>
        <p:nvSpPr>
          <p:cNvPr id="62" name="Shape 60"/>
          <p:cNvSpPr/>
          <p:nvPr/>
        </p:nvSpPr>
        <p:spPr>
          <a:xfrm>
            <a:off x="2194560" y="6016752"/>
            <a:ext cx="777240" cy="777240"/>
          </a:xfrm>
          <a:prstGeom prst="ellipse">
            <a:avLst/>
          </a:prstGeom>
          <a:solidFill>
            <a:srgbClr val="2E7D46"/>
          </a:solidFill>
          <a:ln/>
        </p:spPr>
        <p:txBody>
          <a:bodyPr/>
          <a:lstStyle/>
          <a:p>
            <a:endParaRPr lang="en-GB" sz="3200"/>
          </a:p>
        </p:txBody>
      </p:sp>
      <p:sp>
        <p:nvSpPr>
          <p:cNvPr id="63" name="Text 61"/>
          <p:cNvSpPr/>
          <p:nvPr/>
        </p:nvSpPr>
        <p:spPr>
          <a:xfrm>
            <a:off x="2194560" y="601675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EcoPack</a:t>
            </a:r>
            <a:endParaRPr lang="en-US" sz="105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BG</a:t>
            </a:r>
            <a:endParaRPr lang="en-US" sz="1050" dirty="0"/>
          </a:p>
        </p:txBody>
      </p:sp>
      <p:sp>
        <p:nvSpPr>
          <p:cNvPr id="64" name="Shape 62"/>
          <p:cNvSpPr/>
          <p:nvPr/>
        </p:nvSpPr>
        <p:spPr>
          <a:xfrm>
            <a:off x="5074920" y="1938528"/>
            <a:ext cx="2560320" cy="292608"/>
          </a:xfrm>
          <a:prstGeom prst="roundRect">
            <a:avLst>
              <a:gd name="adj" fmla="val 15625"/>
            </a:avLst>
          </a:prstGeom>
          <a:solidFill>
            <a:srgbClr val="4FA46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5" name="Text 63"/>
          <p:cNvSpPr/>
          <p:nvPr/>
        </p:nvSpPr>
        <p:spPr>
          <a:xfrm>
            <a:off x="5074920" y="1938528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EEA / EFTA</a:t>
            </a:r>
            <a:endParaRPr lang="en-US" sz="1100" dirty="0"/>
          </a:p>
        </p:txBody>
      </p:sp>
      <p:sp>
        <p:nvSpPr>
          <p:cNvPr id="66" name="Text 64"/>
          <p:cNvSpPr/>
          <p:nvPr/>
        </p:nvSpPr>
        <p:spPr>
          <a:xfrm>
            <a:off x="5074920" y="2249424"/>
            <a:ext cx="2560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E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PPWR applies (via EEA Agreement)</a:t>
            </a:r>
            <a:endParaRPr lang="en-US" sz="1050" dirty="0"/>
          </a:p>
        </p:txBody>
      </p:sp>
      <p:sp>
        <p:nvSpPr>
          <p:cNvPr id="67" name="Shape 65"/>
          <p:cNvSpPr/>
          <p:nvPr/>
        </p:nvSpPr>
        <p:spPr>
          <a:xfrm>
            <a:off x="5074920" y="2542032"/>
            <a:ext cx="777240" cy="777240"/>
          </a:xfrm>
          <a:prstGeom prst="ellipse">
            <a:avLst/>
          </a:prstGeom>
          <a:solidFill>
            <a:srgbClr val="4FA46A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68" name="Text 66"/>
          <p:cNvSpPr/>
          <p:nvPr/>
        </p:nvSpPr>
        <p:spPr>
          <a:xfrm>
            <a:off x="5074920" y="254203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Grønt Punkt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</a:t>
            </a:r>
            <a:endParaRPr lang="en-US" sz="1000" dirty="0"/>
          </a:p>
        </p:txBody>
      </p:sp>
      <p:sp>
        <p:nvSpPr>
          <p:cNvPr id="69" name="Shape 67"/>
          <p:cNvSpPr/>
          <p:nvPr/>
        </p:nvSpPr>
        <p:spPr>
          <a:xfrm>
            <a:off x="5943600" y="2542032"/>
            <a:ext cx="777240" cy="777240"/>
          </a:xfrm>
          <a:prstGeom prst="ellipse">
            <a:avLst/>
          </a:prstGeom>
          <a:solidFill>
            <a:srgbClr val="4FA46A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70" name="Text 68"/>
          <p:cNvSpPr/>
          <p:nvPr/>
        </p:nvSpPr>
        <p:spPr>
          <a:xfrm>
            <a:off x="5943600" y="254203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IRF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</a:t>
            </a:r>
            <a:endParaRPr lang="en-US" sz="1000" dirty="0"/>
          </a:p>
        </p:txBody>
      </p:sp>
      <p:sp>
        <p:nvSpPr>
          <p:cNvPr id="71" name="Shape 69"/>
          <p:cNvSpPr/>
          <p:nvPr/>
        </p:nvSpPr>
        <p:spPr>
          <a:xfrm>
            <a:off x="5074920" y="3584448"/>
            <a:ext cx="2560320" cy="292608"/>
          </a:xfrm>
          <a:prstGeom prst="roundRect">
            <a:avLst>
              <a:gd name="adj" fmla="val 15625"/>
            </a:avLst>
          </a:prstGeom>
          <a:solidFill>
            <a:srgbClr val="9ACA5C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72" name="Text 70"/>
          <p:cNvSpPr/>
          <p:nvPr/>
        </p:nvSpPr>
        <p:spPr>
          <a:xfrm>
            <a:off x="5074920" y="3584448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CANDIDATE COUNTRIES</a:t>
            </a:r>
            <a:endParaRPr lang="en-US" sz="1100" dirty="0"/>
          </a:p>
        </p:txBody>
      </p:sp>
      <p:sp>
        <p:nvSpPr>
          <p:cNvPr id="73" name="Text 71"/>
          <p:cNvSpPr/>
          <p:nvPr/>
        </p:nvSpPr>
        <p:spPr>
          <a:xfrm>
            <a:off x="5074920" y="3895344"/>
            <a:ext cx="2560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E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Expected to align with PPWR on accession</a:t>
            </a:r>
            <a:endParaRPr lang="en-US" sz="1050" dirty="0"/>
          </a:p>
        </p:txBody>
      </p:sp>
      <p:sp>
        <p:nvSpPr>
          <p:cNvPr id="74" name="Shape 72"/>
          <p:cNvSpPr/>
          <p:nvPr/>
        </p:nvSpPr>
        <p:spPr>
          <a:xfrm>
            <a:off x="5074920" y="4187952"/>
            <a:ext cx="777240" cy="777240"/>
          </a:xfrm>
          <a:prstGeom prst="ellipse">
            <a:avLst/>
          </a:prstGeom>
          <a:solidFill>
            <a:srgbClr val="9ACA5C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75" name="Text 73"/>
          <p:cNvSpPr/>
          <p:nvPr/>
        </p:nvSpPr>
        <p:spPr>
          <a:xfrm>
            <a:off x="5074920" y="418795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Ecopak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</a:t>
            </a:r>
            <a:endParaRPr lang="en-US" sz="1000" dirty="0"/>
          </a:p>
        </p:txBody>
      </p:sp>
      <p:sp>
        <p:nvSpPr>
          <p:cNvPr id="76" name="Shape 74"/>
          <p:cNvSpPr/>
          <p:nvPr/>
        </p:nvSpPr>
        <p:spPr>
          <a:xfrm>
            <a:off x="5943600" y="4187952"/>
            <a:ext cx="777240" cy="777240"/>
          </a:xfrm>
          <a:prstGeom prst="ellipse">
            <a:avLst/>
          </a:prstGeom>
          <a:solidFill>
            <a:srgbClr val="9ACA5C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77" name="Text 75"/>
          <p:cNvSpPr/>
          <p:nvPr/>
        </p:nvSpPr>
        <p:spPr>
          <a:xfrm>
            <a:off x="5943600" y="418795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PAKOMAK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MK</a:t>
            </a:r>
            <a:endParaRPr lang="en-US" sz="1000" dirty="0"/>
          </a:p>
        </p:txBody>
      </p:sp>
      <p:sp>
        <p:nvSpPr>
          <p:cNvPr id="78" name="Shape 76"/>
          <p:cNvSpPr/>
          <p:nvPr/>
        </p:nvSpPr>
        <p:spPr>
          <a:xfrm>
            <a:off x="6812280" y="4187952"/>
            <a:ext cx="777240" cy="777240"/>
          </a:xfrm>
          <a:prstGeom prst="ellipse">
            <a:avLst/>
          </a:prstGeom>
          <a:solidFill>
            <a:srgbClr val="9ACA5C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79" name="Text 77"/>
          <p:cNvSpPr/>
          <p:nvPr/>
        </p:nvSpPr>
        <p:spPr>
          <a:xfrm>
            <a:off x="6812280" y="418795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CEVKO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</a:t>
            </a:r>
            <a:endParaRPr lang="en-US" sz="1000" dirty="0"/>
          </a:p>
        </p:txBody>
      </p:sp>
      <p:sp>
        <p:nvSpPr>
          <p:cNvPr id="80" name="Shape 78"/>
          <p:cNvSpPr/>
          <p:nvPr/>
        </p:nvSpPr>
        <p:spPr>
          <a:xfrm>
            <a:off x="5074920" y="5230368"/>
            <a:ext cx="2560320" cy="292608"/>
          </a:xfrm>
          <a:prstGeom prst="roundRect">
            <a:avLst>
              <a:gd name="adj" fmla="val 15625"/>
            </a:avLst>
          </a:prstGeom>
          <a:solidFill>
            <a:srgbClr val="8C9AA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81" name="Text 79"/>
          <p:cNvSpPr/>
          <p:nvPr/>
        </p:nvSpPr>
        <p:spPr>
          <a:xfrm>
            <a:off x="5074920" y="5230368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OTHER</a:t>
            </a:r>
            <a:endParaRPr lang="en-US" sz="1600" dirty="0"/>
          </a:p>
        </p:txBody>
      </p:sp>
      <p:sp>
        <p:nvSpPr>
          <p:cNvPr id="82" name="Text 80"/>
          <p:cNvSpPr/>
          <p:nvPr/>
        </p:nvSpPr>
        <p:spPr>
          <a:xfrm>
            <a:off x="5074920" y="5541264"/>
            <a:ext cx="2560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E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PPWR does not apply</a:t>
            </a:r>
            <a:endParaRPr lang="en-US" sz="1000" dirty="0"/>
          </a:p>
        </p:txBody>
      </p:sp>
      <p:sp>
        <p:nvSpPr>
          <p:cNvPr id="83" name="Shape 81"/>
          <p:cNvSpPr/>
          <p:nvPr/>
        </p:nvSpPr>
        <p:spPr>
          <a:xfrm>
            <a:off x="5074920" y="5833872"/>
            <a:ext cx="777240" cy="777240"/>
          </a:xfrm>
          <a:prstGeom prst="ellipse">
            <a:avLst/>
          </a:prstGeom>
          <a:solidFill>
            <a:srgbClr val="8C9AA0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84" name="Text 82"/>
          <p:cNvSpPr/>
          <p:nvPr/>
        </p:nvSpPr>
        <p:spPr>
          <a:xfrm>
            <a:off x="5074920" y="583387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Swiss Recycle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</a:t>
            </a:r>
            <a:endParaRPr lang="en-US" sz="1000" dirty="0"/>
          </a:p>
        </p:txBody>
      </p:sp>
      <p:sp>
        <p:nvSpPr>
          <p:cNvPr id="85" name="Shape 83"/>
          <p:cNvSpPr/>
          <p:nvPr/>
        </p:nvSpPr>
        <p:spPr>
          <a:xfrm>
            <a:off x="5943600" y="5833872"/>
            <a:ext cx="777240" cy="777240"/>
          </a:xfrm>
          <a:prstGeom prst="ellipse">
            <a:avLst/>
          </a:prstGeom>
          <a:solidFill>
            <a:srgbClr val="8C9AA0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86" name="Text 84"/>
          <p:cNvSpPr/>
          <p:nvPr/>
        </p:nvSpPr>
        <p:spPr>
          <a:xfrm>
            <a:off x="5943600" y="583387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 UK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UK</a:t>
            </a:r>
            <a:endParaRPr lang="en-US" sz="1000" dirty="0"/>
          </a:p>
        </p:txBody>
      </p:sp>
      <p:sp>
        <p:nvSpPr>
          <p:cNvPr id="87" name="Shape 85"/>
          <p:cNvSpPr/>
          <p:nvPr/>
        </p:nvSpPr>
        <p:spPr>
          <a:xfrm>
            <a:off x="6812280" y="5833872"/>
            <a:ext cx="777240" cy="777240"/>
          </a:xfrm>
          <a:prstGeom prst="ellipse">
            <a:avLst/>
          </a:prstGeom>
          <a:solidFill>
            <a:srgbClr val="8C9AA0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88" name="Text 86"/>
          <p:cNvSpPr/>
          <p:nvPr/>
        </p:nvSpPr>
        <p:spPr>
          <a:xfrm>
            <a:off x="6812280" y="5833872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TAMIR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</a:t>
            </a:r>
            <a:endParaRPr lang="en-US" sz="1000" dirty="0"/>
          </a:p>
        </p:txBody>
      </p:sp>
      <p:sp>
        <p:nvSpPr>
          <p:cNvPr id="89" name="Shape 87"/>
          <p:cNvSpPr/>
          <p:nvPr/>
        </p:nvSpPr>
        <p:spPr>
          <a:xfrm>
            <a:off x="7955280" y="1938528"/>
            <a:ext cx="3931920" cy="292608"/>
          </a:xfrm>
          <a:prstGeom prst="roundRect">
            <a:avLst>
              <a:gd name="adj" fmla="val 15625"/>
            </a:avLst>
          </a:prstGeom>
          <a:solidFill>
            <a:srgbClr val="8C9AA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0" name="Text 88"/>
          <p:cNvSpPr/>
          <p:nvPr/>
        </p:nvSpPr>
        <p:spPr>
          <a:xfrm>
            <a:off x="7955280" y="1938528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 OF THE WORLD</a:t>
            </a:r>
            <a:endParaRPr lang="en-US" sz="1150" dirty="0"/>
          </a:p>
        </p:txBody>
      </p:sp>
      <p:sp>
        <p:nvSpPr>
          <p:cNvPr id="91" name="Text 89"/>
          <p:cNvSpPr/>
          <p:nvPr/>
        </p:nvSpPr>
        <p:spPr>
          <a:xfrm>
            <a:off x="7955280" y="2249424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6E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PPWR does not apply</a:t>
            </a:r>
            <a:endParaRPr lang="en-US" sz="850" dirty="0"/>
          </a:p>
        </p:txBody>
      </p:sp>
      <p:sp>
        <p:nvSpPr>
          <p:cNvPr id="92" name="Text 90"/>
          <p:cNvSpPr/>
          <p:nvPr/>
        </p:nvSpPr>
        <p:spPr>
          <a:xfrm>
            <a:off x="7955280" y="2615184"/>
            <a:ext cx="1874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North America</a:t>
            </a:r>
            <a:endParaRPr lang="en-US" sz="1000" dirty="0"/>
          </a:p>
        </p:txBody>
      </p:sp>
      <p:sp>
        <p:nvSpPr>
          <p:cNvPr id="93" name="Shape 91"/>
          <p:cNvSpPr/>
          <p:nvPr/>
        </p:nvSpPr>
        <p:spPr>
          <a:xfrm>
            <a:off x="7955280" y="2889504"/>
            <a:ext cx="777240" cy="777240"/>
          </a:xfrm>
          <a:prstGeom prst="ellipse">
            <a:avLst/>
          </a:prstGeom>
          <a:solidFill>
            <a:srgbClr val="2E8C95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94" name="Text 92"/>
          <p:cNvSpPr/>
          <p:nvPr/>
        </p:nvSpPr>
        <p:spPr>
          <a:xfrm>
            <a:off x="7955280" y="2889504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ÉEQ Québec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</a:t>
            </a:r>
            <a:endParaRPr lang="en-US" sz="1000" dirty="0"/>
          </a:p>
        </p:txBody>
      </p:sp>
      <p:sp>
        <p:nvSpPr>
          <p:cNvPr id="95" name="Shape 93"/>
          <p:cNvSpPr/>
          <p:nvPr/>
        </p:nvSpPr>
        <p:spPr>
          <a:xfrm>
            <a:off x="8823960" y="2889504"/>
            <a:ext cx="777240" cy="777240"/>
          </a:xfrm>
          <a:prstGeom prst="ellipse">
            <a:avLst/>
          </a:prstGeom>
          <a:solidFill>
            <a:srgbClr val="2E8C95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96" name="Text 94"/>
          <p:cNvSpPr/>
          <p:nvPr/>
        </p:nvSpPr>
        <p:spPr>
          <a:xfrm>
            <a:off x="8823960" y="2889504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 Materials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</a:t>
            </a:r>
            <a:endParaRPr lang="en-US" sz="1000" dirty="0"/>
          </a:p>
        </p:txBody>
      </p:sp>
      <p:sp>
        <p:nvSpPr>
          <p:cNvPr id="97" name="Text 95"/>
          <p:cNvSpPr/>
          <p:nvPr/>
        </p:nvSpPr>
        <p:spPr>
          <a:xfrm>
            <a:off x="9921240" y="2615184"/>
            <a:ext cx="1874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Australasia</a:t>
            </a:r>
            <a:endParaRPr lang="en-US" sz="1000" dirty="0"/>
          </a:p>
        </p:txBody>
      </p:sp>
      <p:sp>
        <p:nvSpPr>
          <p:cNvPr id="98" name="Shape 96"/>
          <p:cNvSpPr/>
          <p:nvPr/>
        </p:nvSpPr>
        <p:spPr>
          <a:xfrm>
            <a:off x="9921240" y="2889504"/>
            <a:ext cx="777240" cy="777240"/>
          </a:xfrm>
          <a:prstGeom prst="ellipse">
            <a:avLst/>
          </a:prstGeom>
          <a:solidFill>
            <a:srgbClr val="C9A227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99" name="Text 97"/>
          <p:cNvSpPr/>
          <p:nvPr/>
        </p:nvSpPr>
        <p:spPr>
          <a:xfrm>
            <a:off x="9921240" y="2889504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SPSA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</a:t>
            </a:r>
            <a:endParaRPr lang="en-US" sz="1000" dirty="0"/>
          </a:p>
        </p:txBody>
      </p:sp>
      <p:sp>
        <p:nvSpPr>
          <p:cNvPr id="100" name="Shape 98"/>
          <p:cNvSpPr/>
          <p:nvPr/>
        </p:nvSpPr>
        <p:spPr>
          <a:xfrm>
            <a:off x="10789920" y="2889504"/>
            <a:ext cx="777240" cy="777240"/>
          </a:xfrm>
          <a:prstGeom prst="ellipse">
            <a:avLst/>
          </a:prstGeom>
          <a:solidFill>
            <a:srgbClr val="C9A227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101" name="Text 99"/>
          <p:cNvSpPr/>
          <p:nvPr/>
        </p:nvSpPr>
        <p:spPr>
          <a:xfrm>
            <a:off x="10789920" y="2889504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Packaging Forum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1E3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NZ</a:t>
            </a:r>
            <a:endParaRPr lang="en-US" sz="1000" dirty="0"/>
          </a:p>
        </p:txBody>
      </p:sp>
      <p:sp>
        <p:nvSpPr>
          <p:cNvPr id="102" name="Text 100"/>
          <p:cNvSpPr/>
          <p:nvPr/>
        </p:nvSpPr>
        <p:spPr>
          <a:xfrm>
            <a:off x="7955280" y="4160520"/>
            <a:ext cx="1874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South America</a:t>
            </a:r>
            <a:endParaRPr lang="en-US" sz="1000" dirty="0"/>
          </a:p>
        </p:txBody>
      </p:sp>
      <p:sp>
        <p:nvSpPr>
          <p:cNvPr id="103" name="Shape 101"/>
          <p:cNvSpPr/>
          <p:nvPr/>
        </p:nvSpPr>
        <p:spPr>
          <a:xfrm>
            <a:off x="7955280" y="4434840"/>
            <a:ext cx="777240" cy="777240"/>
          </a:xfrm>
          <a:prstGeom prst="ellipse">
            <a:avLst/>
          </a:prstGeom>
          <a:solidFill>
            <a:srgbClr val="5B8FC9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104" name="Text 102"/>
          <p:cNvSpPr/>
          <p:nvPr/>
        </p:nvSpPr>
        <p:spPr>
          <a:xfrm>
            <a:off x="7955280" y="443484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Resimple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</a:t>
            </a:r>
            <a:endParaRPr lang="en-US" sz="1000" dirty="0"/>
          </a:p>
        </p:txBody>
      </p:sp>
      <p:sp>
        <p:nvSpPr>
          <p:cNvPr id="105" name="Shape 103"/>
          <p:cNvSpPr/>
          <p:nvPr/>
        </p:nvSpPr>
        <p:spPr>
          <a:xfrm>
            <a:off x="8823960" y="4434840"/>
            <a:ext cx="777240" cy="777240"/>
          </a:xfrm>
          <a:prstGeom prst="ellipse">
            <a:avLst/>
          </a:prstGeom>
          <a:solidFill>
            <a:srgbClr val="5B8FC9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106" name="Text 104"/>
          <p:cNvSpPr/>
          <p:nvPr/>
        </p:nvSpPr>
        <p:spPr>
          <a:xfrm>
            <a:off x="8823960" y="443484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Visión Circular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</a:t>
            </a:r>
            <a:endParaRPr lang="en-US" sz="1000" dirty="0"/>
          </a:p>
        </p:txBody>
      </p:sp>
      <p:sp>
        <p:nvSpPr>
          <p:cNvPr id="107" name="Text 105"/>
          <p:cNvSpPr/>
          <p:nvPr/>
        </p:nvSpPr>
        <p:spPr>
          <a:xfrm>
            <a:off x="9921240" y="4160520"/>
            <a:ext cx="1874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Africa</a:t>
            </a:r>
            <a:endParaRPr lang="en-US" sz="1000" dirty="0"/>
          </a:p>
        </p:txBody>
      </p:sp>
      <p:sp>
        <p:nvSpPr>
          <p:cNvPr id="108" name="Shape 106"/>
          <p:cNvSpPr/>
          <p:nvPr/>
        </p:nvSpPr>
        <p:spPr>
          <a:xfrm>
            <a:off x="9921240" y="4434840"/>
            <a:ext cx="777240" cy="777240"/>
          </a:xfrm>
          <a:prstGeom prst="ellipse">
            <a:avLst/>
          </a:prstGeom>
          <a:solidFill>
            <a:srgbClr val="3FA08A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109" name="Text 107"/>
          <p:cNvSpPr/>
          <p:nvPr/>
        </p:nvSpPr>
        <p:spPr>
          <a:xfrm>
            <a:off x="9921240" y="443484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 Alliance</a:t>
            </a:r>
            <a:endParaRPr 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</a:t>
            </a:r>
            <a:endParaRPr lang="en-US" sz="1000" dirty="0"/>
          </a:p>
        </p:txBody>
      </p:sp>
      <p:pic>
        <p:nvPicPr>
          <p:cNvPr id="110" name="Immagine 109">
            <a:extLst>
              <a:ext uri="{FF2B5EF4-FFF2-40B4-BE49-F238E27FC236}">
                <a16:creationId xmlns:a16="http://schemas.microsoft.com/office/drawing/2014/main" id="{CCE7D5DF-C934-E9A5-1BF6-CADAB158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834" y="9086"/>
            <a:ext cx="3267166" cy="1453954"/>
          </a:xfrm>
          <a:prstGeom prst="rect">
            <a:avLst/>
          </a:prstGeom>
        </p:spPr>
      </p:pic>
      <p:pic>
        <p:nvPicPr>
          <p:cNvPr id="111" name="Image 0" descr="/mnt/data/ppt_media/image1.jpg">
            <a:extLst>
              <a:ext uri="{FF2B5EF4-FFF2-40B4-BE49-F238E27FC236}">
                <a16:creationId xmlns:a16="http://schemas.microsoft.com/office/drawing/2014/main" id="{4F63D194-C3D4-F74B-9CB9-77CD19067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0"/>
            <a:ext cx="1508760" cy="738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AEA37-61AA-0A23-88B1-12A15D2B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3116C71-6872-77D4-BA7A-189DB89D2D59}"/>
              </a:ext>
            </a:extLst>
          </p:cNvPr>
          <p:cNvSpPr/>
          <p:nvPr/>
        </p:nvSpPr>
        <p:spPr>
          <a:xfrm>
            <a:off x="777240" y="457200"/>
            <a:ext cx="8869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EPR as a solution : the Golden Rules</a:t>
            </a:r>
            <a:endParaRPr lang="en-US" sz="27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4D13B32-787C-323E-5CDF-B019F3E2C9EA}"/>
              </a:ext>
            </a:extLst>
          </p:cNvPr>
          <p:cNvSpPr/>
          <p:nvPr/>
        </p:nvSpPr>
        <p:spPr>
          <a:xfrm>
            <a:off x="795528" y="1207008"/>
            <a:ext cx="104241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i="1" dirty="0">
                <a:solidFill>
                  <a:srgbClr val="5E6F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principles a producer's EPR should follow:</a:t>
            </a:r>
            <a:endParaRPr lang="en-US" sz="1450" b="1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D6F1637B-136A-A7BD-ACBA-466A2ECB2535}"/>
              </a:ext>
            </a:extLst>
          </p:cNvPr>
          <p:cNvSpPr/>
          <p:nvPr/>
        </p:nvSpPr>
        <p:spPr>
          <a:xfrm>
            <a:off x="777240" y="1755648"/>
            <a:ext cx="384048" cy="38404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BED1CD7-A81D-AD47-DC0E-232E3F65A517}"/>
              </a:ext>
            </a:extLst>
          </p:cNvPr>
          <p:cNvSpPr/>
          <p:nvPr/>
        </p:nvSpPr>
        <p:spPr>
          <a:xfrm>
            <a:off x="777240" y="1755648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11D8D06-9E03-4390-AEC1-28059C6BB476}"/>
              </a:ext>
            </a:extLst>
          </p:cNvPr>
          <p:cNvSpPr/>
          <p:nvPr/>
        </p:nvSpPr>
        <p:spPr>
          <a:xfrm>
            <a:off x="1307592" y="1691640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1B66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Ownership limited to obligated companies and the packaging value chain — no conflict of interest</a:t>
            </a:r>
            <a:endParaRPr lang="en-US" sz="1600" b="1" u="sng" dirty="0">
              <a:solidFill>
                <a:srgbClr val="1B6646"/>
              </a:solidFill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1DC8715F-6725-49CE-72AC-ED65F6BCCAFA}"/>
              </a:ext>
            </a:extLst>
          </p:cNvPr>
          <p:cNvSpPr/>
          <p:nvPr/>
        </p:nvSpPr>
        <p:spPr>
          <a:xfrm>
            <a:off x="6263640" y="1755648"/>
            <a:ext cx="384048" cy="384048"/>
          </a:xfrm>
          <a:prstGeom prst="ellipse">
            <a:avLst/>
          </a:prstGeom>
          <a:solidFill>
            <a:srgbClr val="3F7A53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4EB84B50-C921-E2BA-5380-46DEEF63E4D5}"/>
              </a:ext>
            </a:extLst>
          </p:cNvPr>
          <p:cNvSpPr/>
          <p:nvPr/>
        </p:nvSpPr>
        <p:spPr>
          <a:xfrm>
            <a:off x="6263640" y="1755648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20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693F412A-D232-DF9A-530C-3F24D81138F5}"/>
              </a:ext>
            </a:extLst>
          </p:cNvPr>
          <p:cNvSpPr/>
          <p:nvPr/>
        </p:nvSpPr>
        <p:spPr>
          <a:xfrm>
            <a:off x="6793992" y="1691640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Non-profit entity; a Service of General Economic Interest</a:t>
            </a:r>
            <a:endParaRPr lang="en-US" sz="160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75E2DDF5-4F6E-BFFE-1E58-1DAE1EC0DE4C}"/>
              </a:ext>
            </a:extLst>
          </p:cNvPr>
          <p:cNvSpPr/>
          <p:nvPr/>
        </p:nvSpPr>
        <p:spPr>
          <a:xfrm>
            <a:off x="777240" y="2468880"/>
            <a:ext cx="384048" cy="38404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11741AD7-1D32-38EA-6E29-C839806872D3}"/>
              </a:ext>
            </a:extLst>
          </p:cNvPr>
          <p:cNvSpPr/>
          <p:nvPr/>
        </p:nvSpPr>
        <p:spPr>
          <a:xfrm>
            <a:off x="777240" y="24688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C6120F90-0E23-C103-E1D0-48967345EE74}"/>
              </a:ext>
            </a:extLst>
          </p:cNvPr>
          <p:cNvSpPr/>
          <p:nvPr/>
        </p:nvSpPr>
        <p:spPr>
          <a:xfrm>
            <a:off x="1307592" y="2404872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Measurable waste-management targets</a:t>
            </a:r>
            <a:endParaRPr lang="en-US" sz="160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37DDB773-0B52-2426-D796-A1D949B508D0}"/>
              </a:ext>
            </a:extLst>
          </p:cNvPr>
          <p:cNvSpPr/>
          <p:nvPr/>
        </p:nvSpPr>
        <p:spPr>
          <a:xfrm>
            <a:off x="6263640" y="2468880"/>
            <a:ext cx="384048" cy="384048"/>
          </a:xfrm>
          <a:prstGeom prst="ellipse">
            <a:avLst/>
          </a:prstGeom>
          <a:solidFill>
            <a:srgbClr val="3F7A53"/>
          </a:solidFill>
          <a:ln/>
        </p:spPr>
        <p:txBody>
          <a:bodyPr/>
          <a:lstStyle/>
          <a:p>
            <a:endParaRPr lang="en-GB" sz="280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3F3C010D-1AD0-F182-721D-2EED8F74C292}"/>
              </a:ext>
            </a:extLst>
          </p:cNvPr>
          <p:cNvSpPr/>
          <p:nvPr/>
        </p:nvSpPr>
        <p:spPr>
          <a:xfrm>
            <a:off x="6263640" y="24688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h</a:t>
            </a:r>
            <a:endParaRPr lang="en-US" sz="200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CC8702FF-D4B0-65B5-1B9C-37728472C713}"/>
              </a:ext>
            </a:extLst>
          </p:cNvPr>
          <p:cNvSpPr/>
          <p:nvPr/>
        </p:nvSpPr>
        <p:spPr>
          <a:xfrm>
            <a:off x="6793992" y="2404872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&amp; reporting obligations for all actors in the life cycle</a:t>
            </a:r>
            <a:endParaRPr lang="en-US" sz="1600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7798B396-1580-6055-068E-89A6E7B61FC7}"/>
              </a:ext>
            </a:extLst>
          </p:cNvPr>
          <p:cNvSpPr/>
          <p:nvPr/>
        </p:nvSpPr>
        <p:spPr>
          <a:xfrm>
            <a:off x="777240" y="3182112"/>
            <a:ext cx="384048" cy="38404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2D9AE966-05AB-9C4D-D2E6-3189506BCF3C}"/>
              </a:ext>
            </a:extLst>
          </p:cNvPr>
          <p:cNvSpPr/>
          <p:nvPr/>
        </p:nvSpPr>
        <p:spPr>
          <a:xfrm>
            <a:off x="777240" y="318211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c</a:t>
            </a:r>
            <a:endParaRPr lang="en-US" sz="200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677A2DCE-FC97-D354-9E71-0E96343DF48B}"/>
              </a:ext>
            </a:extLst>
          </p:cNvPr>
          <p:cNvSpPr/>
          <p:nvPr/>
        </p:nvSpPr>
        <p:spPr>
          <a:xfrm>
            <a:off x="1307592" y="3118104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Fair treatment for producers of products</a:t>
            </a:r>
            <a:endParaRPr lang="en-US" sz="160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81F9192F-3723-0EA9-DEDE-45EE72E11DFF}"/>
              </a:ext>
            </a:extLst>
          </p:cNvPr>
          <p:cNvSpPr/>
          <p:nvPr/>
        </p:nvSpPr>
        <p:spPr>
          <a:xfrm>
            <a:off x="6263640" y="3182112"/>
            <a:ext cx="384048" cy="384048"/>
          </a:xfrm>
          <a:prstGeom prst="ellipse">
            <a:avLst/>
          </a:prstGeom>
          <a:solidFill>
            <a:srgbClr val="3F7A53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A93E13AE-4B09-715E-D3BD-D593F2E738C4}"/>
              </a:ext>
            </a:extLst>
          </p:cNvPr>
          <p:cNvSpPr/>
          <p:nvPr/>
        </p:nvSpPr>
        <p:spPr>
          <a:xfrm>
            <a:off x="6263640" y="3182112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i</a:t>
            </a:r>
            <a:endParaRPr lang="en-US" sz="20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22A30423-A74B-66DD-E272-C01FD5C77DA8}"/>
              </a:ext>
            </a:extLst>
          </p:cNvPr>
          <p:cNvSpPr/>
          <p:nvPr/>
        </p:nvSpPr>
        <p:spPr>
          <a:xfrm>
            <a:off x="6793992" y="3118104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1B66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Consumer information &amp; education for informed choices</a:t>
            </a:r>
            <a:endParaRPr lang="en-US" sz="1600" b="1" u="sng" dirty="0">
              <a:solidFill>
                <a:srgbClr val="1B6646"/>
              </a:solidFill>
            </a:endParaRPr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9D583D63-4F17-0C9A-7183-9BBAED980A83}"/>
              </a:ext>
            </a:extLst>
          </p:cNvPr>
          <p:cNvSpPr/>
          <p:nvPr/>
        </p:nvSpPr>
        <p:spPr>
          <a:xfrm>
            <a:off x="777240" y="3895344"/>
            <a:ext cx="384048" cy="38404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02E07FDD-B23B-1A51-6878-CBC227AD86F4}"/>
              </a:ext>
            </a:extLst>
          </p:cNvPr>
          <p:cNvSpPr/>
          <p:nvPr/>
        </p:nvSpPr>
        <p:spPr>
          <a:xfrm>
            <a:off x="777240" y="3895344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2000" dirty="0"/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0EBFCB5F-E9E6-DDEC-2F62-A1D312A3BCE6}"/>
              </a:ext>
            </a:extLst>
          </p:cNvPr>
          <p:cNvSpPr/>
          <p:nvPr/>
        </p:nvSpPr>
        <p:spPr>
          <a:xfrm>
            <a:off x="1307592" y="3831336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1B66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transparency in money and material flows</a:t>
            </a:r>
            <a:endParaRPr lang="en-US" sz="1600" b="1" u="sng" dirty="0">
              <a:solidFill>
                <a:srgbClr val="1B6646"/>
              </a:solidFill>
            </a:endParaRPr>
          </a:p>
        </p:txBody>
      </p:sp>
      <p:sp>
        <p:nvSpPr>
          <p:cNvPr id="28" name="Text 25">
            <a:extLst>
              <a:ext uri="{FF2B5EF4-FFF2-40B4-BE49-F238E27FC236}">
                <a16:creationId xmlns:a16="http://schemas.microsoft.com/office/drawing/2014/main" id="{A4ADB577-9767-B130-9A7E-69CCFAF57A20}"/>
              </a:ext>
            </a:extLst>
          </p:cNvPr>
          <p:cNvSpPr/>
          <p:nvPr/>
        </p:nvSpPr>
        <p:spPr>
          <a:xfrm>
            <a:off x="6263640" y="3895344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24A39B9A-4267-3EAA-E07F-4326AA5A86AE}"/>
              </a:ext>
            </a:extLst>
          </p:cNvPr>
          <p:cNvSpPr/>
          <p:nvPr/>
        </p:nvSpPr>
        <p:spPr>
          <a:xfrm>
            <a:off x="6793992" y="3831336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cost coverage reflecting end-of-life costs</a:t>
            </a:r>
            <a:endParaRPr lang="en-US" sz="1600" dirty="0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0C506352-DABC-7610-7505-8DF46AF4F9BD}"/>
              </a:ext>
            </a:extLst>
          </p:cNvPr>
          <p:cNvSpPr/>
          <p:nvPr/>
        </p:nvSpPr>
        <p:spPr>
          <a:xfrm>
            <a:off x="777240" y="4608576"/>
            <a:ext cx="384048" cy="38404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31" name="Text 28">
            <a:extLst>
              <a:ext uri="{FF2B5EF4-FFF2-40B4-BE49-F238E27FC236}">
                <a16:creationId xmlns:a16="http://schemas.microsoft.com/office/drawing/2014/main" id="{D8E56766-3772-6399-7BE2-769B1E214505}"/>
              </a:ext>
            </a:extLst>
          </p:cNvPr>
          <p:cNvSpPr/>
          <p:nvPr/>
        </p:nvSpPr>
        <p:spPr>
          <a:xfrm>
            <a:off x="777240" y="4608576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e</a:t>
            </a:r>
            <a:endParaRPr lang="en-US" sz="2000" dirty="0"/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02B53112-E90B-F020-BAE4-BDDD00825D74}"/>
              </a:ext>
            </a:extLst>
          </p:cNvPr>
          <p:cNvSpPr/>
          <p:nvPr/>
        </p:nvSpPr>
        <p:spPr>
          <a:xfrm>
            <a:off x="1307592" y="4544568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Cost-effectiveness; clearly defined scope, bidding where possible</a:t>
            </a:r>
            <a:endParaRPr lang="en-US" sz="1600" dirty="0"/>
          </a:p>
        </p:txBody>
      </p:sp>
      <p:sp>
        <p:nvSpPr>
          <p:cNvPr id="33" name="Shape 30">
            <a:extLst>
              <a:ext uri="{FF2B5EF4-FFF2-40B4-BE49-F238E27FC236}">
                <a16:creationId xmlns:a16="http://schemas.microsoft.com/office/drawing/2014/main" id="{0B27B701-A4CB-A8A7-0678-368C8F5E7228}"/>
              </a:ext>
            </a:extLst>
          </p:cNvPr>
          <p:cNvSpPr/>
          <p:nvPr/>
        </p:nvSpPr>
        <p:spPr>
          <a:xfrm>
            <a:off x="6263640" y="4608576"/>
            <a:ext cx="384048" cy="384048"/>
          </a:xfrm>
          <a:prstGeom prst="ellipse">
            <a:avLst/>
          </a:prstGeom>
          <a:solidFill>
            <a:srgbClr val="3F7A53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35FE449B-6B6B-54CC-72FA-E5247999B9E5}"/>
              </a:ext>
            </a:extLst>
          </p:cNvPr>
          <p:cNvSpPr/>
          <p:nvPr/>
        </p:nvSpPr>
        <p:spPr>
          <a:xfrm>
            <a:off x="6263640" y="4608576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k</a:t>
            </a:r>
            <a:endParaRPr lang="en-US" sz="2000" dirty="0"/>
          </a:p>
        </p:txBody>
      </p:sp>
      <p:sp>
        <p:nvSpPr>
          <p:cNvPr id="35" name="Text 32">
            <a:extLst>
              <a:ext uri="{FF2B5EF4-FFF2-40B4-BE49-F238E27FC236}">
                <a16:creationId xmlns:a16="http://schemas.microsoft.com/office/drawing/2014/main" id="{21F66042-7284-5C79-9182-F7A3532B457B}"/>
              </a:ext>
            </a:extLst>
          </p:cNvPr>
          <p:cNvSpPr/>
          <p:nvPr/>
        </p:nvSpPr>
        <p:spPr>
          <a:xfrm>
            <a:off x="6793992" y="4544568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 modulation reflecting net cost and recyclability</a:t>
            </a:r>
            <a:endParaRPr lang="en-US" sz="1600" dirty="0"/>
          </a:p>
        </p:txBody>
      </p:sp>
      <p:sp>
        <p:nvSpPr>
          <p:cNvPr id="36" name="Shape 33">
            <a:extLst>
              <a:ext uri="{FF2B5EF4-FFF2-40B4-BE49-F238E27FC236}">
                <a16:creationId xmlns:a16="http://schemas.microsoft.com/office/drawing/2014/main" id="{77B6FBF6-9024-4673-3045-BAA8DE5AB44A}"/>
              </a:ext>
            </a:extLst>
          </p:cNvPr>
          <p:cNvSpPr/>
          <p:nvPr/>
        </p:nvSpPr>
        <p:spPr>
          <a:xfrm>
            <a:off x="777240" y="5321808"/>
            <a:ext cx="384048" cy="384048"/>
          </a:xfrm>
          <a:prstGeom prst="ellipse">
            <a:avLst/>
          </a:prstGeom>
          <a:solidFill>
            <a:srgbClr val="2F5F3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7" name="Text 34">
            <a:extLst>
              <a:ext uri="{FF2B5EF4-FFF2-40B4-BE49-F238E27FC236}">
                <a16:creationId xmlns:a16="http://schemas.microsoft.com/office/drawing/2014/main" id="{92EB78C6-D347-4F27-9356-A3821B977141}"/>
              </a:ext>
            </a:extLst>
          </p:cNvPr>
          <p:cNvSpPr/>
          <p:nvPr/>
        </p:nvSpPr>
        <p:spPr>
          <a:xfrm>
            <a:off x="777240" y="5321808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f</a:t>
            </a:r>
            <a:endParaRPr lang="en-US" sz="1400" dirty="0"/>
          </a:p>
        </p:txBody>
      </p:sp>
      <p:sp>
        <p:nvSpPr>
          <p:cNvPr id="38" name="Text 35">
            <a:extLst>
              <a:ext uri="{FF2B5EF4-FFF2-40B4-BE49-F238E27FC236}">
                <a16:creationId xmlns:a16="http://schemas.microsoft.com/office/drawing/2014/main" id="{3080B3CD-18CF-DC88-D1B4-F1B73D8AB5E9}"/>
              </a:ext>
            </a:extLst>
          </p:cNvPr>
          <p:cNvSpPr/>
          <p:nvPr/>
        </p:nvSpPr>
        <p:spPr>
          <a:xfrm>
            <a:off x="1307592" y="5257800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Supervision &amp; enforcement, incl. online sales and marketplaces</a:t>
            </a:r>
            <a:endParaRPr lang="en-US" sz="1600" dirty="0"/>
          </a:p>
        </p:txBody>
      </p:sp>
      <p:sp>
        <p:nvSpPr>
          <p:cNvPr id="39" name="Shape 36">
            <a:extLst>
              <a:ext uri="{FF2B5EF4-FFF2-40B4-BE49-F238E27FC236}">
                <a16:creationId xmlns:a16="http://schemas.microsoft.com/office/drawing/2014/main" id="{98354995-0919-F51C-0890-1736F7E2B3BA}"/>
              </a:ext>
            </a:extLst>
          </p:cNvPr>
          <p:cNvSpPr/>
          <p:nvPr/>
        </p:nvSpPr>
        <p:spPr>
          <a:xfrm>
            <a:off x="6263640" y="5321808"/>
            <a:ext cx="384048" cy="384048"/>
          </a:xfrm>
          <a:prstGeom prst="ellipse">
            <a:avLst/>
          </a:prstGeom>
          <a:solidFill>
            <a:srgbClr val="3F7A5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Text 37">
            <a:extLst>
              <a:ext uri="{FF2B5EF4-FFF2-40B4-BE49-F238E27FC236}">
                <a16:creationId xmlns:a16="http://schemas.microsoft.com/office/drawing/2014/main" id="{FD4107E2-A006-80B1-0E4B-286F642E3AC6}"/>
              </a:ext>
            </a:extLst>
          </p:cNvPr>
          <p:cNvSpPr/>
          <p:nvPr/>
        </p:nvSpPr>
        <p:spPr>
          <a:xfrm>
            <a:off x="6263640" y="5321808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l</a:t>
            </a:r>
            <a:endParaRPr lang="en-US" sz="1400" dirty="0"/>
          </a:p>
        </p:txBody>
      </p:sp>
      <p:sp>
        <p:nvSpPr>
          <p:cNvPr id="41" name="Text 38">
            <a:extLst>
              <a:ext uri="{FF2B5EF4-FFF2-40B4-BE49-F238E27FC236}">
                <a16:creationId xmlns:a16="http://schemas.microsoft.com/office/drawing/2014/main" id="{24CE6A44-F51A-31F5-A57C-1EE76CE3CC26}"/>
              </a:ext>
            </a:extLst>
          </p:cNvPr>
          <p:cNvSpPr/>
          <p:nvPr/>
        </p:nvSpPr>
        <p:spPr>
          <a:xfrm>
            <a:off x="6793992" y="5257800"/>
            <a:ext cx="46634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stakeholder dialogue and input</a:t>
            </a:r>
            <a:endParaRPr lang="en-US" sz="1600" dirty="0"/>
          </a:p>
        </p:txBody>
      </p:sp>
      <p:sp>
        <p:nvSpPr>
          <p:cNvPr id="42" name="Shape 39">
            <a:extLst>
              <a:ext uri="{FF2B5EF4-FFF2-40B4-BE49-F238E27FC236}">
                <a16:creationId xmlns:a16="http://schemas.microsoft.com/office/drawing/2014/main" id="{265E5634-4485-15B8-C9E9-02F46363D3BC}"/>
              </a:ext>
            </a:extLst>
          </p:cNvPr>
          <p:cNvSpPr/>
          <p:nvPr/>
        </p:nvSpPr>
        <p:spPr>
          <a:xfrm>
            <a:off x="777240" y="5989320"/>
            <a:ext cx="10634472" cy="502920"/>
          </a:xfrm>
          <a:prstGeom prst="roundRect">
            <a:avLst>
              <a:gd name="adj" fmla="val 10909"/>
            </a:avLst>
          </a:prstGeom>
          <a:solidFill>
            <a:srgbClr val="E9F0E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3" name="Text 40">
            <a:extLst>
              <a:ext uri="{FF2B5EF4-FFF2-40B4-BE49-F238E27FC236}">
                <a16:creationId xmlns:a16="http://schemas.microsoft.com/office/drawing/2014/main" id="{345C4252-7CDB-E7D5-65A9-A47E92D8AEAC}"/>
              </a:ext>
            </a:extLst>
          </p:cNvPr>
          <p:cNvSpPr/>
          <p:nvPr/>
        </p:nvSpPr>
        <p:spPr>
          <a:xfrm>
            <a:off x="960120" y="5989320"/>
            <a:ext cx="10241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i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of these are already in Art. 8a WFD (minimum requirements for EPR) — but have not really been implemented.</a:t>
            </a:r>
            <a:endParaRPr lang="en-US" sz="1600" b="1" dirty="0"/>
          </a:p>
        </p:txBody>
      </p:sp>
      <p:sp>
        <p:nvSpPr>
          <p:cNvPr id="44" name="Shape 18">
            <a:extLst>
              <a:ext uri="{FF2B5EF4-FFF2-40B4-BE49-F238E27FC236}">
                <a16:creationId xmlns:a16="http://schemas.microsoft.com/office/drawing/2014/main" id="{014979AC-B84F-3854-A30D-7CD458BE5EC2}"/>
              </a:ext>
            </a:extLst>
          </p:cNvPr>
          <p:cNvSpPr/>
          <p:nvPr/>
        </p:nvSpPr>
        <p:spPr>
          <a:xfrm>
            <a:off x="6251448" y="3938016"/>
            <a:ext cx="384048" cy="384048"/>
          </a:xfrm>
          <a:prstGeom prst="ellipse">
            <a:avLst/>
          </a:prstGeom>
          <a:solidFill>
            <a:srgbClr val="3F7A53"/>
          </a:solidFill>
          <a:ln/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j</a:t>
            </a:r>
          </a:p>
        </p:txBody>
      </p:sp>
      <p:pic>
        <p:nvPicPr>
          <p:cNvPr id="4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A093648-263B-F582-4FF2-D3BF59148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250">
            <a:off x="9510818" y="1126326"/>
            <a:ext cx="2103036" cy="733484"/>
          </a:xfrm>
          <a:prstGeom prst="rect">
            <a:avLst/>
          </a:prstGeom>
        </p:spPr>
      </p:pic>
      <p:pic>
        <p:nvPicPr>
          <p:cNvPr id="46" name="Image 0" descr="/mnt/data/ppt_media/image1.jpg">
            <a:extLst>
              <a:ext uri="{FF2B5EF4-FFF2-40B4-BE49-F238E27FC236}">
                <a16:creationId xmlns:a16="http://schemas.microsoft.com/office/drawing/2014/main" id="{9E8979BA-B21E-DAD0-8144-53093FB47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758" y="30892"/>
            <a:ext cx="1673860" cy="8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0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1B955-9763-45C3-D823-CF223D511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E8E0-7FD4-78FC-DED6-ECA3B4E4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521"/>
            <a:ext cx="12192000" cy="84278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F5F3F"/>
                </a:solidFill>
                <a:latin typeface="Calibri" pitchFamily="34" charset="0"/>
                <a:cs typeface="Calibri" pitchFamily="34" charset="-120"/>
              </a:rPr>
              <a:t>Optimal EPR Design</a:t>
            </a:r>
            <a:endParaRPr lang="en-GB" sz="3600" b="1" dirty="0">
              <a:solidFill>
                <a:srgbClr val="2F5F3F"/>
              </a:solidFill>
              <a:latin typeface="Calibri" pitchFamily="34" charset="0"/>
              <a:cs typeface="Calibri" pitchFamily="34" charset="-120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BBE9C961-7262-C9FC-1583-2983032761D8}"/>
              </a:ext>
            </a:extLst>
          </p:cNvPr>
          <p:cNvGrpSpPr>
            <a:grpSpLocks/>
          </p:cNvGrpSpPr>
          <p:nvPr/>
        </p:nvGrpSpPr>
        <p:grpSpPr bwMode="auto">
          <a:xfrm>
            <a:off x="9356548" y="5668480"/>
            <a:ext cx="2152828" cy="1054397"/>
            <a:chOff x="5307" y="3662"/>
            <a:chExt cx="1271" cy="629"/>
          </a:xfrm>
        </p:grpSpPr>
        <p:sp>
          <p:nvSpPr>
            <p:cNvPr id="67" name="AutoShape 5">
              <a:extLst>
                <a:ext uri="{FF2B5EF4-FFF2-40B4-BE49-F238E27FC236}">
                  <a16:creationId xmlns:a16="http://schemas.microsoft.com/office/drawing/2014/main" id="{B8E43B54-8351-F507-333E-907E8EC2E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9" y="3662"/>
              <a:ext cx="306" cy="87"/>
            </a:xfrm>
            <a:prstGeom prst="leftRightArrow">
              <a:avLst>
                <a:gd name="adj1" fmla="val 50000"/>
                <a:gd name="adj2" fmla="val 57547"/>
              </a:avLst>
            </a:prstGeom>
            <a:solidFill>
              <a:srgbClr val="99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AutoShape 6">
              <a:extLst>
                <a:ext uri="{FF2B5EF4-FFF2-40B4-BE49-F238E27FC236}">
                  <a16:creationId xmlns:a16="http://schemas.microsoft.com/office/drawing/2014/main" id="{993D5B95-B044-2C3A-2ADB-3F5EDF76E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3965"/>
              <a:ext cx="281" cy="87"/>
            </a:xfrm>
            <a:prstGeom prst="rightArrow">
              <a:avLst>
                <a:gd name="adj1" fmla="val 50000"/>
                <a:gd name="adj2" fmla="val 66038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 Box 7">
              <a:extLst>
                <a:ext uri="{FF2B5EF4-FFF2-40B4-BE49-F238E27FC236}">
                  <a16:creationId xmlns:a16="http://schemas.microsoft.com/office/drawing/2014/main" id="{4CC8CD34-68DB-3C6E-458F-C043BF00A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7" y="3768"/>
              <a:ext cx="12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GB" altLang="de-DE" sz="1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Contractual agreements</a:t>
              </a:r>
              <a:endPara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Text Box 8">
              <a:extLst>
                <a:ext uri="{FF2B5EF4-FFF2-40B4-BE49-F238E27FC236}">
                  <a16:creationId xmlns:a16="http://schemas.microsoft.com/office/drawing/2014/main" id="{5481EBC0-AAD2-4F92-80FA-59C5B505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" y="4052"/>
              <a:ext cx="107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GB" altLang="de-DE" sz="1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Funded by</a:t>
              </a:r>
              <a:br>
                <a:rPr lang="en-GB" altLang="de-DE" sz="1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altLang="de-DE" sz="1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Fees</a:t>
              </a:r>
              <a:endParaRPr kumimoji="0" lang="en-GB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Oval 9">
            <a:extLst>
              <a:ext uri="{FF2B5EF4-FFF2-40B4-BE49-F238E27FC236}">
                <a16:creationId xmlns:a16="http://schemas.microsoft.com/office/drawing/2014/main" id="{1B3B14C3-E385-A183-7B1E-5346E529A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259" y="1539338"/>
            <a:ext cx="4188782" cy="4437181"/>
          </a:xfrm>
          <a:prstGeom prst="ellipse">
            <a:avLst/>
          </a:prstGeom>
          <a:gradFill rotWithShape="0">
            <a:gsLst>
              <a:gs pos="0">
                <a:schemeClr val="accent3"/>
              </a:gs>
              <a:gs pos="50000">
                <a:srgbClr val="FFFFCC"/>
              </a:gs>
              <a:gs pos="100000">
                <a:srgbClr val="E4C9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31C928A6-931E-41BE-5D83-275750773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532" y="2090842"/>
            <a:ext cx="3147091" cy="33341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CEB2E907-D39B-3144-C6D0-23A781C80B46}"/>
              </a:ext>
            </a:extLst>
          </p:cNvPr>
          <p:cNvSpPr>
            <a:spLocks noChangeArrowheads="1"/>
          </p:cNvSpPr>
          <p:nvPr/>
        </p:nvSpPr>
        <p:spPr bwMode="auto">
          <a:xfrm rot="3298305">
            <a:off x="4737053" y="2010089"/>
            <a:ext cx="113989" cy="218501"/>
          </a:xfrm>
          <a:prstGeom prst="downArrow">
            <a:avLst>
              <a:gd name="adj1" fmla="val 50000"/>
              <a:gd name="adj2" fmla="val 47427"/>
            </a:avLst>
          </a:prstGeom>
          <a:solidFill>
            <a:srgbClr val="FF9933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0B2F0661-2EBF-79F5-91F9-5DCD54989D70}"/>
              </a:ext>
            </a:extLst>
          </p:cNvPr>
          <p:cNvSpPr>
            <a:spLocks noChangeArrowheads="1"/>
          </p:cNvSpPr>
          <p:nvPr/>
        </p:nvSpPr>
        <p:spPr bwMode="auto">
          <a:xfrm rot="18301695" flipV="1">
            <a:off x="6595159" y="2010089"/>
            <a:ext cx="113989" cy="218500"/>
          </a:xfrm>
          <a:prstGeom prst="downArrow">
            <a:avLst>
              <a:gd name="adj1" fmla="val 50000"/>
              <a:gd name="adj2" fmla="val 47426"/>
            </a:avLst>
          </a:prstGeom>
          <a:solidFill>
            <a:srgbClr val="FF9933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DD3EDBB2-8C54-66A1-7088-6A4A49C6EF43}"/>
              </a:ext>
            </a:extLst>
          </p:cNvPr>
          <p:cNvSpPr>
            <a:spLocks noChangeArrowheads="1"/>
          </p:cNvSpPr>
          <p:nvPr/>
        </p:nvSpPr>
        <p:spPr bwMode="auto">
          <a:xfrm rot="20364589" flipV="1">
            <a:off x="7394886" y="3101655"/>
            <a:ext cx="106710" cy="226301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FF9933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14">
            <a:extLst>
              <a:ext uri="{FF2B5EF4-FFF2-40B4-BE49-F238E27FC236}">
                <a16:creationId xmlns:a16="http://schemas.microsoft.com/office/drawing/2014/main" id="{441FFB8E-B295-004E-0987-E94260A4BCE7}"/>
              </a:ext>
            </a:extLst>
          </p:cNvPr>
          <p:cNvSpPr>
            <a:spLocks noChangeArrowheads="1"/>
          </p:cNvSpPr>
          <p:nvPr/>
        </p:nvSpPr>
        <p:spPr bwMode="auto">
          <a:xfrm rot="1235411">
            <a:off x="3837894" y="3101655"/>
            <a:ext cx="108404" cy="226301"/>
          </a:xfrm>
          <a:prstGeom prst="downArrow">
            <a:avLst>
              <a:gd name="adj1" fmla="val 50000"/>
              <a:gd name="adj2" fmla="val 52734"/>
            </a:avLst>
          </a:prstGeom>
          <a:solidFill>
            <a:srgbClr val="FF9933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301FE7C8-E67C-AFB9-8700-57B397DE64FF}"/>
              </a:ext>
            </a:extLst>
          </p:cNvPr>
          <p:cNvGrpSpPr>
            <a:grpSpLocks/>
          </p:cNvGrpSpPr>
          <p:nvPr/>
        </p:nvGrpSpPr>
        <p:grpSpPr bwMode="auto">
          <a:xfrm rot="21312844" flipV="1">
            <a:off x="3963236" y="4343797"/>
            <a:ext cx="960388" cy="1267287"/>
            <a:chOff x="1613" y="2229"/>
            <a:chExt cx="597" cy="762"/>
          </a:xfrm>
        </p:grpSpPr>
        <p:sp>
          <p:nvSpPr>
            <p:cNvPr id="65" name="AutoShape 16">
              <a:extLst>
                <a:ext uri="{FF2B5EF4-FFF2-40B4-BE49-F238E27FC236}">
                  <a16:creationId xmlns:a16="http://schemas.microsoft.com/office/drawing/2014/main" id="{493248EE-13FE-98DB-F432-5E3612813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98305" flipH="1" flipV="1">
              <a:off x="2108" y="2195"/>
              <a:ext cx="68" cy="13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AutoShape 17">
              <a:extLst>
                <a:ext uri="{FF2B5EF4-FFF2-40B4-BE49-F238E27FC236}">
                  <a16:creationId xmlns:a16="http://schemas.microsoft.com/office/drawing/2014/main" id="{05688BC1-DF7B-0122-A14E-07A05FF6EA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35411" flipH="1" flipV="1">
              <a:off x="1613" y="2855"/>
              <a:ext cx="68" cy="13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AutoShape 18">
            <a:extLst>
              <a:ext uri="{FF2B5EF4-FFF2-40B4-BE49-F238E27FC236}">
                <a16:creationId xmlns:a16="http://schemas.microsoft.com/office/drawing/2014/main" id="{10813E3F-E96C-87D0-B633-18B359EF0EF9}"/>
              </a:ext>
            </a:extLst>
          </p:cNvPr>
          <p:cNvSpPr>
            <a:spLocks noChangeArrowheads="1"/>
          </p:cNvSpPr>
          <p:nvPr/>
        </p:nvSpPr>
        <p:spPr bwMode="auto">
          <a:xfrm rot="14385461">
            <a:off x="6518081" y="5390360"/>
            <a:ext cx="112313" cy="218500"/>
          </a:xfrm>
          <a:prstGeom prst="downArrow">
            <a:avLst>
              <a:gd name="adj1" fmla="val 50000"/>
              <a:gd name="adj2" fmla="val 48134"/>
            </a:avLst>
          </a:prstGeom>
          <a:solidFill>
            <a:srgbClr val="FF9933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utoShape 19">
            <a:extLst>
              <a:ext uri="{FF2B5EF4-FFF2-40B4-BE49-F238E27FC236}">
                <a16:creationId xmlns:a16="http://schemas.microsoft.com/office/drawing/2014/main" id="{FE59C896-F300-B3AE-D7B1-324D2624C8D0}"/>
              </a:ext>
            </a:extLst>
          </p:cNvPr>
          <p:cNvSpPr>
            <a:spLocks noChangeArrowheads="1"/>
          </p:cNvSpPr>
          <p:nvPr/>
        </p:nvSpPr>
        <p:spPr bwMode="auto">
          <a:xfrm rot="12322567">
            <a:off x="7405049" y="4358884"/>
            <a:ext cx="110098" cy="226301"/>
          </a:xfrm>
          <a:prstGeom prst="downArrow">
            <a:avLst>
              <a:gd name="adj1" fmla="val 50000"/>
              <a:gd name="adj2" fmla="val 51923"/>
            </a:avLst>
          </a:prstGeom>
          <a:solidFill>
            <a:srgbClr val="FF9933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10EBD39F-B422-CAB1-3256-97B54313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468" y="3264979"/>
            <a:ext cx="16946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de-DE" altLang="de-DE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EPR Producer </a:t>
            </a:r>
            <a:r>
              <a:rPr lang="de-DE" altLang="de-DE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Responsibility</a:t>
            </a:r>
            <a:r>
              <a:rPr lang="de-DE" altLang="de-DE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de-DE" altLang="de-DE" sz="1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Organization</a:t>
            </a:r>
            <a:endParaRPr kumimoji="0" lang="en-GB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AutoShape 21">
            <a:extLst>
              <a:ext uri="{FF2B5EF4-FFF2-40B4-BE49-F238E27FC236}">
                <a16:creationId xmlns:a16="http://schemas.microsoft.com/office/drawing/2014/main" id="{140F1916-BC84-C962-0879-DFCD6E0E36FC}"/>
              </a:ext>
            </a:extLst>
          </p:cNvPr>
          <p:cNvSpPr>
            <a:spLocks noChangeArrowheads="1"/>
          </p:cNvSpPr>
          <p:nvPr/>
        </p:nvSpPr>
        <p:spPr bwMode="auto">
          <a:xfrm rot="2779017">
            <a:off x="6436372" y="4285055"/>
            <a:ext cx="521332" cy="176156"/>
          </a:xfrm>
          <a:prstGeom prst="leftRightArrow">
            <a:avLst>
              <a:gd name="adj1" fmla="val 50000"/>
              <a:gd name="adj2" fmla="val 59808"/>
            </a:avLst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utoShape 22">
            <a:extLst>
              <a:ext uri="{FF2B5EF4-FFF2-40B4-BE49-F238E27FC236}">
                <a16:creationId xmlns:a16="http://schemas.microsoft.com/office/drawing/2014/main" id="{47FA83D0-5EE1-875C-9D42-AB9A2CF0BE84}"/>
              </a:ext>
            </a:extLst>
          </p:cNvPr>
          <p:cNvSpPr>
            <a:spLocks noChangeArrowheads="1"/>
          </p:cNvSpPr>
          <p:nvPr/>
        </p:nvSpPr>
        <p:spPr bwMode="auto">
          <a:xfrm rot="2779017">
            <a:off x="6339617" y="4456055"/>
            <a:ext cx="481099" cy="172768"/>
          </a:xfrm>
          <a:prstGeom prst="rightArrow">
            <a:avLst>
              <a:gd name="adj1" fmla="val 50000"/>
              <a:gd name="adj2" fmla="val 7034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utoShape 23">
            <a:extLst>
              <a:ext uri="{FF2B5EF4-FFF2-40B4-BE49-F238E27FC236}">
                <a16:creationId xmlns:a16="http://schemas.microsoft.com/office/drawing/2014/main" id="{E2F40AE8-3720-8834-1F4D-56B26D09C9B2}"/>
              </a:ext>
            </a:extLst>
          </p:cNvPr>
          <p:cNvSpPr>
            <a:spLocks noChangeArrowheads="1"/>
          </p:cNvSpPr>
          <p:nvPr/>
        </p:nvSpPr>
        <p:spPr bwMode="auto">
          <a:xfrm rot="2779017">
            <a:off x="4660426" y="2949878"/>
            <a:ext cx="523007" cy="176156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utoShape 24">
            <a:extLst>
              <a:ext uri="{FF2B5EF4-FFF2-40B4-BE49-F238E27FC236}">
                <a16:creationId xmlns:a16="http://schemas.microsoft.com/office/drawing/2014/main" id="{8BD461BE-A273-5C52-431A-394FDF830FA4}"/>
              </a:ext>
            </a:extLst>
          </p:cNvPr>
          <p:cNvSpPr>
            <a:spLocks noChangeArrowheads="1"/>
          </p:cNvSpPr>
          <p:nvPr/>
        </p:nvSpPr>
        <p:spPr bwMode="auto">
          <a:xfrm rot="2779017">
            <a:off x="4337433" y="3020503"/>
            <a:ext cx="685750" cy="324759"/>
          </a:xfrm>
          <a:prstGeom prst="rightArrow">
            <a:avLst>
              <a:gd name="adj1" fmla="val 50000"/>
              <a:gd name="adj2" fmla="val 69417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utoShape 25">
            <a:extLst>
              <a:ext uri="{FF2B5EF4-FFF2-40B4-BE49-F238E27FC236}">
                <a16:creationId xmlns:a16="http://schemas.microsoft.com/office/drawing/2014/main" id="{BDD1310A-EAE5-93E6-113C-7B69ECD6F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325" y="3700096"/>
            <a:ext cx="535243" cy="181041"/>
          </a:xfrm>
          <a:prstGeom prst="leftRightArrow">
            <a:avLst>
              <a:gd name="adj1" fmla="val 50000"/>
              <a:gd name="adj2" fmla="val 58519"/>
            </a:avLst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D1F7E385-D6ED-C197-8252-33824DB9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804" y="5684842"/>
            <a:ext cx="12313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en-GB" altLang="de-DE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Retail</a:t>
            </a:r>
            <a:endParaRPr kumimoji="0" lang="en-GB" alt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 Box 27">
            <a:extLst>
              <a:ext uri="{FF2B5EF4-FFF2-40B4-BE49-F238E27FC236}">
                <a16:creationId xmlns:a16="http://schemas.microsoft.com/office/drawing/2014/main" id="{11F3100B-924A-68DB-6D2E-AB01E2206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822" y="5361315"/>
            <a:ext cx="2496670" cy="59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>
              <a:lnSpc>
                <a:spcPct val="95000"/>
              </a:lnSpc>
              <a:spcBef>
                <a:spcPct val="5000"/>
              </a:spcBef>
              <a:defRPr/>
            </a:pPr>
            <a:r>
              <a:rPr lang="en-GB" altLang="de-DE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Local authority waste management company</a:t>
            </a:r>
            <a:br>
              <a:rPr lang="en-GB" altLang="de-DE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altLang="de-DE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Collection and sorting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AAE9A878-0E9A-4BD7-A736-4853D89D8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373" y="3842711"/>
            <a:ext cx="130592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en-GB" altLang="de-DE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Recycling/Recovery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AFD5E73E-BCA7-C9D1-B9CE-CB820DC0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745" y="2635642"/>
            <a:ext cx="21087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en-GB" altLang="de-DE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Material for new products</a:t>
            </a:r>
            <a:endParaRPr kumimoji="0" lang="en-GB" alt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BAFB9FE7-EE38-4FB7-2F35-F36D7D18D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564" y="1231126"/>
            <a:ext cx="155152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en-GB" altLang="de-DE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Packaging
Manufacturer</a:t>
            </a:r>
            <a:endParaRPr kumimoji="0" lang="en-GB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4" name="Picture 33" descr="C:\Froesch\PR\jagenburg\abfueller.gif">
            <a:extLst>
              <a:ext uri="{FF2B5EF4-FFF2-40B4-BE49-F238E27FC236}">
                <a16:creationId xmlns:a16="http://schemas.microsoft.com/office/drawing/2014/main" id="{6A96F8CF-8C14-7FFF-950E-713A5F9D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80" y="1668413"/>
            <a:ext cx="1297455" cy="10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34">
            <a:extLst>
              <a:ext uri="{FF2B5EF4-FFF2-40B4-BE49-F238E27FC236}">
                <a16:creationId xmlns:a16="http://schemas.microsoft.com/office/drawing/2014/main" id="{C0EA6748-4B2D-EA0A-4AF8-31749B51A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807" y="2751307"/>
            <a:ext cx="1077261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en-GB" altLang="de-DE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Filler/bottling machine</a:t>
            </a:r>
            <a:endParaRPr kumimoji="0" lang="en-GB" altLang="de-D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 Box 36">
            <a:extLst>
              <a:ext uri="{FF2B5EF4-FFF2-40B4-BE49-F238E27FC236}">
                <a16:creationId xmlns:a16="http://schemas.microsoft.com/office/drawing/2014/main" id="{76BA7DF1-50AC-8194-3DD9-589D4227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129" y="3430087"/>
            <a:ext cx="7769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altLang="de-DE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Compact 
Product</a:t>
            </a:r>
            <a:endParaRPr kumimoji="0" lang="en-GB" alt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1" descr="C:\Froesch\PR\jagenburg\sekundaer_roh.gif">
            <a:extLst>
              <a:ext uri="{FF2B5EF4-FFF2-40B4-BE49-F238E27FC236}">
                <a16:creationId xmlns:a16="http://schemas.microsoft.com/office/drawing/2014/main" id="{035BCC1F-FA3E-E46A-B4EB-5AC70429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44" y="1896391"/>
            <a:ext cx="1534588" cy="8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43">
            <a:extLst>
              <a:ext uri="{FF2B5EF4-FFF2-40B4-BE49-F238E27FC236}">
                <a16:creationId xmlns:a16="http://schemas.microsoft.com/office/drawing/2014/main" id="{07BF9A47-4B2E-3C58-D6A7-F82ABF354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652" y="5984599"/>
            <a:ext cx="1172114" cy="2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Consumer</a:t>
            </a:r>
          </a:p>
        </p:txBody>
      </p:sp>
      <p:pic>
        <p:nvPicPr>
          <p:cNvPr id="49" name="Grafik 1">
            <a:extLst>
              <a:ext uri="{FF2B5EF4-FFF2-40B4-BE49-F238E27FC236}">
                <a16:creationId xmlns:a16="http://schemas.microsoft.com/office/drawing/2014/main" id="{42893B78-46C2-9D0D-FD9F-37508335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59" y="3349298"/>
            <a:ext cx="1099521" cy="882619"/>
          </a:xfrm>
          <a:prstGeom prst="rect">
            <a:avLst/>
          </a:prstGeom>
        </p:spPr>
      </p:pic>
      <p:pic>
        <p:nvPicPr>
          <p:cNvPr id="50" name="Grafik 2">
            <a:extLst>
              <a:ext uri="{FF2B5EF4-FFF2-40B4-BE49-F238E27FC236}">
                <a16:creationId xmlns:a16="http://schemas.microsoft.com/office/drawing/2014/main" id="{727F3C62-8739-2D7C-23A4-DB9A65014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06" y="824842"/>
            <a:ext cx="1189334" cy="1242438"/>
          </a:xfrm>
          <a:prstGeom prst="rect">
            <a:avLst/>
          </a:prstGeom>
        </p:spPr>
      </p:pic>
      <p:pic>
        <p:nvPicPr>
          <p:cNvPr id="51" name="Grafik 3">
            <a:extLst>
              <a:ext uri="{FF2B5EF4-FFF2-40B4-BE49-F238E27FC236}">
                <a16:creationId xmlns:a16="http://schemas.microsoft.com/office/drawing/2014/main" id="{90CB757F-2BC0-D5D5-34F2-1352F3D624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23" y="5115305"/>
            <a:ext cx="1024001" cy="930692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  <a:reflection stA="0" endPos="65000" dist="50800" dir="5400000" sy="-100000" algn="bl" rotWithShape="0"/>
            <a:softEdge rad="63500"/>
          </a:effectLst>
        </p:spPr>
      </p:pic>
      <p:pic>
        <p:nvPicPr>
          <p:cNvPr id="52" name="Grafik 4">
            <a:extLst>
              <a:ext uri="{FF2B5EF4-FFF2-40B4-BE49-F238E27FC236}">
                <a16:creationId xmlns:a16="http://schemas.microsoft.com/office/drawing/2014/main" id="{9310474B-FD04-39EE-E19A-C1C363D73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83" y="3367941"/>
            <a:ext cx="1361577" cy="909034"/>
          </a:xfrm>
          <a:prstGeom prst="rect">
            <a:avLst/>
          </a:prstGeom>
        </p:spPr>
      </p:pic>
      <p:pic>
        <p:nvPicPr>
          <p:cNvPr id="53" name="Grafik 5">
            <a:extLst>
              <a:ext uri="{FF2B5EF4-FFF2-40B4-BE49-F238E27FC236}">
                <a16:creationId xmlns:a16="http://schemas.microsoft.com/office/drawing/2014/main" id="{D9839411-9EDE-20DF-04FA-674C9CD345E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14" y="5111370"/>
            <a:ext cx="374352" cy="340846"/>
          </a:xfrm>
          <a:prstGeom prst="rect">
            <a:avLst/>
          </a:prstGeom>
        </p:spPr>
      </p:pic>
      <p:pic>
        <p:nvPicPr>
          <p:cNvPr id="54" name="Grafik 6">
            <a:extLst>
              <a:ext uri="{FF2B5EF4-FFF2-40B4-BE49-F238E27FC236}">
                <a16:creationId xmlns:a16="http://schemas.microsoft.com/office/drawing/2014/main" id="{FB26F823-5B1C-8A84-1F5C-9FF5BC0D54A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46" y="4688977"/>
            <a:ext cx="297024" cy="379817"/>
          </a:xfrm>
          <a:prstGeom prst="rect">
            <a:avLst/>
          </a:prstGeom>
        </p:spPr>
      </p:pic>
      <p:pic>
        <p:nvPicPr>
          <p:cNvPr id="55" name="Grafik 7">
            <a:extLst>
              <a:ext uri="{FF2B5EF4-FFF2-40B4-BE49-F238E27FC236}">
                <a16:creationId xmlns:a16="http://schemas.microsoft.com/office/drawing/2014/main" id="{6E0625D5-6623-A2BA-70F8-E43BC61E220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03" y="4749378"/>
            <a:ext cx="271031" cy="479566"/>
          </a:xfrm>
          <a:prstGeom prst="rect">
            <a:avLst/>
          </a:prstGeom>
        </p:spPr>
      </p:pic>
      <p:pic>
        <p:nvPicPr>
          <p:cNvPr id="56" name="Grafik 8">
            <a:extLst>
              <a:ext uri="{FF2B5EF4-FFF2-40B4-BE49-F238E27FC236}">
                <a16:creationId xmlns:a16="http://schemas.microsoft.com/office/drawing/2014/main" id="{0A19FD54-D3DC-4A68-B096-9E2319BD61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72" y="4418166"/>
            <a:ext cx="1380579" cy="871026"/>
          </a:xfrm>
          <a:prstGeom prst="rect">
            <a:avLst/>
          </a:prstGeom>
        </p:spPr>
      </p:pic>
      <p:pic>
        <p:nvPicPr>
          <p:cNvPr id="57" name="Grafik 10">
            <a:extLst>
              <a:ext uri="{FF2B5EF4-FFF2-40B4-BE49-F238E27FC236}">
                <a16:creationId xmlns:a16="http://schemas.microsoft.com/office/drawing/2014/main" id="{35293A1F-9336-5C93-7378-61994C7321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95" y="4619215"/>
            <a:ext cx="1036709" cy="87942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  <p:sp>
        <p:nvSpPr>
          <p:cNvPr id="58" name="AutoShape 25">
            <a:extLst>
              <a:ext uri="{FF2B5EF4-FFF2-40B4-BE49-F238E27FC236}">
                <a16:creationId xmlns:a16="http://schemas.microsoft.com/office/drawing/2014/main" id="{DEDD2410-7FA6-B8BF-4D15-322E74591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325" y="3917178"/>
            <a:ext cx="535243" cy="181041"/>
          </a:xfrm>
          <a:prstGeom prst="leftRightArrow">
            <a:avLst>
              <a:gd name="adj1" fmla="val 50000"/>
              <a:gd name="adj2" fmla="val 58519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12">
            <a:extLst>
              <a:ext uri="{FF2B5EF4-FFF2-40B4-BE49-F238E27FC236}">
                <a16:creationId xmlns:a16="http://schemas.microsoft.com/office/drawing/2014/main" id="{D7015AEE-51D6-5B42-48B0-38955F964E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19" y="1572681"/>
            <a:ext cx="422810" cy="560069"/>
          </a:xfrm>
          <a:prstGeom prst="rect">
            <a:avLst/>
          </a:prstGeom>
        </p:spPr>
      </p:pic>
      <p:pic>
        <p:nvPicPr>
          <p:cNvPr id="60" name="Picture 2" descr="ausgeschnittene abbildungen,ausgeschnittene bilder,automobile,autos,durchsichtiger hintergrund,fahrzeuge,icons,kraftwagen,PNG,transport,webelemente">
            <a:extLst>
              <a:ext uri="{FF2B5EF4-FFF2-40B4-BE49-F238E27FC236}">
                <a16:creationId xmlns:a16="http://schemas.microsoft.com/office/drawing/2014/main" id="{C6022EB4-13F0-C027-32A8-FEF08362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08" y="1219743"/>
            <a:ext cx="636905" cy="540069"/>
          </a:xfrm>
          <a:prstGeom prst="rect">
            <a:avLst/>
          </a:prstGeom>
          <a:noFill/>
        </p:spPr>
      </p:pic>
      <p:pic>
        <p:nvPicPr>
          <p:cNvPr id="61" name="Picture 5">
            <a:extLst>
              <a:ext uri="{FF2B5EF4-FFF2-40B4-BE49-F238E27FC236}">
                <a16:creationId xmlns:a16="http://schemas.microsoft.com/office/drawing/2014/main" id="{9149DC47-4C5F-5245-2450-600B9C0C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49" y="1689605"/>
            <a:ext cx="531855" cy="3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Pfeil nach rechts 15">
            <a:extLst>
              <a:ext uri="{FF2B5EF4-FFF2-40B4-BE49-F238E27FC236}">
                <a16:creationId xmlns:a16="http://schemas.microsoft.com/office/drawing/2014/main" id="{FFA6CA6A-EBDB-5A5B-A45C-68DF09B05B44}"/>
              </a:ext>
            </a:extLst>
          </p:cNvPr>
          <p:cNvSpPr/>
          <p:nvPr/>
        </p:nvSpPr>
        <p:spPr>
          <a:xfrm rot="18749738">
            <a:off x="8167166" y="1937525"/>
            <a:ext cx="394295" cy="299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 Box 28">
            <a:extLst>
              <a:ext uri="{FF2B5EF4-FFF2-40B4-BE49-F238E27FC236}">
                <a16:creationId xmlns:a16="http://schemas.microsoft.com/office/drawing/2014/main" id="{FB77611A-5B7D-AD0F-3EB4-A926D837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160" y="2313424"/>
            <a:ext cx="1305924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en-GB" altLang="de-DE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New Products</a:t>
            </a:r>
            <a:endParaRPr kumimoji="0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6D781628-6255-E3CF-0A2A-7D652DC00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915" y="4718394"/>
            <a:ext cx="1305924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7256AA-0B2C-10DC-3B16-67EE62D17C4C}"/>
              </a:ext>
            </a:extLst>
          </p:cNvPr>
          <p:cNvSpPr/>
          <p:nvPr/>
        </p:nvSpPr>
        <p:spPr>
          <a:xfrm rot="16200000">
            <a:off x="-444616" y="3537837"/>
            <a:ext cx="382935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1B6646"/>
                </a:solidFill>
                <a:latin typeface="Century Gothic" panose="020B0502020202020204" pitchFamily="34" charset="0"/>
              </a:rPr>
              <a:t>Operational and Financial Accountability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1B664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le of trash on the ground&#10;&#10;Description automatically generated">
            <a:extLst>
              <a:ext uri="{FF2B5EF4-FFF2-40B4-BE49-F238E27FC236}">
                <a16:creationId xmlns:a16="http://schemas.microsoft.com/office/drawing/2014/main" id="{C7E74F10-E743-8086-3A28-B3ACB599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74" y="5915873"/>
            <a:ext cx="1151821" cy="7845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3E780C-A52B-A509-D73F-592265C28F90}"/>
              </a:ext>
            </a:extLst>
          </p:cNvPr>
          <p:cNvGrpSpPr/>
          <p:nvPr/>
        </p:nvGrpSpPr>
        <p:grpSpPr>
          <a:xfrm>
            <a:off x="6058666" y="5908242"/>
            <a:ext cx="1316520" cy="867600"/>
            <a:chOff x="6058666" y="5908242"/>
            <a:chExt cx="131652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0D8204-749C-A84D-8678-AF2845F6D842}"/>
                    </a:ext>
                  </a:extLst>
                </p14:cNvPr>
                <p14:cNvContentPartPr/>
                <p14:nvPr/>
              </p14:nvContentPartPr>
              <p14:xfrm>
                <a:off x="6617386" y="5908242"/>
                <a:ext cx="615240" cy="700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0D8204-749C-A84D-8678-AF2845F6D8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11266" y="5902125"/>
                  <a:ext cx="627480" cy="713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07E905-C657-C0B5-EA7A-BDBE99880E1F}"/>
                    </a:ext>
                  </a:extLst>
                </p14:cNvPr>
                <p14:cNvContentPartPr/>
                <p14:nvPr/>
              </p14:nvContentPartPr>
              <p14:xfrm>
                <a:off x="6058666" y="6048642"/>
                <a:ext cx="1316520" cy="72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07E905-C657-C0B5-EA7A-BDBE99880E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52546" y="6042522"/>
                  <a:ext cx="1328760" cy="739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2ACA43E-FC31-F7BD-06A5-0B49D0F9C16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9919" r="24849"/>
          <a:stretch/>
        </p:blipFill>
        <p:spPr>
          <a:xfrm>
            <a:off x="2481938" y="2448400"/>
            <a:ext cx="967418" cy="9269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BBC43B-7CD0-AFF8-8434-5CFF90B9EAE4}"/>
              </a:ext>
            </a:extLst>
          </p:cNvPr>
          <p:cNvSpPr txBox="1"/>
          <p:nvPr/>
        </p:nvSpPr>
        <p:spPr>
          <a:xfrm>
            <a:off x="4245302" y="1219743"/>
            <a:ext cx="7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D4R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A3B123-A1F0-E1B5-D41C-EE79FD444F6C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26494" r="23220"/>
          <a:stretch/>
        </p:blipFill>
        <p:spPr>
          <a:xfrm>
            <a:off x="9600399" y="4368584"/>
            <a:ext cx="806008" cy="842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7E194E-E756-0122-E038-F8D3685834E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514" y="946888"/>
            <a:ext cx="1443049" cy="14430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947329-E61F-E177-8E0F-2AF94D8A4C63}"/>
              </a:ext>
            </a:extLst>
          </p:cNvPr>
          <p:cNvSpPr txBox="1"/>
          <p:nvPr/>
        </p:nvSpPr>
        <p:spPr>
          <a:xfrm>
            <a:off x="1143082" y="1035323"/>
            <a:ext cx="3046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de-DE" dirty="0">
                <a:solidFill>
                  <a:prstClr val="black"/>
                </a:solidFill>
              </a:rPr>
              <a:t>Clear </a:t>
            </a:r>
            <a:r>
              <a:rPr lang="de-DE" dirty="0" err="1">
                <a:solidFill>
                  <a:prstClr val="black"/>
                </a:solidFill>
              </a:rPr>
              <a:t>rules</a:t>
            </a:r>
            <a:r>
              <a:rPr lang="de-DE" dirty="0">
                <a:solidFill>
                  <a:prstClr val="black"/>
                </a:solidFill>
              </a:rPr>
              <a:t> and </a:t>
            </a:r>
            <a:r>
              <a:rPr lang="de-DE" dirty="0" err="1">
                <a:solidFill>
                  <a:prstClr val="black"/>
                </a:solidFill>
              </a:rPr>
              <a:t>responsibilities</a:t>
            </a:r>
            <a:r>
              <a:rPr lang="de-DE" dirty="0">
                <a:solidFill>
                  <a:prstClr val="black"/>
                </a:solidFill>
              </a:rPr>
              <a:t>
Monitoring
</a:t>
            </a:r>
            <a:r>
              <a:rPr lang="de-DE" dirty="0" err="1">
                <a:solidFill>
                  <a:prstClr val="black"/>
                </a:solidFill>
              </a:rPr>
              <a:t>Application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23">
            <a:extLst>
              <a:ext uri="{FF2B5EF4-FFF2-40B4-BE49-F238E27FC236}">
                <a16:creationId xmlns:a16="http://schemas.microsoft.com/office/drawing/2014/main" id="{4BB87C94-8D1D-0F45-B775-C851CAF48A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40069" y="2570905"/>
            <a:ext cx="916646" cy="14863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utoShape 23">
            <a:extLst>
              <a:ext uri="{FF2B5EF4-FFF2-40B4-BE49-F238E27FC236}">
                <a16:creationId xmlns:a16="http://schemas.microsoft.com/office/drawing/2014/main" id="{1923EA7F-5322-D11E-6173-3B9D858C0A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51093" y="4555465"/>
            <a:ext cx="916646" cy="14863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utoShape 23">
            <a:extLst>
              <a:ext uri="{FF2B5EF4-FFF2-40B4-BE49-F238E27FC236}">
                <a16:creationId xmlns:a16="http://schemas.microsoft.com/office/drawing/2014/main" id="{6DDC84CF-0BE8-117B-697F-F01CB96A7133}"/>
              </a:ext>
            </a:extLst>
          </p:cNvPr>
          <p:cNvSpPr>
            <a:spLocks noChangeArrowheads="1"/>
          </p:cNvSpPr>
          <p:nvPr/>
        </p:nvSpPr>
        <p:spPr bwMode="auto">
          <a:xfrm rot="7786481">
            <a:off x="4636939" y="4392862"/>
            <a:ext cx="590820" cy="190896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 Box 8">
            <a:extLst>
              <a:ext uri="{FF2B5EF4-FFF2-40B4-BE49-F238E27FC236}">
                <a16:creationId xmlns:a16="http://schemas.microsoft.com/office/drawing/2014/main" id="{510F57F4-1452-0C08-6237-703E828E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897" y="6058383"/>
            <a:ext cx="1820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altLang="de-DE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Strong cooperation and
Mutual understanding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AutoShape 23">
            <a:extLst>
              <a:ext uri="{FF2B5EF4-FFF2-40B4-BE49-F238E27FC236}">
                <a16:creationId xmlns:a16="http://schemas.microsoft.com/office/drawing/2014/main" id="{2FA03A01-63DB-A6E3-5228-E7ECD4E3A35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22680" y="3471037"/>
            <a:ext cx="590820" cy="190896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utoShape 23">
            <a:extLst>
              <a:ext uri="{FF2B5EF4-FFF2-40B4-BE49-F238E27FC236}">
                <a16:creationId xmlns:a16="http://schemas.microsoft.com/office/drawing/2014/main" id="{C29934E8-00CE-97BE-5137-296809027EB6}"/>
              </a:ext>
            </a:extLst>
          </p:cNvPr>
          <p:cNvSpPr>
            <a:spLocks noChangeArrowheads="1"/>
          </p:cNvSpPr>
          <p:nvPr/>
        </p:nvSpPr>
        <p:spPr bwMode="auto">
          <a:xfrm rot="3193168">
            <a:off x="6056962" y="4567275"/>
            <a:ext cx="590820" cy="190896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AutoShape 23">
            <a:extLst>
              <a:ext uri="{FF2B5EF4-FFF2-40B4-BE49-F238E27FC236}">
                <a16:creationId xmlns:a16="http://schemas.microsoft.com/office/drawing/2014/main" id="{CA3548A2-E264-61F2-B6E7-58CC8732BE17}"/>
              </a:ext>
            </a:extLst>
          </p:cNvPr>
          <p:cNvSpPr>
            <a:spLocks noChangeArrowheads="1"/>
          </p:cNvSpPr>
          <p:nvPr/>
        </p:nvSpPr>
        <p:spPr bwMode="auto">
          <a:xfrm rot="13388118">
            <a:off x="4812152" y="2789033"/>
            <a:ext cx="590820" cy="190896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AutoShape 23">
            <a:extLst>
              <a:ext uri="{FF2B5EF4-FFF2-40B4-BE49-F238E27FC236}">
                <a16:creationId xmlns:a16="http://schemas.microsoft.com/office/drawing/2014/main" id="{AC087635-1F10-A3D9-2EE3-02937FD018E3}"/>
              </a:ext>
            </a:extLst>
          </p:cNvPr>
          <p:cNvSpPr>
            <a:spLocks noChangeArrowheads="1"/>
          </p:cNvSpPr>
          <p:nvPr/>
        </p:nvSpPr>
        <p:spPr bwMode="auto">
          <a:xfrm rot="7322204">
            <a:off x="6137647" y="2894048"/>
            <a:ext cx="686558" cy="146776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8E50B-0307-0686-BB2B-6E3E956F7B09}"/>
              </a:ext>
            </a:extLst>
          </p:cNvPr>
          <p:cNvSpPr txBox="1"/>
          <p:nvPr/>
        </p:nvSpPr>
        <p:spPr>
          <a:xfrm>
            <a:off x="5938932" y="4852310"/>
            <a:ext cx="138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Informal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53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C9DD9-010E-1729-4DA5-05B695B06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3AA8-2C85-CD3E-2909-EF211F74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A294C-ABEC-A3BB-B13C-96153CADE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4" descr="A graph of a number of blue and white bars&#10;&#10;AI-generated content may be incorrect.">
            <a:extLst>
              <a:ext uri="{FF2B5EF4-FFF2-40B4-BE49-F238E27FC236}">
                <a16:creationId xmlns:a16="http://schemas.microsoft.com/office/drawing/2014/main" id="{AD34EB28-E6F6-DCBB-7307-A1D87536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D1CE7-E6AE-379A-88B6-7CBE0D4EF794}"/>
              </a:ext>
            </a:extLst>
          </p:cNvPr>
          <p:cNvCxnSpPr>
            <a:cxnSpLocks/>
          </p:cNvCxnSpPr>
          <p:nvPr/>
        </p:nvCxnSpPr>
        <p:spPr>
          <a:xfrm>
            <a:off x="165100" y="1905000"/>
            <a:ext cx="117729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BE7AA-DED5-C26C-82E3-69B59BC9E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B65DFC1-A793-2BDE-13B2-C83F73F58F10}"/>
              </a:ext>
            </a:extLst>
          </p:cNvPr>
          <p:cNvSpPr/>
          <p:nvPr/>
        </p:nvSpPr>
        <p:spPr>
          <a:xfrm>
            <a:off x="777240" y="457200"/>
            <a:ext cx="8869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analysis of the leading systems</a:t>
            </a:r>
            <a:endParaRPr lang="en-US" sz="32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16BD99BA-3D44-261D-293F-B0FF47A66ECD}"/>
              </a:ext>
            </a:extLst>
          </p:cNvPr>
          <p:cNvSpPr/>
          <p:nvPr/>
        </p:nvSpPr>
        <p:spPr>
          <a:xfrm>
            <a:off x="777240" y="1645920"/>
            <a:ext cx="6400800" cy="38404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A8F53EF5-2285-9997-E43C-5EAFD79EC080}"/>
              </a:ext>
            </a:extLst>
          </p:cNvPr>
          <p:cNvSpPr/>
          <p:nvPr/>
        </p:nvSpPr>
        <p:spPr>
          <a:xfrm>
            <a:off x="960120" y="16459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Belgium</a:t>
            </a:r>
            <a:endParaRPr lang="en-US" dirty="0"/>
          </a:p>
        </p:txBody>
      </p:sp>
      <p:pic>
        <p:nvPicPr>
          <p:cNvPr id="7" name="Image 1" descr="assets/ck_green.png">
            <a:extLst>
              <a:ext uri="{FF2B5EF4-FFF2-40B4-BE49-F238E27FC236}">
                <a16:creationId xmlns:a16="http://schemas.microsoft.com/office/drawing/2014/main" id="{E0FFA1CF-A99B-16F3-F70A-A9C86C03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1719072"/>
            <a:ext cx="237744" cy="237744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270A3786-6629-4DBC-B115-DBF86453C474}"/>
              </a:ext>
            </a:extLst>
          </p:cNvPr>
          <p:cNvSpPr/>
          <p:nvPr/>
        </p:nvSpPr>
        <p:spPr>
          <a:xfrm>
            <a:off x="3566160" y="16459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influence</a:t>
            </a:r>
            <a:endParaRPr lang="en-US" dirty="0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049B79A3-A4D3-D0CE-EFB7-8A87B08DA7C1}"/>
              </a:ext>
            </a:extLst>
          </p:cNvPr>
          <p:cNvSpPr/>
          <p:nvPr/>
        </p:nvSpPr>
        <p:spPr>
          <a:xfrm>
            <a:off x="777240" y="2103120"/>
            <a:ext cx="6400800" cy="384048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89A85ACE-2DF8-EF69-35F6-AE49336CB422}"/>
              </a:ext>
            </a:extLst>
          </p:cNvPr>
          <p:cNvSpPr/>
          <p:nvPr/>
        </p:nvSpPr>
        <p:spPr>
          <a:xfrm>
            <a:off x="960120" y="21031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Latvia</a:t>
            </a:r>
            <a:endParaRPr lang="en-US" dirty="0"/>
          </a:p>
        </p:txBody>
      </p:sp>
      <p:pic>
        <p:nvPicPr>
          <p:cNvPr id="11" name="Image 2" descr="assets/ck_green.png">
            <a:extLst>
              <a:ext uri="{FF2B5EF4-FFF2-40B4-BE49-F238E27FC236}">
                <a16:creationId xmlns:a16="http://schemas.microsoft.com/office/drawing/2014/main" id="{FAF1AF79-B86E-7B0F-1FFD-84C5764B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2176272"/>
            <a:ext cx="237744" cy="237744"/>
          </a:xfrm>
          <a:prstGeom prst="rect">
            <a:avLst/>
          </a:prstGeom>
        </p:spPr>
      </p:pic>
      <p:sp>
        <p:nvSpPr>
          <p:cNvPr id="12" name="Text 7">
            <a:extLst>
              <a:ext uri="{FF2B5EF4-FFF2-40B4-BE49-F238E27FC236}">
                <a16:creationId xmlns:a16="http://schemas.microsoft.com/office/drawing/2014/main" id="{496266B9-C9B4-50E8-70E1-A7357E0E6982}"/>
              </a:ext>
            </a:extLst>
          </p:cNvPr>
          <p:cNvSpPr/>
          <p:nvPr/>
        </p:nvSpPr>
        <p:spPr>
          <a:xfrm>
            <a:off x="3566160" y="21031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influence</a:t>
            </a:r>
            <a:endParaRPr lang="en-US" dirty="0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2C50CBC3-FFFF-93C4-F931-7F8B1BC9E722}"/>
              </a:ext>
            </a:extLst>
          </p:cNvPr>
          <p:cNvSpPr/>
          <p:nvPr/>
        </p:nvSpPr>
        <p:spPr>
          <a:xfrm>
            <a:off x="777240" y="2560320"/>
            <a:ext cx="6400800" cy="38404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405E84D9-05F9-C9C8-1A6A-7FC9D35C6CD6}"/>
              </a:ext>
            </a:extLst>
          </p:cNvPr>
          <p:cNvSpPr/>
          <p:nvPr/>
        </p:nvSpPr>
        <p:spPr>
          <a:xfrm>
            <a:off x="960120" y="25603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Germany</a:t>
            </a:r>
            <a:endParaRPr lang="en-US" dirty="0"/>
          </a:p>
        </p:txBody>
      </p:sp>
      <p:pic>
        <p:nvPicPr>
          <p:cNvPr id="15" name="Image 3" descr="assets/ck_green.png">
            <a:extLst>
              <a:ext uri="{FF2B5EF4-FFF2-40B4-BE49-F238E27FC236}">
                <a16:creationId xmlns:a16="http://schemas.microsoft.com/office/drawing/2014/main" id="{D9A0EEF1-EF33-9999-9C0C-D18455CA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2633472"/>
            <a:ext cx="237744" cy="237744"/>
          </a:xfrm>
          <a:prstGeom prst="rect">
            <a:avLst/>
          </a:prstGeom>
        </p:spPr>
      </p:pic>
      <p:sp>
        <p:nvSpPr>
          <p:cNvPr id="16" name="Text 10">
            <a:extLst>
              <a:ext uri="{FF2B5EF4-FFF2-40B4-BE49-F238E27FC236}">
                <a16:creationId xmlns:a16="http://schemas.microsoft.com/office/drawing/2014/main" id="{351D3436-7D93-A3DD-9ECD-6C6352B099DE}"/>
              </a:ext>
            </a:extLst>
          </p:cNvPr>
          <p:cNvSpPr/>
          <p:nvPr/>
        </p:nvSpPr>
        <p:spPr>
          <a:xfrm>
            <a:off x="3566160" y="25603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influence</a:t>
            </a:r>
            <a:endParaRPr lang="en-US" dirty="0"/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92A92638-4BBA-AD77-5A53-0EFA99F1AB27}"/>
              </a:ext>
            </a:extLst>
          </p:cNvPr>
          <p:cNvSpPr/>
          <p:nvPr/>
        </p:nvSpPr>
        <p:spPr>
          <a:xfrm>
            <a:off x="777240" y="3017520"/>
            <a:ext cx="6400800" cy="384048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D45FBDE6-B35D-C348-6FCE-1E4505DCA5B4}"/>
              </a:ext>
            </a:extLst>
          </p:cNvPr>
          <p:cNvSpPr/>
          <p:nvPr/>
        </p:nvSpPr>
        <p:spPr>
          <a:xfrm>
            <a:off x="960120" y="30175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Italy</a:t>
            </a:r>
            <a:endParaRPr lang="en-US" dirty="0"/>
          </a:p>
        </p:txBody>
      </p:sp>
      <p:pic>
        <p:nvPicPr>
          <p:cNvPr id="19" name="Image 4" descr="assets/ck_green.png">
            <a:extLst>
              <a:ext uri="{FF2B5EF4-FFF2-40B4-BE49-F238E27FC236}">
                <a16:creationId xmlns:a16="http://schemas.microsoft.com/office/drawing/2014/main" id="{939D4D37-6A78-F777-96EC-DD873E880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3090672"/>
            <a:ext cx="237744" cy="237744"/>
          </a:xfrm>
          <a:prstGeom prst="rect">
            <a:avLst/>
          </a:prstGeom>
        </p:spPr>
      </p:pic>
      <p:sp>
        <p:nvSpPr>
          <p:cNvPr id="20" name="Text 13">
            <a:extLst>
              <a:ext uri="{FF2B5EF4-FFF2-40B4-BE49-F238E27FC236}">
                <a16:creationId xmlns:a16="http://schemas.microsoft.com/office/drawing/2014/main" id="{A3CA05AA-3489-11FB-CD3A-E890F895B147}"/>
              </a:ext>
            </a:extLst>
          </p:cNvPr>
          <p:cNvSpPr/>
          <p:nvPr/>
        </p:nvSpPr>
        <p:spPr>
          <a:xfrm>
            <a:off x="3566160" y="30175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influence</a:t>
            </a:r>
            <a:endParaRPr lang="en-US" dirty="0"/>
          </a:p>
        </p:txBody>
      </p:sp>
      <p:sp>
        <p:nvSpPr>
          <p:cNvPr id="21" name="Shape 14">
            <a:extLst>
              <a:ext uri="{FF2B5EF4-FFF2-40B4-BE49-F238E27FC236}">
                <a16:creationId xmlns:a16="http://schemas.microsoft.com/office/drawing/2014/main" id="{92EA6F30-F8AE-2629-71F1-04934CA8821F}"/>
              </a:ext>
            </a:extLst>
          </p:cNvPr>
          <p:cNvSpPr/>
          <p:nvPr/>
        </p:nvSpPr>
        <p:spPr>
          <a:xfrm>
            <a:off x="777240" y="3474720"/>
            <a:ext cx="6400800" cy="38404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22" name="Text 15">
            <a:extLst>
              <a:ext uri="{FF2B5EF4-FFF2-40B4-BE49-F238E27FC236}">
                <a16:creationId xmlns:a16="http://schemas.microsoft.com/office/drawing/2014/main" id="{2ECE75A3-FFC3-4F43-B240-D3C106FC5A3D}"/>
              </a:ext>
            </a:extLst>
          </p:cNvPr>
          <p:cNvSpPr/>
          <p:nvPr/>
        </p:nvSpPr>
        <p:spPr>
          <a:xfrm>
            <a:off x="960120" y="34747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Netherlands</a:t>
            </a:r>
            <a:endParaRPr lang="en-US" dirty="0"/>
          </a:p>
        </p:txBody>
      </p:sp>
      <p:pic>
        <p:nvPicPr>
          <p:cNvPr id="23" name="Image 5" descr="assets/ck_green.png">
            <a:extLst>
              <a:ext uri="{FF2B5EF4-FFF2-40B4-BE49-F238E27FC236}">
                <a16:creationId xmlns:a16="http://schemas.microsoft.com/office/drawing/2014/main" id="{50258830-F0EF-95EC-5441-08543EEBC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3547872"/>
            <a:ext cx="237744" cy="237744"/>
          </a:xfrm>
          <a:prstGeom prst="rect">
            <a:avLst/>
          </a:prstGeom>
        </p:spPr>
      </p:pic>
      <p:sp>
        <p:nvSpPr>
          <p:cNvPr id="24" name="Text 16">
            <a:extLst>
              <a:ext uri="{FF2B5EF4-FFF2-40B4-BE49-F238E27FC236}">
                <a16:creationId xmlns:a16="http://schemas.microsoft.com/office/drawing/2014/main" id="{E41455DE-6473-8713-EC52-1374ACAA4C8E}"/>
              </a:ext>
            </a:extLst>
          </p:cNvPr>
          <p:cNvSpPr/>
          <p:nvPr/>
        </p:nvSpPr>
        <p:spPr>
          <a:xfrm>
            <a:off x="3566160" y="34747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operational influence</a:t>
            </a:r>
            <a:endParaRPr lang="en-US" dirty="0"/>
          </a:p>
        </p:txBody>
      </p:sp>
      <p:sp>
        <p:nvSpPr>
          <p:cNvPr id="25" name="Shape 17">
            <a:extLst>
              <a:ext uri="{FF2B5EF4-FFF2-40B4-BE49-F238E27FC236}">
                <a16:creationId xmlns:a16="http://schemas.microsoft.com/office/drawing/2014/main" id="{3C180141-E02C-B253-0133-83BE5571E51D}"/>
              </a:ext>
            </a:extLst>
          </p:cNvPr>
          <p:cNvSpPr/>
          <p:nvPr/>
        </p:nvSpPr>
        <p:spPr>
          <a:xfrm>
            <a:off x="777240" y="3931920"/>
            <a:ext cx="6400800" cy="384048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DBFE20F9-CE56-7D3F-F350-A0BBC9BB5CAA}"/>
              </a:ext>
            </a:extLst>
          </p:cNvPr>
          <p:cNvSpPr/>
          <p:nvPr/>
        </p:nvSpPr>
        <p:spPr>
          <a:xfrm>
            <a:off x="960120" y="39319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Slovakia</a:t>
            </a:r>
            <a:endParaRPr lang="en-US" dirty="0"/>
          </a:p>
        </p:txBody>
      </p:sp>
      <p:pic>
        <p:nvPicPr>
          <p:cNvPr id="27" name="Image 6" descr="assets/ck_green.png">
            <a:extLst>
              <a:ext uri="{FF2B5EF4-FFF2-40B4-BE49-F238E27FC236}">
                <a16:creationId xmlns:a16="http://schemas.microsoft.com/office/drawing/2014/main" id="{D69ADF39-230D-9BE1-2F87-6D5FCD4A4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4005072"/>
            <a:ext cx="237744" cy="237744"/>
          </a:xfrm>
          <a:prstGeom prst="rect">
            <a:avLst/>
          </a:prstGeom>
        </p:spPr>
      </p:pic>
      <p:sp>
        <p:nvSpPr>
          <p:cNvPr id="28" name="Text 19">
            <a:extLst>
              <a:ext uri="{FF2B5EF4-FFF2-40B4-BE49-F238E27FC236}">
                <a16:creationId xmlns:a16="http://schemas.microsoft.com/office/drawing/2014/main" id="{EE7AB892-98CD-AEA4-7ED7-A1A2F03C031E}"/>
              </a:ext>
            </a:extLst>
          </p:cNvPr>
          <p:cNvSpPr/>
          <p:nvPr/>
        </p:nvSpPr>
        <p:spPr>
          <a:xfrm>
            <a:off x="3566160" y="39319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influence</a:t>
            </a:r>
            <a:endParaRPr lang="en-US" dirty="0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11B99CC4-781D-7D2C-B2DB-E7A446CC2BAD}"/>
              </a:ext>
            </a:extLst>
          </p:cNvPr>
          <p:cNvSpPr/>
          <p:nvPr/>
        </p:nvSpPr>
        <p:spPr>
          <a:xfrm>
            <a:off x="777240" y="4389120"/>
            <a:ext cx="6400800" cy="38404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30" name="Text 21">
            <a:extLst>
              <a:ext uri="{FF2B5EF4-FFF2-40B4-BE49-F238E27FC236}">
                <a16:creationId xmlns:a16="http://schemas.microsoft.com/office/drawing/2014/main" id="{8FFA9DEF-D63C-37BD-0E4D-A665D1E18F04}"/>
              </a:ext>
            </a:extLst>
          </p:cNvPr>
          <p:cNvSpPr/>
          <p:nvPr/>
        </p:nvSpPr>
        <p:spPr>
          <a:xfrm>
            <a:off x="960120" y="43891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Czechia</a:t>
            </a:r>
            <a:endParaRPr lang="en-US" dirty="0"/>
          </a:p>
        </p:txBody>
      </p:sp>
      <p:pic>
        <p:nvPicPr>
          <p:cNvPr id="31" name="Image 7" descr="assets/ck_green.png">
            <a:extLst>
              <a:ext uri="{FF2B5EF4-FFF2-40B4-BE49-F238E27FC236}">
                <a16:creationId xmlns:a16="http://schemas.microsoft.com/office/drawing/2014/main" id="{37197896-BB33-BBF3-5C86-905CC021E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4462272"/>
            <a:ext cx="237744" cy="237744"/>
          </a:xfrm>
          <a:prstGeom prst="rect">
            <a:avLst/>
          </a:prstGeom>
        </p:spPr>
      </p:pic>
      <p:sp>
        <p:nvSpPr>
          <p:cNvPr id="32" name="Text 22">
            <a:extLst>
              <a:ext uri="{FF2B5EF4-FFF2-40B4-BE49-F238E27FC236}">
                <a16:creationId xmlns:a16="http://schemas.microsoft.com/office/drawing/2014/main" id="{395167E4-1FE7-BB69-0409-04E207761C0A}"/>
              </a:ext>
            </a:extLst>
          </p:cNvPr>
          <p:cNvSpPr/>
          <p:nvPr/>
        </p:nvSpPr>
        <p:spPr>
          <a:xfrm>
            <a:off x="3566160" y="43891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operational influence</a:t>
            </a:r>
            <a:endParaRPr lang="en-US" dirty="0"/>
          </a:p>
        </p:txBody>
      </p:sp>
      <p:sp>
        <p:nvSpPr>
          <p:cNvPr id="33" name="Shape 23">
            <a:extLst>
              <a:ext uri="{FF2B5EF4-FFF2-40B4-BE49-F238E27FC236}">
                <a16:creationId xmlns:a16="http://schemas.microsoft.com/office/drawing/2014/main" id="{7D6E551F-59D1-0797-2D5D-687DEA9316E4}"/>
              </a:ext>
            </a:extLst>
          </p:cNvPr>
          <p:cNvSpPr/>
          <p:nvPr/>
        </p:nvSpPr>
        <p:spPr>
          <a:xfrm>
            <a:off x="777240" y="4846320"/>
            <a:ext cx="6400800" cy="384048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27336DBB-8A81-96D2-C032-653A3853F447}"/>
              </a:ext>
            </a:extLst>
          </p:cNvPr>
          <p:cNvSpPr/>
          <p:nvPr/>
        </p:nvSpPr>
        <p:spPr>
          <a:xfrm>
            <a:off x="960120" y="48463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Slovenia</a:t>
            </a:r>
            <a:endParaRPr lang="en-US" dirty="0"/>
          </a:p>
        </p:txBody>
      </p:sp>
      <p:pic>
        <p:nvPicPr>
          <p:cNvPr id="35" name="Image 8" descr="assets/ck_green.png">
            <a:extLst>
              <a:ext uri="{FF2B5EF4-FFF2-40B4-BE49-F238E27FC236}">
                <a16:creationId xmlns:a16="http://schemas.microsoft.com/office/drawing/2014/main" id="{DF10D731-EE9E-4E7C-470C-E58BB6CC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4919472"/>
            <a:ext cx="237744" cy="237744"/>
          </a:xfrm>
          <a:prstGeom prst="rect">
            <a:avLst/>
          </a:prstGeom>
        </p:spPr>
      </p:pic>
      <p:sp>
        <p:nvSpPr>
          <p:cNvPr id="36" name="Text 25">
            <a:extLst>
              <a:ext uri="{FF2B5EF4-FFF2-40B4-BE49-F238E27FC236}">
                <a16:creationId xmlns:a16="http://schemas.microsoft.com/office/drawing/2014/main" id="{039E936B-767E-4B60-FB0B-9360FE97FF4B}"/>
              </a:ext>
            </a:extLst>
          </p:cNvPr>
          <p:cNvSpPr/>
          <p:nvPr/>
        </p:nvSpPr>
        <p:spPr>
          <a:xfrm>
            <a:off x="3566160" y="48463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influence</a:t>
            </a:r>
            <a:endParaRPr lang="en-US" dirty="0"/>
          </a:p>
        </p:txBody>
      </p:sp>
      <p:sp>
        <p:nvSpPr>
          <p:cNvPr id="37" name="Shape 26">
            <a:extLst>
              <a:ext uri="{FF2B5EF4-FFF2-40B4-BE49-F238E27FC236}">
                <a16:creationId xmlns:a16="http://schemas.microsoft.com/office/drawing/2014/main" id="{2D02036C-6D12-6AEA-46A0-25EF29ACB46B}"/>
              </a:ext>
            </a:extLst>
          </p:cNvPr>
          <p:cNvSpPr/>
          <p:nvPr/>
        </p:nvSpPr>
        <p:spPr>
          <a:xfrm>
            <a:off x="777240" y="5303520"/>
            <a:ext cx="6400800" cy="38404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38" name="Text 27">
            <a:extLst>
              <a:ext uri="{FF2B5EF4-FFF2-40B4-BE49-F238E27FC236}">
                <a16:creationId xmlns:a16="http://schemas.microsoft.com/office/drawing/2014/main" id="{93B2CF31-27D2-EEDB-8662-0490B072335D}"/>
              </a:ext>
            </a:extLst>
          </p:cNvPr>
          <p:cNvSpPr/>
          <p:nvPr/>
        </p:nvSpPr>
        <p:spPr>
          <a:xfrm>
            <a:off x="960120" y="5303520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Spain</a:t>
            </a:r>
            <a:endParaRPr lang="en-US" dirty="0"/>
          </a:p>
        </p:txBody>
      </p:sp>
      <p:pic>
        <p:nvPicPr>
          <p:cNvPr id="39" name="Image 9" descr="assets/ck_green.png">
            <a:extLst>
              <a:ext uri="{FF2B5EF4-FFF2-40B4-BE49-F238E27FC236}">
                <a16:creationId xmlns:a16="http://schemas.microsoft.com/office/drawing/2014/main" id="{4FDC5A72-AD7C-7753-C4D7-25180CA1A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5376672"/>
            <a:ext cx="237744" cy="237744"/>
          </a:xfrm>
          <a:prstGeom prst="rect">
            <a:avLst/>
          </a:prstGeom>
        </p:spPr>
      </p:pic>
      <p:sp>
        <p:nvSpPr>
          <p:cNvPr id="40" name="Text 28">
            <a:extLst>
              <a:ext uri="{FF2B5EF4-FFF2-40B4-BE49-F238E27FC236}">
                <a16:creationId xmlns:a16="http://schemas.microsoft.com/office/drawing/2014/main" id="{EA915AA0-2D39-677A-2AC7-F5A6EF28E9A9}"/>
              </a:ext>
            </a:extLst>
          </p:cNvPr>
          <p:cNvSpPr/>
          <p:nvPr/>
        </p:nvSpPr>
        <p:spPr>
          <a:xfrm>
            <a:off x="3566160" y="5303520"/>
            <a:ext cx="3474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influence</a:t>
            </a:r>
            <a:endParaRPr lang="en-US" dirty="0"/>
          </a:p>
        </p:txBody>
      </p:sp>
      <p:sp>
        <p:nvSpPr>
          <p:cNvPr id="41" name="Shape 29">
            <a:extLst>
              <a:ext uri="{FF2B5EF4-FFF2-40B4-BE49-F238E27FC236}">
                <a16:creationId xmlns:a16="http://schemas.microsoft.com/office/drawing/2014/main" id="{1109F9F2-4921-2638-B9E8-0DDE4C88BCE5}"/>
              </a:ext>
            </a:extLst>
          </p:cNvPr>
          <p:cNvSpPr/>
          <p:nvPr/>
        </p:nvSpPr>
        <p:spPr>
          <a:xfrm>
            <a:off x="7498080" y="1645920"/>
            <a:ext cx="3931920" cy="4160520"/>
          </a:xfrm>
          <a:prstGeom prst="rect">
            <a:avLst/>
          </a:prstGeom>
          <a:solidFill>
            <a:srgbClr val="2C6A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2" name="Shape 30">
            <a:extLst>
              <a:ext uri="{FF2B5EF4-FFF2-40B4-BE49-F238E27FC236}">
                <a16:creationId xmlns:a16="http://schemas.microsoft.com/office/drawing/2014/main" id="{71DC035E-E8C2-A439-6D5A-140FA8A77FC4}"/>
              </a:ext>
            </a:extLst>
          </p:cNvPr>
          <p:cNvSpPr/>
          <p:nvPr/>
        </p:nvSpPr>
        <p:spPr>
          <a:xfrm>
            <a:off x="7498080" y="1645920"/>
            <a:ext cx="3931920" cy="73152"/>
          </a:xfrm>
          <a:prstGeom prst="rect">
            <a:avLst/>
          </a:prstGeom>
          <a:solidFill>
            <a:srgbClr val="A8CF4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3" name="Text 31">
            <a:extLst>
              <a:ext uri="{FF2B5EF4-FFF2-40B4-BE49-F238E27FC236}">
                <a16:creationId xmlns:a16="http://schemas.microsoft.com/office/drawing/2014/main" id="{E776E55B-D5CA-48E2-64B9-BF4A022B5F54}"/>
              </a:ext>
            </a:extLst>
          </p:cNvPr>
          <p:cNvSpPr/>
          <p:nvPr/>
        </p:nvSpPr>
        <p:spPr>
          <a:xfrm>
            <a:off x="7772400" y="192024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A8CF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pattern</a:t>
            </a:r>
            <a:endParaRPr lang="en-US" sz="2800" dirty="0"/>
          </a:p>
        </p:txBody>
      </p:sp>
      <p:sp>
        <p:nvSpPr>
          <p:cNvPr id="44" name="Text 32">
            <a:extLst>
              <a:ext uri="{FF2B5EF4-FFF2-40B4-BE49-F238E27FC236}">
                <a16:creationId xmlns:a16="http://schemas.microsoft.com/office/drawing/2014/main" id="{FCFE76EF-AF0C-4F44-E7CA-750C50011CD9}"/>
              </a:ext>
            </a:extLst>
          </p:cNvPr>
          <p:cNvSpPr/>
          <p:nvPr/>
        </p:nvSpPr>
        <p:spPr>
          <a:xfrm>
            <a:off x="7772400" y="2468880"/>
            <a:ext cx="342900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8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leading countries run EPR where the PRO has real operational influence — either organising the complete operations (e.g. Germany) or at least sorting and marketing (e.g. Belgium).</a:t>
            </a:r>
            <a:endParaRPr lang="en-US" dirty="0"/>
          </a:p>
        </p:txBody>
      </p:sp>
      <p:pic>
        <p:nvPicPr>
          <p:cNvPr id="45" name="Image 0" descr="/mnt/data/ppt_media/image1.jpg">
            <a:extLst>
              <a:ext uri="{FF2B5EF4-FFF2-40B4-BE49-F238E27FC236}">
                <a16:creationId xmlns:a16="http://schemas.microsoft.com/office/drawing/2014/main" id="{26164C28-90EE-74DD-FF6A-9A20C30A7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330" y="36969"/>
            <a:ext cx="2170670" cy="13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2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1A438-F041-E662-4F16-AF5ED34DF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646E898-2E05-66D5-5396-94017EF7A425}"/>
              </a:ext>
            </a:extLst>
          </p:cNvPr>
          <p:cNvSpPr/>
          <p:nvPr/>
        </p:nvSpPr>
        <p:spPr>
          <a:xfrm>
            <a:off x="777240" y="457200"/>
            <a:ext cx="8869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</a:t>
            </a:r>
            <a:r>
              <a:rPr lang="en-US" sz="27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of the systems lagging behind</a:t>
            </a:r>
            <a:endParaRPr lang="en-US" sz="32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70AFE536-B578-8E4F-4997-76BD59AC3DAB}"/>
              </a:ext>
            </a:extLst>
          </p:cNvPr>
          <p:cNvSpPr/>
          <p:nvPr/>
        </p:nvSpPr>
        <p:spPr>
          <a:xfrm>
            <a:off x="777240" y="1691640"/>
            <a:ext cx="6400800" cy="420624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BABE94DE-6562-0110-1B69-F831024C2435}"/>
              </a:ext>
            </a:extLst>
          </p:cNvPr>
          <p:cNvSpPr/>
          <p:nvPr/>
        </p:nvSpPr>
        <p:spPr>
          <a:xfrm>
            <a:off x="960120" y="1691640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Hungary</a:t>
            </a:r>
            <a:endParaRPr lang="en-US" dirty="0"/>
          </a:p>
        </p:txBody>
      </p:sp>
      <p:pic>
        <p:nvPicPr>
          <p:cNvPr id="7" name="Image 1" descr="assets/x_red.png">
            <a:extLst>
              <a:ext uri="{FF2B5EF4-FFF2-40B4-BE49-F238E27FC236}">
                <a16:creationId xmlns:a16="http://schemas.microsoft.com/office/drawing/2014/main" id="{BB79D72A-D130-DBC3-DFE5-5FD0B0CC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1783080"/>
            <a:ext cx="237744" cy="237744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A29AACFD-7A9F-4BB1-D114-18FDA5337863}"/>
              </a:ext>
            </a:extLst>
          </p:cNvPr>
          <p:cNvSpPr/>
          <p:nvPr/>
        </p:nvSpPr>
        <p:spPr>
          <a:xfrm>
            <a:off x="3566160" y="1691640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Taxation system (2023)</a:t>
            </a:r>
            <a:endParaRPr lang="en-US" dirty="0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D6D0778A-CBC3-1F10-F49E-3BAE792F0FBC}"/>
              </a:ext>
            </a:extLst>
          </p:cNvPr>
          <p:cNvSpPr/>
          <p:nvPr/>
        </p:nvSpPr>
        <p:spPr>
          <a:xfrm>
            <a:off x="777240" y="2203704"/>
            <a:ext cx="6400800" cy="420624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5BDAE61A-EAD4-9042-3FDB-FB8EBAB4E85A}"/>
              </a:ext>
            </a:extLst>
          </p:cNvPr>
          <p:cNvSpPr/>
          <p:nvPr/>
        </p:nvSpPr>
        <p:spPr>
          <a:xfrm>
            <a:off x="960120" y="2203704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</a:t>
            </a:r>
            <a:endParaRPr lang="en-US" dirty="0"/>
          </a:p>
        </p:txBody>
      </p:sp>
      <p:pic>
        <p:nvPicPr>
          <p:cNvPr id="11" name="Image 2" descr="assets/x_red.png">
            <a:extLst>
              <a:ext uri="{FF2B5EF4-FFF2-40B4-BE49-F238E27FC236}">
                <a16:creationId xmlns:a16="http://schemas.microsoft.com/office/drawing/2014/main" id="{E6EFF311-5086-56B0-A3F3-421F831AF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2295144"/>
            <a:ext cx="237744" cy="237744"/>
          </a:xfrm>
          <a:prstGeom prst="rect">
            <a:avLst/>
          </a:prstGeom>
        </p:spPr>
      </p:pic>
      <p:sp>
        <p:nvSpPr>
          <p:cNvPr id="12" name="Text 7">
            <a:extLst>
              <a:ext uri="{FF2B5EF4-FFF2-40B4-BE49-F238E27FC236}">
                <a16:creationId xmlns:a16="http://schemas.microsoft.com/office/drawing/2014/main" id="{0260EEF7-B975-BCDA-21A0-5B11BAC251A5}"/>
              </a:ext>
            </a:extLst>
          </p:cNvPr>
          <p:cNvSpPr/>
          <p:nvPr/>
        </p:nvSpPr>
        <p:spPr>
          <a:xfrm>
            <a:off x="3566160" y="2203704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Limited/no operational influence</a:t>
            </a:r>
            <a:endParaRPr lang="en-US" dirty="0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6D443BE2-2BB2-0C50-AAAF-6B272ED81C2A}"/>
              </a:ext>
            </a:extLst>
          </p:cNvPr>
          <p:cNvSpPr/>
          <p:nvPr/>
        </p:nvSpPr>
        <p:spPr>
          <a:xfrm>
            <a:off x="777240" y="2715768"/>
            <a:ext cx="6400800" cy="420624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65106FD3-74BF-2AEF-685F-A85916F8D5C1}"/>
              </a:ext>
            </a:extLst>
          </p:cNvPr>
          <p:cNvSpPr/>
          <p:nvPr/>
        </p:nvSpPr>
        <p:spPr>
          <a:xfrm>
            <a:off x="960120" y="2715768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Denmark</a:t>
            </a:r>
            <a:endParaRPr lang="en-US" dirty="0"/>
          </a:p>
        </p:txBody>
      </p:sp>
      <p:pic>
        <p:nvPicPr>
          <p:cNvPr id="15" name="Image 3" descr="assets/x_red.png">
            <a:extLst>
              <a:ext uri="{FF2B5EF4-FFF2-40B4-BE49-F238E27FC236}">
                <a16:creationId xmlns:a16="http://schemas.microsoft.com/office/drawing/2014/main" id="{4D0D2E9C-0AC8-7A1A-DED8-A76DF0ED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2807208"/>
            <a:ext cx="237744" cy="237744"/>
          </a:xfrm>
          <a:prstGeom prst="rect">
            <a:avLst/>
          </a:prstGeom>
        </p:spPr>
      </p:pic>
      <p:sp>
        <p:nvSpPr>
          <p:cNvPr id="16" name="Text 10">
            <a:extLst>
              <a:ext uri="{FF2B5EF4-FFF2-40B4-BE49-F238E27FC236}">
                <a16:creationId xmlns:a16="http://schemas.microsoft.com/office/drawing/2014/main" id="{C8346342-6B3E-EBF6-07DD-9A2D079D2817}"/>
              </a:ext>
            </a:extLst>
          </p:cNvPr>
          <p:cNvSpPr/>
          <p:nvPr/>
        </p:nvSpPr>
        <p:spPr>
          <a:xfrm>
            <a:off x="3566160" y="2715768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Taxation system (2023)</a:t>
            </a:r>
            <a:endParaRPr lang="en-US" dirty="0"/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51F51760-0A87-0C9C-5CAC-FD7C8C191DBB}"/>
              </a:ext>
            </a:extLst>
          </p:cNvPr>
          <p:cNvSpPr/>
          <p:nvPr/>
        </p:nvSpPr>
        <p:spPr>
          <a:xfrm>
            <a:off x="777240" y="3227832"/>
            <a:ext cx="6400800" cy="420624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937749D5-F797-303F-0C80-F0656A1669E9}"/>
              </a:ext>
            </a:extLst>
          </p:cNvPr>
          <p:cNvSpPr/>
          <p:nvPr/>
        </p:nvSpPr>
        <p:spPr>
          <a:xfrm>
            <a:off x="960120" y="3227832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Croatia</a:t>
            </a:r>
            <a:endParaRPr lang="en-US" dirty="0"/>
          </a:p>
        </p:txBody>
      </p:sp>
      <p:pic>
        <p:nvPicPr>
          <p:cNvPr id="19" name="Image 4" descr="assets/x_red.png">
            <a:extLst>
              <a:ext uri="{FF2B5EF4-FFF2-40B4-BE49-F238E27FC236}">
                <a16:creationId xmlns:a16="http://schemas.microsoft.com/office/drawing/2014/main" id="{DD209291-D502-B1A4-AA22-3EA972F73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3319272"/>
            <a:ext cx="237744" cy="237744"/>
          </a:xfrm>
          <a:prstGeom prst="rect">
            <a:avLst/>
          </a:prstGeom>
        </p:spPr>
      </p:pic>
      <p:sp>
        <p:nvSpPr>
          <p:cNvPr id="20" name="Text 13">
            <a:extLst>
              <a:ext uri="{FF2B5EF4-FFF2-40B4-BE49-F238E27FC236}">
                <a16:creationId xmlns:a16="http://schemas.microsoft.com/office/drawing/2014/main" id="{0099C344-FC24-7207-287D-B1F8B006AF58}"/>
              </a:ext>
            </a:extLst>
          </p:cNvPr>
          <p:cNvSpPr/>
          <p:nvPr/>
        </p:nvSpPr>
        <p:spPr>
          <a:xfrm>
            <a:off x="3566160" y="3227832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Taxation system</a:t>
            </a:r>
            <a:endParaRPr lang="en-US" dirty="0"/>
          </a:p>
        </p:txBody>
      </p:sp>
      <p:sp>
        <p:nvSpPr>
          <p:cNvPr id="21" name="Shape 14">
            <a:extLst>
              <a:ext uri="{FF2B5EF4-FFF2-40B4-BE49-F238E27FC236}">
                <a16:creationId xmlns:a16="http://schemas.microsoft.com/office/drawing/2014/main" id="{4F88FBC2-2E0A-8B94-8557-EDED02A33F81}"/>
              </a:ext>
            </a:extLst>
          </p:cNvPr>
          <p:cNvSpPr/>
          <p:nvPr/>
        </p:nvSpPr>
        <p:spPr>
          <a:xfrm>
            <a:off x="777240" y="3739896"/>
            <a:ext cx="6400800" cy="420624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22" name="Text 15">
            <a:extLst>
              <a:ext uri="{FF2B5EF4-FFF2-40B4-BE49-F238E27FC236}">
                <a16:creationId xmlns:a16="http://schemas.microsoft.com/office/drawing/2014/main" id="{28152AED-D0D1-46D1-2EE1-AA0B7CBB19C2}"/>
              </a:ext>
            </a:extLst>
          </p:cNvPr>
          <p:cNvSpPr/>
          <p:nvPr/>
        </p:nvSpPr>
        <p:spPr>
          <a:xfrm>
            <a:off x="960120" y="3739896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Malta</a:t>
            </a:r>
            <a:endParaRPr lang="en-US" dirty="0"/>
          </a:p>
        </p:txBody>
      </p:sp>
      <p:pic>
        <p:nvPicPr>
          <p:cNvPr id="23" name="Image 5" descr="assets/x_red.png">
            <a:extLst>
              <a:ext uri="{FF2B5EF4-FFF2-40B4-BE49-F238E27FC236}">
                <a16:creationId xmlns:a16="http://schemas.microsoft.com/office/drawing/2014/main" id="{2174BAAE-5217-D2BA-1B74-954BD330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3831336"/>
            <a:ext cx="237744" cy="237744"/>
          </a:xfrm>
          <a:prstGeom prst="rect">
            <a:avLst/>
          </a:prstGeom>
        </p:spPr>
      </p:pic>
      <p:sp>
        <p:nvSpPr>
          <p:cNvPr id="24" name="Text 16">
            <a:extLst>
              <a:ext uri="{FF2B5EF4-FFF2-40B4-BE49-F238E27FC236}">
                <a16:creationId xmlns:a16="http://schemas.microsoft.com/office/drawing/2014/main" id="{5D8B0A98-171A-6B14-9A07-350E8A75D7F0}"/>
              </a:ext>
            </a:extLst>
          </p:cNvPr>
          <p:cNvSpPr/>
          <p:nvPr/>
        </p:nvSpPr>
        <p:spPr>
          <a:xfrm>
            <a:off x="3566160" y="3739896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Competing PROs</a:t>
            </a:r>
            <a:endParaRPr lang="en-US" dirty="0"/>
          </a:p>
        </p:txBody>
      </p:sp>
      <p:sp>
        <p:nvSpPr>
          <p:cNvPr id="25" name="Shape 17">
            <a:extLst>
              <a:ext uri="{FF2B5EF4-FFF2-40B4-BE49-F238E27FC236}">
                <a16:creationId xmlns:a16="http://schemas.microsoft.com/office/drawing/2014/main" id="{436919CD-D0BC-B40C-9483-332DBB218DC9}"/>
              </a:ext>
            </a:extLst>
          </p:cNvPr>
          <p:cNvSpPr/>
          <p:nvPr/>
        </p:nvSpPr>
        <p:spPr>
          <a:xfrm>
            <a:off x="777240" y="4251960"/>
            <a:ext cx="6400800" cy="420624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221CD426-C7DC-291C-B3E7-76662FCE5B5A}"/>
              </a:ext>
            </a:extLst>
          </p:cNvPr>
          <p:cNvSpPr/>
          <p:nvPr/>
        </p:nvSpPr>
        <p:spPr>
          <a:xfrm>
            <a:off x="960120" y="4251960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Greece</a:t>
            </a:r>
            <a:endParaRPr lang="en-US" dirty="0"/>
          </a:p>
        </p:txBody>
      </p:sp>
      <p:pic>
        <p:nvPicPr>
          <p:cNvPr id="27" name="Image 6" descr="assets/x_red.png">
            <a:extLst>
              <a:ext uri="{FF2B5EF4-FFF2-40B4-BE49-F238E27FC236}">
                <a16:creationId xmlns:a16="http://schemas.microsoft.com/office/drawing/2014/main" id="{83B8DB26-2367-0E9D-F533-7F4C93879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4343400"/>
            <a:ext cx="237744" cy="237744"/>
          </a:xfrm>
          <a:prstGeom prst="rect">
            <a:avLst/>
          </a:prstGeom>
        </p:spPr>
      </p:pic>
      <p:sp>
        <p:nvSpPr>
          <p:cNvPr id="28" name="Text 19">
            <a:extLst>
              <a:ext uri="{FF2B5EF4-FFF2-40B4-BE49-F238E27FC236}">
                <a16:creationId xmlns:a16="http://schemas.microsoft.com/office/drawing/2014/main" id="{4DF8B392-410F-3D7F-C012-DEDB84B02C69}"/>
              </a:ext>
            </a:extLst>
          </p:cNvPr>
          <p:cNvSpPr/>
          <p:nvPr/>
        </p:nvSpPr>
        <p:spPr>
          <a:xfrm>
            <a:off x="3566160" y="4251960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Competing PROs</a:t>
            </a:r>
            <a:endParaRPr lang="en-US" dirty="0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EABA884E-6003-868C-C862-49EEEBBD3995}"/>
              </a:ext>
            </a:extLst>
          </p:cNvPr>
          <p:cNvSpPr/>
          <p:nvPr/>
        </p:nvSpPr>
        <p:spPr>
          <a:xfrm>
            <a:off x="777240" y="4764024"/>
            <a:ext cx="6400800" cy="420624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30" name="Text 21">
            <a:extLst>
              <a:ext uri="{FF2B5EF4-FFF2-40B4-BE49-F238E27FC236}">
                <a16:creationId xmlns:a16="http://schemas.microsoft.com/office/drawing/2014/main" id="{56F1C528-9579-F999-4E50-69F771CEEFCF}"/>
              </a:ext>
            </a:extLst>
          </p:cNvPr>
          <p:cNvSpPr/>
          <p:nvPr/>
        </p:nvSpPr>
        <p:spPr>
          <a:xfrm>
            <a:off x="960120" y="4764024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Finland</a:t>
            </a:r>
            <a:endParaRPr lang="en-US" dirty="0"/>
          </a:p>
        </p:txBody>
      </p:sp>
      <p:pic>
        <p:nvPicPr>
          <p:cNvPr id="31" name="Image 7" descr="assets/x_red.png">
            <a:extLst>
              <a:ext uri="{FF2B5EF4-FFF2-40B4-BE49-F238E27FC236}">
                <a16:creationId xmlns:a16="http://schemas.microsoft.com/office/drawing/2014/main" id="{FF89E522-7E21-C8D2-7A1A-3849F5028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4855464"/>
            <a:ext cx="237744" cy="237744"/>
          </a:xfrm>
          <a:prstGeom prst="rect">
            <a:avLst/>
          </a:prstGeom>
        </p:spPr>
      </p:pic>
      <p:sp>
        <p:nvSpPr>
          <p:cNvPr id="32" name="Text 22">
            <a:extLst>
              <a:ext uri="{FF2B5EF4-FFF2-40B4-BE49-F238E27FC236}">
                <a16:creationId xmlns:a16="http://schemas.microsoft.com/office/drawing/2014/main" id="{29088BA5-AFE2-C9FD-B2A8-B6832BED9BAA}"/>
              </a:ext>
            </a:extLst>
          </p:cNvPr>
          <p:cNvSpPr/>
          <p:nvPr/>
        </p:nvSpPr>
        <p:spPr>
          <a:xfrm>
            <a:off x="3566160" y="4764024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Competing PROs</a:t>
            </a:r>
            <a:endParaRPr lang="en-US" dirty="0"/>
          </a:p>
        </p:txBody>
      </p:sp>
      <p:sp>
        <p:nvSpPr>
          <p:cNvPr id="33" name="Shape 23">
            <a:extLst>
              <a:ext uri="{FF2B5EF4-FFF2-40B4-BE49-F238E27FC236}">
                <a16:creationId xmlns:a16="http://schemas.microsoft.com/office/drawing/2014/main" id="{9ED4EA4D-259A-A5FC-3658-FA6AD503D332}"/>
              </a:ext>
            </a:extLst>
          </p:cNvPr>
          <p:cNvSpPr/>
          <p:nvPr/>
        </p:nvSpPr>
        <p:spPr>
          <a:xfrm>
            <a:off x="777240" y="5276088"/>
            <a:ext cx="6400800" cy="420624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 sz="2800"/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74201702-55C6-56D6-E629-FE4380E4B542}"/>
              </a:ext>
            </a:extLst>
          </p:cNvPr>
          <p:cNvSpPr/>
          <p:nvPr/>
        </p:nvSpPr>
        <p:spPr>
          <a:xfrm>
            <a:off x="960120" y="5276088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Austria</a:t>
            </a:r>
            <a:endParaRPr lang="en-US" dirty="0"/>
          </a:p>
        </p:txBody>
      </p:sp>
      <p:pic>
        <p:nvPicPr>
          <p:cNvPr id="35" name="Image 8" descr="assets/x_red.png">
            <a:extLst>
              <a:ext uri="{FF2B5EF4-FFF2-40B4-BE49-F238E27FC236}">
                <a16:creationId xmlns:a16="http://schemas.microsoft.com/office/drawing/2014/main" id="{DC24ACD2-E9A8-1103-C80C-8F2F4EF03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20" y="5367528"/>
            <a:ext cx="237744" cy="237744"/>
          </a:xfrm>
          <a:prstGeom prst="rect">
            <a:avLst/>
          </a:prstGeom>
        </p:spPr>
      </p:pic>
      <p:sp>
        <p:nvSpPr>
          <p:cNvPr id="36" name="Text 25">
            <a:extLst>
              <a:ext uri="{FF2B5EF4-FFF2-40B4-BE49-F238E27FC236}">
                <a16:creationId xmlns:a16="http://schemas.microsoft.com/office/drawing/2014/main" id="{8EAE6637-8655-1B0C-0A35-7CD50CE761C5}"/>
              </a:ext>
            </a:extLst>
          </p:cNvPr>
          <p:cNvSpPr/>
          <p:nvPr/>
        </p:nvSpPr>
        <p:spPr>
          <a:xfrm>
            <a:off x="3566160" y="5276088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E2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Competing PROs</a:t>
            </a:r>
            <a:endParaRPr lang="en-US" dirty="0"/>
          </a:p>
        </p:txBody>
      </p:sp>
      <p:sp>
        <p:nvSpPr>
          <p:cNvPr id="37" name="Shape 26">
            <a:extLst>
              <a:ext uri="{FF2B5EF4-FFF2-40B4-BE49-F238E27FC236}">
                <a16:creationId xmlns:a16="http://schemas.microsoft.com/office/drawing/2014/main" id="{BF1A0B8E-E384-0AD1-940D-CA722A61C031}"/>
              </a:ext>
            </a:extLst>
          </p:cNvPr>
          <p:cNvSpPr/>
          <p:nvPr/>
        </p:nvSpPr>
        <p:spPr>
          <a:xfrm>
            <a:off x="7498080" y="1691640"/>
            <a:ext cx="3931920" cy="4114800"/>
          </a:xfrm>
          <a:prstGeom prst="rect">
            <a:avLst/>
          </a:prstGeom>
          <a:solidFill>
            <a:srgbClr val="2C6A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8" name="Shape 27">
            <a:extLst>
              <a:ext uri="{FF2B5EF4-FFF2-40B4-BE49-F238E27FC236}">
                <a16:creationId xmlns:a16="http://schemas.microsoft.com/office/drawing/2014/main" id="{9D5C7474-A29D-DCD8-51E1-BD14FD2C97B2}"/>
              </a:ext>
            </a:extLst>
          </p:cNvPr>
          <p:cNvSpPr/>
          <p:nvPr/>
        </p:nvSpPr>
        <p:spPr>
          <a:xfrm>
            <a:off x="7498080" y="1691640"/>
            <a:ext cx="3931920" cy="73152"/>
          </a:xfrm>
          <a:prstGeom prst="rect">
            <a:avLst/>
          </a:prstGeom>
          <a:solidFill>
            <a:srgbClr val="C98A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9" name="Text 28">
            <a:extLst>
              <a:ext uri="{FF2B5EF4-FFF2-40B4-BE49-F238E27FC236}">
                <a16:creationId xmlns:a16="http://schemas.microsoft.com/office/drawing/2014/main" id="{58AA5FD9-D779-7F48-4911-9AF59EC68DE2}"/>
              </a:ext>
            </a:extLst>
          </p:cNvPr>
          <p:cNvSpPr/>
          <p:nvPr/>
        </p:nvSpPr>
        <p:spPr>
          <a:xfrm>
            <a:off x="7772400" y="196596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A8CF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pattern</a:t>
            </a:r>
            <a:endParaRPr lang="en-US" sz="2400" dirty="0"/>
          </a:p>
        </p:txBody>
      </p:sp>
      <p:sp>
        <p:nvSpPr>
          <p:cNvPr id="40" name="Text 29">
            <a:extLst>
              <a:ext uri="{FF2B5EF4-FFF2-40B4-BE49-F238E27FC236}">
                <a16:creationId xmlns:a16="http://schemas.microsoft.com/office/drawing/2014/main" id="{EEE886A8-026C-5596-B93F-6ED9825BDA65}"/>
              </a:ext>
            </a:extLst>
          </p:cNvPr>
          <p:cNvSpPr/>
          <p:nvPr/>
        </p:nvSpPr>
        <p:spPr>
          <a:xfrm>
            <a:off x="7772400" y="2514600"/>
            <a:ext cx="342900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8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three taxation-based systems show up among the laggards. Member States with no EPR , or with financial-only systems , generally perform worse than EPR systems with operational influence.</a:t>
            </a:r>
            <a:endParaRPr lang="en-US" dirty="0"/>
          </a:p>
        </p:txBody>
      </p:sp>
      <p:pic>
        <p:nvPicPr>
          <p:cNvPr id="41" name="Image 0" descr="/mnt/data/ppt_media/image1.jpg">
            <a:extLst>
              <a:ext uri="{FF2B5EF4-FFF2-40B4-BE49-F238E27FC236}">
                <a16:creationId xmlns:a16="http://schemas.microsoft.com/office/drawing/2014/main" id="{DBB61FCD-F0B0-B43E-B048-26B91D4A2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330" y="36969"/>
            <a:ext cx="2170670" cy="13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52530-6D4D-8171-E16A-8E861366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0D7F791-4686-C56B-DB47-C84E2C8F2350}"/>
              </a:ext>
            </a:extLst>
          </p:cNvPr>
          <p:cNvSpPr/>
          <p:nvPr/>
        </p:nvSpPr>
        <p:spPr>
          <a:xfrm>
            <a:off x="720248" y="313601"/>
            <a:ext cx="8869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key recommendations on 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</a:t>
            </a:r>
            <a:r>
              <a:rPr lang="en-US" sz="2500" b="1" dirty="0">
                <a:solidFill>
                  <a:srgbClr val="2F5F3F"/>
                </a:solidFill>
                <a:latin typeface="Calibri" pitchFamily="34" charset="0"/>
                <a:cs typeface="Calibri" pitchFamily="34" charset="-120"/>
              </a:rPr>
              <a:t>Requirements of EPR</a:t>
            </a:r>
            <a:endParaRPr lang="en-US" sz="2500" dirty="0"/>
          </a:p>
        </p:txBody>
      </p:sp>
      <p:pic>
        <p:nvPicPr>
          <p:cNvPr id="3" name="Image 0" descr="assets/expra_mark_t.png">
            <a:extLst>
              <a:ext uri="{FF2B5EF4-FFF2-40B4-BE49-F238E27FC236}">
                <a16:creationId xmlns:a16="http://schemas.microsoft.com/office/drawing/2014/main" id="{CF15FE92-5880-FC35-6818-5949FE36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475488"/>
            <a:ext cx="457200" cy="34290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8356C38A-DB02-AC47-26CB-F247EE36B1CB}"/>
              </a:ext>
            </a:extLst>
          </p:cNvPr>
          <p:cNvSpPr/>
          <p:nvPr/>
        </p:nvSpPr>
        <p:spPr>
          <a:xfrm>
            <a:off x="10543032" y="438912"/>
            <a:ext cx="16459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2F5F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EXPRA</a:t>
            </a:r>
            <a:endParaRPr lang="en-US" sz="18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5B8F411-F6DF-59AD-C038-A1B6517D38B5}"/>
              </a:ext>
            </a:extLst>
          </p:cNvPr>
          <p:cNvSpPr/>
          <p:nvPr/>
        </p:nvSpPr>
        <p:spPr>
          <a:xfrm>
            <a:off x="711399" y="1225200"/>
            <a:ext cx="577590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i="1" dirty="0">
                <a:solidFill>
                  <a:srgbClr val="5E6F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EXPRA's input to the upcoming Circular Economy Act</a:t>
            </a:r>
            <a:endParaRPr lang="en-US" sz="2000" b="1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9089ED82-D4C6-9849-1844-0F3C71266ECF}"/>
              </a:ext>
            </a:extLst>
          </p:cNvPr>
          <p:cNvSpPr/>
          <p:nvPr/>
        </p:nvSpPr>
        <p:spPr>
          <a:xfrm>
            <a:off x="94660" y="1762087"/>
            <a:ext cx="2597025" cy="93268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9F9BBFBE-E439-7420-963A-CD772779CDEF}"/>
              </a:ext>
            </a:extLst>
          </p:cNvPr>
          <p:cNvSpPr/>
          <p:nvPr/>
        </p:nvSpPr>
        <p:spPr>
          <a:xfrm>
            <a:off x="277540" y="1871815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6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35E5F180-A57B-34DE-0680-B8B69F86E9A5}"/>
              </a:ext>
            </a:extLst>
          </p:cNvPr>
          <p:cNvSpPr/>
          <p:nvPr/>
        </p:nvSpPr>
        <p:spPr>
          <a:xfrm>
            <a:off x="277540" y="2219287"/>
            <a:ext cx="2311114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EPR industry-led &amp; independent from taxation</a:t>
            </a:r>
            <a:endParaRPr lang="en-US" sz="14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E2488431-E560-3D99-85AE-AD4181986F1F}"/>
              </a:ext>
            </a:extLst>
          </p:cNvPr>
          <p:cNvSpPr/>
          <p:nvPr/>
        </p:nvSpPr>
        <p:spPr>
          <a:xfrm>
            <a:off x="2833782" y="1762087"/>
            <a:ext cx="2597025" cy="932688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ACFDEA82-B556-63E5-5E8B-77781F36FE9A}"/>
              </a:ext>
            </a:extLst>
          </p:cNvPr>
          <p:cNvSpPr/>
          <p:nvPr/>
        </p:nvSpPr>
        <p:spPr>
          <a:xfrm>
            <a:off x="2905959" y="1807099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6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D931C2C8-7B0D-4168-C9E9-39C854E53A80}"/>
              </a:ext>
            </a:extLst>
          </p:cNvPr>
          <p:cNvSpPr/>
          <p:nvPr/>
        </p:nvSpPr>
        <p:spPr>
          <a:xfrm>
            <a:off x="2812685" y="2228817"/>
            <a:ext cx="3017520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 transition to an SGEI framework</a:t>
            </a:r>
            <a:endParaRPr lang="en-US" sz="140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E7A706B9-D308-1552-BFBA-F536E010308E}"/>
              </a:ext>
            </a:extLst>
          </p:cNvPr>
          <p:cNvSpPr/>
          <p:nvPr/>
        </p:nvSpPr>
        <p:spPr>
          <a:xfrm>
            <a:off x="5557718" y="1789519"/>
            <a:ext cx="1851971" cy="93268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2264447F-A765-F5B8-9297-B0BE3E0E81E4}"/>
              </a:ext>
            </a:extLst>
          </p:cNvPr>
          <p:cNvSpPr/>
          <p:nvPr/>
        </p:nvSpPr>
        <p:spPr>
          <a:xfrm>
            <a:off x="5526461" y="1801415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6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B16F8D20-ECC6-0731-D8A3-6E8263AFC147}"/>
              </a:ext>
            </a:extLst>
          </p:cNvPr>
          <p:cNvSpPr/>
          <p:nvPr/>
        </p:nvSpPr>
        <p:spPr>
          <a:xfrm>
            <a:off x="5533495" y="2256056"/>
            <a:ext cx="1952007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online marketplaces fully accountable</a:t>
            </a:r>
            <a:endParaRPr lang="en-US" sz="120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CE9900AA-F512-53DD-3E85-563B896D4109}"/>
              </a:ext>
            </a:extLst>
          </p:cNvPr>
          <p:cNvSpPr/>
          <p:nvPr/>
        </p:nvSpPr>
        <p:spPr>
          <a:xfrm>
            <a:off x="94660" y="2841079"/>
            <a:ext cx="2597025" cy="932688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E07A485C-C5FF-9C9F-9B5C-AF386AFF5D97}"/>
              </a:ext>
            </a:extLst>
          </p:cNvPr>
          <p:cNvSpPr/>
          <p:nvPr/>
        </p:nvSpPr>
        <p:spPr>
          <a:xfrm>
            <a:off x="277540" y="2950807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60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6D8B1CCA-6D1B-120A-3976-CBFA6F956EAD}"/>
              </a:ext>
            </a:extLst>
          </p:cNvPr>
          <p:cNvSpPr/>
          <p:nvPr/>
        </p:nvSpPr>
        <p:spPr>
          <a:xfrm>
            <a:off x="277540" y="3298279"/>
            <a:ext cx="2311114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with the Digital Services Act</a:t>
            </a:r>
            <a:endParaRPr lang="en-US" sz="1400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87A79429-C7B3-593F-ADB3-F1139C19D0F0}"/>
              </a:ext>
            </a:extLst>
          </p:cNvPr>
          <p:cNvSpPr/>
          <p:nvPr/>
        </p:nvSpPr>
        <p:spPr>
          <a:xfrm>
            <a:off x="2833782" y="2841079"/>
            <a:ext cx="2597025" cy="93268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B75CB226-AB03-1BF8-A824-00A23C3DB6FC}"/>
              </a:ext>
            </a:extLst>
          </p:cNvPr>
          <p:cNvSpPr/>
          <p:nvPr/>
        </p:nvSpPr>
        <p:spPr>
          <a:xfrm>
            <a:off x="2905959" y="2886501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260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69CEAC07-E135-323B-649A-25B738E736C1}"/>
              </a:ext>
            </a:extLst>
          </p:cNvPr>
          <p:cNvSpPr/>
          <p:nvPr/>
        </p:nvSpPr>
        <p:spPr>
          <a:xfrm>
            <a:off x="2810171" y="3325583"/>
            <a:ext cx="2620636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 consumer &amp; citizen engagement</a:t>
            </a:r>
            <a:endParaRPr lang="en-US" sz="140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6EBF7421-163B-4E84-ED46-58AEA7EAB408}"/>
              </a:ext>
            </a:extLst>
          </p:cNvPr>
          <p:cNvSpPr/>
          <p:nvPr/>
        </p:nvSpPr>
        <p:spPr>
          <a:xfrm>
            <a:off x="5549294" y="2886703"/>
            <a:ext cx="1860396" cy="966526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779BA650-401F-101F-F02C-DEBA22E6233A}"/>
              </a:ext>
            </a:extLst>
          </p:cNvPr>
          <p:cNvSpPr/>
          <p:nvPr/>
        </p:nvSpPr>
        <p:spPr>
          <a:xfrm>
            <a:off x="5549293" y="2936325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26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46D97BE7-A6E4-C0EE-87DF-79E916385CDC}"/>
              </a:ext>
            </a:extLst>
          </p:cNvPr>
          <p:cNvSpPr/>
          <p:nvPr/>
        </p:nvSpPr>
        <p:spPr>
          <a:xfrm>
            <a:off x="5454418" y="3289746"/>
            <a:ext cx="2046882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 waste policy on CO₂ performance</a:t>
            </a:r>
            <a:endParaRPr lang="en-US" sz="1200" dirty="0"/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830A1BB1-087D-C9A7-1996-8D0BCECEBBFF}"/>
              </a:ext>
            </a:extLst>
          </p:cNvPr>
          <p:cNvSpPr/>
          <p:nvPr/>
        </p:nvSpPr>
        <p:spPr>
          <a:xfrm>
            <a:off x="94660" y="3920071"/>
            <a:ext cx="2597025" cy="93268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6F98AE8C-97CD-CC75-8837-9E73685A9D7E}"/>
              </a:ext>
            </a:extLst>
          </p:cNvPr>
          <p:cNvSpPr/>
          <p:nvPr/>
        </p:nvSpPr>
        <p:spPr>
          <a:xfrm>
            <a:off x="277540" y="4029799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07</a:t>
            </a:r>
            <a:endParaRPr lang="en-US" sz="2600" dirty="0"/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E0839FFE-1B75-4BEC-ED70-717A3F468993}"/>
              </a:ext>
            </a:extLst>
          </p:cNvPr>
          <p:cNvSpPr/>
          <p:nvPr/>
        </p:nvSpPr>
        <p:spPr>
          <a:xfrm>
            <a:off x="277540" y="4377271"/>
            <a:ext cx="2311114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Fair treatment for SMEs &amp; micro-enterprises</a:t>
            </a:r>
            <a:endParaRPr lang="en-US" sz="1400" dirty="0"/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9452825E-4696-2A40-093F-B3F574FF4823}"/>
              </a:ext>
            </a:extLst>
          </p:cNvPr>
          <p:cNvSpPr/>
          <p:nvPr/>
        </p:nvSpPr>
        <p:spPr>
          <a:xfrm>
            <a:off x="2833782" y="3920071"/>
            <a:ext cx="2597025" cy="932688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5">
            <a:extLst>
              <a:ext uri="{FF2B5EF4-FFF2-40B4-BE49-F238E27FC236}">
                <a16:creationId xmlns:a16="http://schemas.microsoft.com/office/drawing/2014/main" id="{8C336DCC-61C9-8E36-1813-B6F78ADF2E53}"/>
              </a:ext>
            </a:extLst>
          </p:cNvPr>
          <p:cNvSpPr/>
          <p:nvPr/>
        </p:nvSpPr>
        <p:spPr>
          <a:xfrm>
            <a:off x="2905959" y="3965149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</a:t>
            </a:r>
            <a:endParaRPr lang="en-US" sz="2600" dirty="0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50C2DD1C-5FDC-20E7-6555-6DCD51048DED}"/>
              </a:ext>
            </a:extLst>
          </p:cNvPr>
          <p:cNvSpPr/>
          <p:nvPr/>
        </p:nvSpPr>
        <p:spPr>
          <a:xfrm>
            <a:off x="2874565" y="4417068"/>
            <a:ext cx="2399984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Comparable fees by material &amp; weight</a:t>
            </a:r>
            <a:endParaRPr lang="en-US" sz="1400" dirty="0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B464BE66-16ED-2936-953C-53898CCB0893}"/>
              </a:ext>
            </a:extLst>
          </p:cNvPr>
          <p:cNvSpPr/>
          <p:nvPr/>
        </p:nvSpPr>
        <p:spPr>
          <a:xfrm>
            <a:off x="5557718" y="3947632"/>
            <a:ext cx="1851971" cy="93268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Text 28">
            <a:extLst>
              <a:ext uri="{FF2B5EF4-FFF2-40B4-BE49-F238E27FC236}">
                <a16:creationId xmlns:a16="http://schemas.microsoft.com/office/drawing/2014/main" id="{1CB8D38C-2230-3009-CCDA-A242301FB78A}"/>
              </a:ext>
            </a:extLst>
          </p:cNvPr>
          <p:cNvSpPr/>
          <p:nvPr/>
        </p:nvSpPr>
        <p:spPr>
          <a:xfrm>
            <a:off x="5572904" y="3967868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09</a:t>
            </a:r>
            <a:endParaRPr lang="en-US" sz="2600" dirty="0"/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31AD4C19-F7FA-FA7B-962F-02B96DBCE6E8}"/>
              </a:ext>
            </a:extLst>
          </p:cNvPr>
          <p:cNvSpPr/>
          <p:nvPr/>
        </p:nvSpPr>
        <p:spPr>
          <a:xfrm>
            <a:off x="5523162" y="4467601"/>
            <a:ext cx="1724305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Publish public EPR fee tables</a:t>
            </a:r>
            <a:endParaRPr lang="en-US" sz="1400" dirty="0"/>
          </a:p>
        </p:txBody>
      </p:sp>
      <p:sp>
        <p:nvSpPr>
          <p:cNvPr id="33" name="Shape 30">
            <a:extLst>
              <a:ext uri="{FF2B5EF4-FFF2-40B4-BE49-F238E27FC236}">
                <a16:creationId xmlns:a16="http://schemas.microsoft.com/office/drawing/2014/main" id="{9336A523-46AD-D7BC-0665-187DA3CBDFBD}"/>
              </a:ext>
            </a:extLst>
          </p:cNvPr>
          <p:cNvSpPr/>
          <p:nvPr/>
        </p:nvSpPr>
        <p:spPr>
          <a:xfrm>
            <a:off x="94660" y="4999063"/>
            <a:ext cx="2597025" cy="932688"/>
          </a:xfrm>
          <a:prstGeom prst="rect">
            <a:avLst/>
          </a:prstGeom>
          <a:solidFill>
            <a:srgbClr val="F2F6F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DE5538C2-683C-EDC5-5643-A87B717E15EE}"/>
              </a:ext>
            </a:extLst>
          </p:cNvPr>
          <p:cNvSpPr/>
          <p:nvPr/>
        </p:nvSpPr>
        <p:spPr>
          <a:xfrm>
            <a:off x="277540" y="5108791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2600" dirty="0"/>
          </a:p>
        </p:txBody>
      </p:sp>
      <p:sp>
        <p:nvSpPr>
          <p:cNvPr id="35" name="Text 32">
            <a:extLst>
              <a:ext uri="{FF2B5EF4-FFF2-40B4-BE49-F238E27FC236}">
                <a16:creationId xmlns:a16="http://schemas.microsoft.com/office/drawing/2014/main" id="{B3EF2E7D-FC93-B9DE-8163-B27578A2B942}"/>
              </a:ext>
            </a:extLst>
          </p:cNvPr>
          <p:cNvSpPr/>
          <p:nvPr/>
        </p:nvSpPr>
        <p:spPr>
          <a:xfrm>
            <a:off x="277540" y="5456263"/>
            <a:ext cx="2414145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Ensure material &amp; technology neutrality</a:t>
            </a:r>
            <a:endParaRPr lang="en-US" sz="1400" dirty="0"/>
          </a:p>
        </p:txBody>
      </p:sp>
      <p:sp>
        <p:nvSpPr>
          <p:cNvPr id="36" name="Shape 33">
            <a:extLst>
              <a:ext uri="{FF2B5EF4-FFF2-40B4-BE49-F238E27FC236}">
                <a16:creationId xmlns:a16="http://schemas.microsoft.com/office/drawing/2014/main" id="{6FB84FCC-0D9F-3E18-40DC-30DB7105E892}"/>
              </a:ext>
            </a:extLst>
          </p:cNvPr>
          <p:cNvSpPr/>
          <p:nvPr/>
        </p:nvSpPr>
        <p:spPr>
          <a:xfrm>
            <a:off x="2833782" y="4999063"/>
            <a:ext cx="2597025" cy="932688"/>
          </a:xfrm>
          <a:prstGeom prst="rect">
            <a:avLst/>
          </a:prstGeom>
          <a:solidFill>
            <a:srgbClr val="E9F0E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7" name="Text 34">
            <a:extLst>
              <a:ext uri="{FF2B5EF4-FFF2-40B4-BE49-F238E27FC236}">
                <a16:creationId xmlns:a16="http://schemas.microsoft.com/office/drawing/2014/main" id="{8410F54F-F4FE-F32A-EBE0-A8DE73A7C79A}"/>
              </a:ext>
            </a:extLst>
          </p:cNvPr>
          <p:cNvSpPr/>
          <p:nvPr/>
        </p:nvSpPr>
        <p:spPr>
          <a:xfrm>
            <a:off x="2943777" y="5059755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8CF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2600" dirty="0"/>
          </a:p>
        </p:txBody>
      </p:sp>
      <p:sp>
        <p:nvSpPr>
          <p:cNvPr id="38" name="Text 35">
            <a:extLst>
              <a:ext uri="{FF2B5EF4-FFF2-40B4-BE49-F238E27FC236}">
                <a16:creationId xmlns:a16="http://schemas.microsoft.com/office/drawing/2014/main" id="{ABCC6BDF-912A-2B9D-47BB-6C0F8B1C6420}"/>
              </a:ext>
            </a:extLst>
          </p:cNvPr>
          <p:cNvSpPr/>
          <p:nvPr/>
        </p:nvSpPr>
        <p:spPr>
          <a:xfrm>
            <a:off x="2905959" y="5471846"/>
            <a:ext cx="2241774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2F5F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Harmonise EU end-of-waste criteria</a:t>
            </a:r>
            <a:endParaRPr lang="en-US" sz="1400" dirty="0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0960B517-0229-6D7D-50B6-3DC265886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654" y="1"/>
            <a:ext cx="4630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A51DAC-3C64-E146-BCB0-2F279C80F3A4}">
  <we:reference id="wa200010001" version="1.0.0.1" store="en-US" storeType="OMEX"/>
  <we:alternateReferences>
    <we:reference id="wa200010001" version="1.0.0.1" store="en-US" storeType="OMEX"/>
  </we:alternateReferences>
  <we:properties>
    <we:property name="claude.fileId" value="&quot;32d16593-721f-42f8-b6f3-114cdc557955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c8c7d03709b8ca2720c9993c7821dde2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de5c09d3ba4007c12e9457a126f57c8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ected xmlns="a25d1b78-52d7-4aa6-98a8-603488bf7179" xsi:nil="true"/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10B053-23CD-4216-8E57-B5964E545A6E}"/>
</file>

<file path=customXml/itemProps2.xml><?xml version="1.0" encoding="utf-8"?>
<ds:datastoreItem xmlns:ds="http://schemas.openxmlformats.org/officeDocument/2006/customXml" ds:itemID="{5303D7E2-3E4F-4FBB-A15A-1444A656078A}"/>
</file>

<file path=customXml/itemProps3.xml><?xml version="1.0" encoding="utf-8"?>
<ds:datastoreItem xmlns:ds="http://schemas.openxmlformats.org/officeDocument/2006/customXml" ds:itemID="{386D6409-8C18-4788-85B4-F77AECE9667D}"/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1013</Words>
  <Application>Microsoft Macintosh PowerPoint</Application>
  <PresentationFormat>Widescreen</PresentationFormat>
  <Paragraphs>265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Century Gothic</vt:lpstr>
      <vt:lpstr>Georgia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Optimal EPR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EXPRA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 – From Compliance to Value Creation</dc:title>
  <dc:subject>PROs – From Compliance to Value Creation</dc:subject>
  <dc:creator>EXPRA</dc:creator>
  <cp:lastModifiedBy>Valeria Branca</cp:lastModifiedBy>
  <cp:revision>5</cp:revision>
  <dcterms:created xsi:type="dcterms:W3CDTF">2026-06-05T12:21:06Z</dcterms:created>
  <dcterms:modified xsi:type="dcterms:W3CDTF">2026-06-14T20:32:59Z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0x010100541AE3660D83574ABA2FAE6F0119FD7B</vt:lpwstr>
  </property>
</Properties>
</file>